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C38E6A-E256-3E4B-4384-0C57F4F82450}" v="106" dt="2024-02-14T13:37:42.33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E Trevis" userId="S::emma.trevis@heritage.ttct.co.uk::53ed163c-77db-4932-9f04-bd1abcfa5a2b" providerId="AD" clId="Web-{9CC38E6A-E256-3E4B-4384-0C57F4F82450}"/>
    <pc:docChg chg="modSld">
      <pc:chgData name="Miss E Trevis" userId="S::emma.trevis@heritage.ttct.co.uk::53ed163c-77db-4932-9f04-bd1abcfa5a2b" providerId="AD" clId="Web-{9CC38E6A-E256-3E4B-4384-0C57F4F82450}" dt="2024-02-14T13:37:42.338" v="65" actId="20577"/>
      <pc:docMkLst>
        <pc:docMk/>
      </pc:docMkLst>
      <pc:sldChg chg="modSp">
        <pc:chgData name="Miss E Trevis" userId="S::emma.trevis@heritage.ttct.co.uk::53ed163c-77db-4932-9f04-bd1abcfa5a2b" providerId="AD" clId="Web-{9CC38E6A-E256-3E4B-4384-0C57F4F82450}" dt="2024-02-14T13:36:27.397" v="15" actId="20577"/>
        <pc:sldMkLst>
          <pc:docMk/>
          <pc:sldMk cId="0" sldId="256"/>
        </pc:sldMkLst>
        <pc:spChg chg="mod">
          <ac:chgData name="Miss E Trevis" userId="S::emma.trevis@heritage.ttct.co.uk::53ed163c-77db-4932-9f04-bd1abcfa5a2b" providerId="AD" clId="Web-{9CC38E6A-E256-3E4B-4384-0C57F4F82450}" dt="2024-02-14T13:36:27.397" v="15" actId="20577"/>
          <ac:spMkLst>
            <pc:docMk/>
            <pc:sldMk cId="0" sldId="256"/>
            <ac:spMk id="10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9CC38E6A-E256-3E4B-4384-0C57F4F82450}" dt="2024-02-14T13:36:52.383" v="29" actId="20577"/>
        <pc:sldMkLst>
          <pc:docMk/>
          <pc:sldMk cId="0" sldId="257"/>
        </pc:sldMkLst>
        <pc:spChg chg="mod">
          <ac:chgData name="Miss E Trevis" userId="S::emma.trevis@heritage.ttct.co.uk::53ed163c-77db-4932-9f04-bd1abcfa5a2b" providerId="AD" clId="Web-{9CC38E6A-E256-3E4B-4384-0C57F4F82450}" dt="2024-02-14T13:36:52.383" v="29" actId="20577"/>
          <ac:spMkLst>
            <pc:docMk/>
            <pc:sldMk cId="0" sldId="257"/>
            <ac:spMk id="12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9CC38E6A-E256-3E4B-4384-0C57F4F82450}" dt="2024-02-14T13:37:11.852" v="44" actId="20577"/>
        <pc:sldMkLst>
          <pc:docMk/>
          <pc:sldMk cId="0" sldId="258"/>
        </pc:sldMkLst>
        <pc:spChg chg="mod">
          <ac:chgData name="Miss E Trevis" userId="S::emma.trevis@heritage.ttct.co.uk::53ed163c-77db-4932-9f04-bd1abcfa5a2b" providerId="AD" clId="Web-{9CC38E6A-E256-3E4B-4384-0C57F4F82450}" dt="2024-02-14T13:37:11.852" v="44" actId="20577"/>
          <ac:spMkLst>
            <pc:docMk/>
            <pc:sldMk cId="0" sldId="258"/>
            <ac:spMk id="5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9CC38E6A-E256-3E4B-4384-0C57F4F82450}" dt="2024-02-14T13:37:42.338" v="65" actId="20577"/>
        <pc:sldMkLst>
          <pc:docMk/>
          <pc:sldMk cId="0" sldId="259"/>
        </pc:sldMkLst>
        <pc:spChg chg="mod">
          <ac:chgData name="Miss E Trevis" userId="S::emma.trevis@heritage.ttct.co.uk::53ed163c-77db-4932-9f04-bd1abcfa5a2b" providerId="AD" clId="Web-{9CC38E6A-E256-3E4B-4384-0C57F4F82450}" dt="2024-02-14T13:37:42.338" v="65" actId="20577"/>
          <ac:spMkLst>
            <pc:docMk/>
            <pc:sldMk cId="0" sldId="259"/>
            <ac:spMk id="1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7" cy="685799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42413" y="516077"/>
            <a:ext cx="710717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0504" y="1659128"/>
            <a:ext cx="11530990" cy="46145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hyperlink" Target="mailto:andrew.birch@heritage.ttct.co.uk" TargetMode="External"/><Relationship Id="rId2" Type="http://schemas.openxmlformats.org/officeDocument/2006/relationships/hyperlink" Target="https://www.aqa.org.uk/subjects/scienc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w.birch@heritage.ttct.co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w.birch@heritage.ttct.co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w.birch@heritage.ttct.co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915" y="1578863"/>
            <a:ext cx="6555105" cy="4357370"/>
          </a:xfrm>
          <a:custGeom>
            <a:avLst/>
            <a:gdLst/>
            <a:ahLst/>
            <a:cxnLst/>
            <a:rect l="l" t="t" r="r" b="b"/>
            <a:pathLst>
              <a:path w="6555105" h="4357370">
                <a:moveTo>
                  <a:pt x="6240145" y="0"/>
                </a:moveTo>
                <a:lnTo>
                  <a:pt x="314629" y="0"/>
                </a:lnTo>
                <a:lnTo>
                  <a:pt x="268136" y="3410"/>
                </a:lnTo>
                <a:lnTo>
                  <a:pt x="223761" y="13319"/>
                </a:lnTo>
                <a:lnTo>
                  <a:pt x="181991" y="29237"/>
                </a:lnTo>
                <a:lnTo>
                  <a:pt x="143312" y="50680"/>
                </a:lnTo>
                <a:lnTo>
                  <a:pt x="108211" y="77161"/>
                </a:lnTo>
                <a:lnTo>
                  <a:pt x="77174" y="108192"/>
                </a:lnTo>
                <a:lnTo>
                  <a:pt x="50689" y="143287"/>
                </a:lnTo>
                <a:lnTo>
                  <a:pt x="29243" y="181960"/>
                </a:lnTo>
                <a:lnTo>
                  <a:pt x="13321" y="223724"/>
                </a:lnTo>
                <a:lnTo>
                  <a:pt x="3411" y="268093"/>
                </a:lnTo>
                <a:lnTo>
                  <a:pt x="0" y="314578"/>
                </a:lnTo>
                <a:lnTo>
                  <a:pt x="0" y="4042486"/>
                </a:lnTo>
                <a:lnTo>
                  <a:pt x="3411" y="4088978"/>
                </a:lnTo>
                <a:lnTo>
                  <a:pt x="13321" y="4133352"/>
                </a:lnTo>
                <a:lnTo>
                  <a:pt x="29243" y="4175122"/>
                </a:lnTo>
                <a:lnTo>
                  <a:pt x="50689" y="4213799"/>
                </a:lnTo>
                <a:lnTo>
                  <a:pt x="77174" y="4248899"/>
                </a:lnTo>
                <a:lnTo>
                  <a:pt x="108211" y="4279934"/>
                </a:lnTo>
                <a:lnTo>
                  <a:pt x="143312" y="4306417"/>
                </a:lnTo>
                <a:lnTo>
                  <a:pt x="181991" y="4327862"/>
                </a:lnTo>
                <a:lnTo>
                  <a:pt x="223761" y="4343782"/>
                </a:lnTo>
                <a:lnTo>
                  <a:pt x="268136" y="4353692"/>
                </a:lnTo>
                <a:lnTo>
                  <a:pt x="314629" y="4357103"/>
                </a:lnTo>
                <a:lnTo>
                  <a:pt x="6240145" y="4357103"/>
                </a:lnTo>
                <a:lnTo>
                  <a:pt x="6286630" y="4353692"/>
                </a:lnTo>
                <a:lnTo>
                  <a:pt x="6330999" y="4343782"/>
                </a:lnTo>
                <a:lnTo>
                  <a:pt x="6372763" y="4327862"/>
                </a:lnTo>
                <a:lnTo>
                  <a:pt x="6411436" y="4306417"/>
                </a:lnTo>
                <a:lnTo>
                  <a:pt x="6446531" y="4279934"/>
                </a:lnTo>
                <a:lnTo>
                  <a:pt x="6477562" y="4248899"/>
                </a:lnTo>
                <a:lnTo>
                  <a:pt x="6504043" y="4213799"/>
                </a:lnTo>
                <a:lnTo>
                  <a:pt x="6525486" y="4175122"/>
                </a:lnTo>
                <a:lnTo>
                  <a:pt x="6541404" y="4133352"/>
                </a:lnTo>
                <a:lnTo>
                  <a:pt x="6551313" y="4088978"/>
                </a:lnTo>
                <a:lnTo>
                  <a:pt x="6554724" y="4042486"/>
                </a:lnTo>
                <a:lnTo>
                  <a:pt x="6554724" y="314578"/>
                </a:lnTo>
                <a:lnTo>
                  <a:pt x="6551313" y="268093"/>
                </a:lnTo>
                <a:lnTo>
                  <a:pt x="6541404" y="223724"/>
                </a:lnTo>
                <a:lnTo>
                  <a:pt x="6525486" y="181960"/>
                </a:lnTo>
                <a:lnTo>
                  <a:pt x="6504043" y="143287"/>
                </a:lnTo>
                <a:lnTo>
                  <a:pt x="6477562" y="108192"/>
                </a:lnTo>
                <a:lnTo>
                  <a:pt x="6446531" y="77161"/>
                </a:lnTo>
                <a:lnTo>
                  <a:pt x="6411436" y="50680"/>
                </a:lnTo>
                <a:lnTo>
                  <a:pt x="6372763" y="29237"/>
                </a:lnTo>
                <a:lnTo>
                  <a:pt x="6330999" y="13319"/>
                </a:lnTo>
                <a:lnTo>
                  <a:pt x="6286630" y="3410"/>
                </a:lnTo>
                <a:lnTo>
                  <a:pt x="6240145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76348" y="516077"/>
            <a:ext cx="76219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0" dirty="0"/>
              <a:t>Course</a:t>
            </a:r>
            <a:r>
              <a:rPr spc="110" dirty="0"/>
              <a:t> </a:t>
            </a:r>
            <a:r>
              <a:rPr spc="220" dirty="0"/>
              <a:t>Information:</a:t>
            </a:r>
            <a:r>
              <a:rPr spc="20" dirty="0"/>
              <a:t> </a:t>
            </a:r>
            <a:r>
              <a:rPr spc="195" dirty="0">
                <a:solidFill>
                  <a:srgbClr val="E3B408"/>
                </a:solidFill>
              </a:rPr>
              <a:t>Triple</a:t>
            </a:r>
            <a:r>
              <a:rPr spc="110" dirty="0">
                <a:solidFill>
                  <a:srgbClr val="E3B408"/>
                </a:solidFill>
              </a:rPr>
              <a:t> </a:t>
            </a:r>
            <a:r>
              <a:rPr spc="290" dirty="0">
                <a:solidFill>
                  <a:srgbClr val="E3B408"/>
                </a:solidFill>
              </a:rPr>
              <a:t>Science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30504" y="1659128"/>
            <a:ext cx="6193155" cy="4614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100" dirty="0">
                <a:latin typeface="Calibri"/>
                <a:cs typeface="Calibri"/>
              </a:rPr>
              <a:t>The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Triple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Science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course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will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help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you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take</a:t>
            </a:r>
            <a:r>
              <a:rPr sz="1800" spc="75" dirty="0">
                <a:latin typeface="Calibri"/>
                <a:cs typeface="Calibri"/>
              </a:rPr>
              <a:t> your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first</a:t>
            </a:r>
            <a:r>
              <a:rPr sz="1800" spc="70" dirty="0">
                <a:latin typeface="Calibri"/>
                <a:cs typeface="Calibri"/>
              </a:rPr>
              <a:t> steps towards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a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career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in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many</a:t>
            </a:r>
            <a:r>
              <a:rPr sz="1800" spc="85" dirty="0">
                <a:latin typeface="Calibri"/>
                <a:cs typeface="Calibri"/>
              </a:rPr>
              <a:t> professions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for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example;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Midwife, </a:t>
            </a:r>
            <a:r>
              <a:rPr sz="1800" spc="90" dirty="0">
                <a:latin typeface="Calibri"/>
                <a:cs typeface="Calibri"/>
              </a:rPr>
              <a:t>Nurse,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Zoologist,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Marine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Biologist,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Aerospace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engineer, </a:t>
            </a:r>
            <a:r>
              <a:rPr sz="1800" spc="120" dirty="0">
                <a:latin typeface="Calibri"/>
                <a:cs typeface="Calibri"/>
              </a:rPr>
              <a:t>Chemical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engineer,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Transportation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engineer,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Architect, </a:t>
            </a:r>
            <a:r>
              <a:rPr sz="1800" spc="90" dirty="0">
                <a:latin typeface="Calibri"/>
                <a:cs typeface="Calibri"/>
              </a:rPr>
              <a:t>Robotics,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Pilot,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Astronomer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surveyor,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Doctor, </a:t>
            </a:r>
            <a:r>
              <a:rPr sz="1800" spc="55" dirty="0">
                <a:latin typeface="Calibri"/>
                <a:cs typeface="Calibri"/>
              </a:rPr>
              <a:t>Veterninary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surgeon,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psychologist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many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more.</a:t>
            </a:r>
            <a:r>
              <a:rPr sz="1800" spc="44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At </a:t>
            </a:r>
            <a:r>
              <a:rPr sz="1800" spc="100" dirty="0">
                <a:latin typeface="Calibri"/>
                <a:cs typeface="Calibri"/>
              </a:rPr>
              <a:t>Heritage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145" dirty="0">
                <a:latin typeface="Calibri"/>
                <a:cs typeface="Calibri"/>
              </a:rPr>
              <a:t>High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School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students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will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follow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the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229" dirty="0">
                <a:latin typeface="Calibri"/>
                <a:cs typeface="Calibri"/>
              </a:rPr>
              <a:t>AQA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Science </a:t>
            </a:r>
            <a:r>
              <a:rPr sz="1800" spc="80" dirty="0">
                <a:latin typeface="Calibri"/>
                <a:cs typeface="Calibri"/>
              </a:rPr>
              <a:t>specification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for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both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155" dirty="0">
                <a:latin typeface="Calibri"/>
                <a:cs typeface="Calibri"/>
              </a:rPr>
              <a:t>Combined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Science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(Trilogy)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or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Triple </a:t>
            </a:r>
            <a:r>
              <a:rPr sz="1800" spc="105" dirty="0">
                <a:latin typeface="Calibri"/>
                <a:cs typeface="Calibri"/>
              </a:rPr>
              <a:t>Science.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Triple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Science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option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involves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the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study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30" dirty="0">
                <a:latin typeface="Calibri"/>
                <a:cs typeface="Calibri"/>
              </a:rPr>
              <a:t>of </a:t>
            </a:r>
            <a:r>
              <a:rPr sz="1800" spc="50" dirty="0">
                <a:latin typeface="Calibri"/>
                <a:cs typeface="Calibri"/>
              </a:rPr>
              <a:t>extra </a:t>
            </a:r>
            <a:r>
              <a:rPr sz="1800" spc="90" dirty="0">
                <a:latin typeface="Calibri"/>
                <a:cs typeface="Calibri"/>
              </a:rPr>
              <a:t>topics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in </a:t>
            </a:r>
            <a:r>
              <a:rPr sz="1800" spc="100" dirty="0">
                <a:latin typeface="Calibri"/>
                <a:cs typeface="Calibri"/>
              </a:rPr>
              <a:t>Biology,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Chemistry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Physics,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as</a:t>
            </a:r>
            <a:r>
              <a:rPr sz="1800" spc="55" dirty="0">
                <a:latin typeface="Calibri"/>
                <a:cs typeface="Calibri"/>
              </a:rPr>
              <a:t> well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as </a:t>
            </a:r>
            <a:r>
              <a:rPr sz="1800" spc="95" dirty="0">
                <a:latin typeface="Calibri"/>
                <a:cs typeface="Calibri"/>
              </a:rPr>
              <a:t>studying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those</a:t>
            </a:r>
            <a:r>
              <a:rPr sz="1800" spc="55" dirty="0">
                <a:latin typeface="Calibri"/>
                <a:cs typeface="Calibri"/>
              </a:rPr>
              <a:t> from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155" dirty="0">
                <a:latin typeface="Calibri"/>
                <a:cs typeface="Calibri"/>
              </a:rPr>
              <a:t>Combined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Science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in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more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depth.</a:t>
            </a:r>
            <a:endParaRPr sz="1800">
              <a:latin typeface="Calibri"/>
              <a:cs typeface="Calibri"/>
            </a:endParaRPr>
          </a:p>
          <a:p>
            <a:pPr marL="12700" marR="198755">
              <a:lnSpc>
                <a:spcPct val="100000"/>
              </a:lnSpc>
              <a:spcBef>
                <a:spcPts val="5"/>
              </a:spcBef>
            </a:pPr>
            <a:r>
              <a:rPr sz="1800" spc="100" dirty="0">
                <a:latin typeface="Calibri"/>
                <a:cs typeface="Calibri"/>
              </a:rPr>
              <a:t>Additional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content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present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in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Triple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Science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includes:</a:t>
            </a:r>
            <a:r>
              <a:rPr sz="1800" spc="500" dirty="0">
                <a:latin typeface="Calibri"/>
                <a:cs typeface="Calibri"/>
              </a:rPr>
              <a:t>  </a:t>
            </a:r>
            <a:r>
              <a:rPr sz="1800" spc="100" dirty="0">
                <a:latin typeface="Calibri"/>
                <a:cs typeface="Calibri"/>
              </a:rPr>
              <a:t>The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Use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of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Antibodies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in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Medicine,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Sustainable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Food </a:t>
            </a:r>
            <a:r>
              <a:rPr sz="1800" spc="75" dirty="0">
                <a:latin typeface="Calibri"/>
                <a:cs typeface="Calibri"/>
              </a:rPr>
              <a:t>Production,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Nanoscience,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The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Science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of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Polymers,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135" dirty="0">
                <a:latin typeface="Calibri"/>
                <a:cs typeface="Calibri"/>
              </a:rPr>
              <a:t>Space </a:t>
            </a:r>
            <a:r>
              <a:rPr sz="1800" spc="120" dirty="0">
                <a:latin typeface="Calibri"/>
                <a:cs typeface="Calibri"/>
              </a:rPr>
              <a:t>Science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The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Behaviour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of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Infrared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Radiation.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50">
              <a:latin typeface="Calibri"/>
              <a:cs typeface="Calibri"/>
            </a:endParaRPr>
          </a:p>
          <a:p>
            <a:pPr marL="294640">
              <a:lnSpc>
                <a:spcPct val="100000"/>
              </a:lnSpc>
              <a:spcBef>
                <a:spcPts val="5"/>
              </a:spcBef>
            </a:pPr>
            <a:r>
              <a:rPr sz="1400" b="1" u="sng" spc="7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https://www.aqa.org.uk/subjects/science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39711" y="1528572"/>
            <a:ext cx="5091684" cy="188061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96456" y="3966971"/>
            <a:ext cx="2951988" cy="218389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700259" y="3480815"/>
            <a:ext cx="2401824" cy="218389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634484" y="5562600"/>
            <a:ext cx="1232915" cy="844295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594485" y="6511797"/>
            <a:ext cx="9001760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60" dirty="0">
                <a:latin typeface="Calibri"/>
                <a:cs typeface="Calibri"/>
                <a:hlinkClick r:id="rId7"/>
              </a:rPr>
              <a:t>andrew.birch</a:t>
            </a:r>
            <a:r>
              <a:rPr sz="1800" i="1" spc="60" dirty="0">
                <a:latin typeface="Calibri"/>
                <a:cs typeface="Calibri"/>
                <a:hlinkClick r:id="rId7"/>
              </a:rPr>
              <a:t>@heritage.</a:t>
            </a:r>
            <a:r>
              <a:rPr lang="en-US" i="1" spc="60" dirty="0">
                <a:latin typeface="Calibri"/>
                <a:cs typeface="Calibri"/>
                <a:hlinkClick r:id="rId7"/>
              </a:rPr>
              <a:t>ttct.co.uk</a:t>
            </a:r>
            <a:endParaRPr lang="en-US">
              <a:latin typeface="Calibri"/>
              <a:cs typeface="Calibri"/>
            </a:endParaRPr>
          </a:p>
          <a:p>
            <a:pPr marL="12700">
              <a:spcBef>
                <a:spcPts val="30"/>
              </a:spcBef>
            </a:pPr>
            <a:endParaRPr lang="en-US" i="1" spc="6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10229" y="516077"/>
            <a:ext cx="59537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/>
              <a:t>Assessment:</a:t>
            </a:r>
            <a:r>
              <a:rPr spc="15" dirty="0"/>
              <a:t> </a:t>
            </a:r>
            <a:r>
              <a:rPr spc="195" dirty="0">
                <a:solidFill>
                  <a:srgbClr val="E3B408"/>
                </a:solidFill>
              </a:rPr>
              <a:t>Triple</a:t>
            </a:r>
            <a:r>
              <a:rPr spc="120" dirty="0">
                <a:solidFill>
                  <a:srgbClr val="E3B408"/>
                </a:solidFill>
              </a:rPr>
              <a:t> </a:t>
            </a:r>
            <a:r>
              <a:rPr spc="290" dirty="0">
                <a:solidFill>
                  <a:srgbClr val="E3B408"/>
                </a:solidFill>
              </a:rPr>
              <a:t>Science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594485" y="6511797"/>
            <a:ext cx="9001760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60" dirty="0">
                <a:latin typeface="Calibri"/>
                <a:cs typeface="Calibri"/>
                <a:hlinkClick r:id="rId2"/>
              </a:rPr>
              <a:t>andrew.birch</a:t>
            </a:r>
            <a:r>
              <a:rPr sz="1800" i="1" spc="60" dirty="0">
                <a:latin typeface="Calibri"/>
                <a:cs typeface="Calibri"/>
                <a:hlinkClick r:id="rId2"/>
              </a:rPr>
              <a:t>@heritage.</a:t>
            </a:r>
            <a:r>
              <a:rPr lang="en-US" i="1" spc="60" dirty="0">
                <a:latin typeface="Calibri"/>
                <a:cs typeface="Calibri"/>
                <a:hlinkClick r:id="rId2"/>
              </a:rPr>
              <a:t>ttct.co.uk</a:t>
            </a:r>
            <a:endParaRPr lang="en-US">
              <a:latin typeface="Calibri"/>
              <a:cs typeface="Calibri"/>
            </a:endParaRPr>
          </a:p>
          <a:p>
            <a:pPr marL="12700">
              <a:spcBef>
                <a:spcPts val="30"/>
              </a:spcBef>
            </a:pPr>
            <a:endParaRPr lang="en-US" i="1" spc="6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681" y="1606448"/>
            <a:ext cx="11986895" cy="90931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600" b="1" spc="10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600" b="1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16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60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25" dirty="0">
                <a:solidFill>
                  <a:srgbClr val="FFC000"/>
                </a:solidFill>
                <a:latin typeface="Calibri"/>
                <a:cs typeface="Calibri"/>
              </a:rPr>
              <a:t>assessed</a:t>
            </a:r>
            <a:r>
              <a:rPr sz="16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20" dirty="0">
                <a:solidFill>
                  <a:srgbClr val="FFC000"/>
                </a:solidFill>
                <a:latin typeface="Calibri"/>
                <a:cs typeface="Calibri"/>
              </a:rPr>
              <a:t>through</a:t>
            </a:r>
            <a:r>
              <a:rPr sz="1600" b="1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95" dirty="0">
                <a:solidFill>
                  <a:srgbClr val="FFC000"/>
                </a:solidFill>
                <a:latin typeface="Calibri"/>
                <a:cs typeface="Calibri"/>
              </a:rPr>
              <a:t>linear</a:t>
            </a:r>
            <a:r>
              <a:rPr sz="16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FFC000"/>
                </a:solidFill>
                <a:latin typeface="Calibri"/>
                <a:cs typeface="Calibri"/>
              </a:rPr>
              <a:t>examinations</a:t>
            </a:r>
            <a:r>
              <a:rPr sz="1600" b="1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60" dirty="0">
                <a:solidFill>
                  <a:srgbClr val="FFC000"/>
                </a:solidFill>
                <a:latin typeface="Calibri"/>
                <a:cs typeface="Calibri"/>
              </a:rPr>
              <a:t>at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95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6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45" dirty="0">
                <a:solidFill>
                  <a:srgbClr val="FFC000"/>
                </a:solidFill>
                <a:latin typeface="Calibri"/>
                <a:cs typeface="Calibri"/>
              </a:rPr>
              <a:t>end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6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90" dirty="0">
                <a:solidFill>
                  <a:srgbClr val="FFC000"/>
                </a:solidFill>
                <a:latin typeface="Calibri"/>
                <a:cs typeface="Calibri"/>
              </a:rPr>
              <a:t>Year</a:t>
            </a:r>
            <a:r>
              <a:rPr sz="1600" b="1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FFC000"/>
                </a:solidFill>
                <a:latin typeface="Calibri"/>
                <a:cs typeface="Calibri"/>
              </a:rPr>
              <a:t>11</a:t>
            </a:r>
            <a:r>
              <a:rPr sz="16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85" dirty="0">
                <a:solidFill>
                  <a:srgbClr val="FFC000"/>
                </a:solidFill>
                <a:latin typeface="Calibri"/>
                <a:cs typeface="Calibri"/>
              </a:rPr>
              <a:t>for</a:t>
            </a:r>
            <a:r>
              <a:rPr sz="1600" b="1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20" dirty="0">
                <a:solidFill>
                  <a:srgbClr val="FFC000"/>
                </a:solidFill>
                <a:latin typeface="Calibri"/>
                <a:cs typeface="Calibri"/>
              </a:rPr>
              <a:t>each</a:t>
            </a:r>
            <a:r>
              <a:rPr sz="16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FFC000"/>
                </a:solidFill>
                <a:latin typeface="Calibri"/>
                <a:cs typeface="Calibri"/>
              </a:rPr>
              <a:t>subject</a:t>
            </a:r>
            <a:r>
              <a:rPr sz="16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25" dirty="0">
                <a:solidFill>
                  <a:srgbClr val="FFC000"/>
                </a:solidFill>
                <a:latin typeface="Calibri"/>
                <a:cs typeface="Calibri"/>
              </a:rPr>
              <a:t>Biology,</a:t>
            </a:r>
            <a:r>
              <a:rPr sz="16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C000"/>
                </a:solidFill>
                <a:latin typeface="Calibri"/>
                <a:cs typeface="Calibri"/>
              </a:rPr>
              <a:t>Chemistry</a:t>
            </a:r>
            <a:r>
              <a:rPr sz="1600" b="1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4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95" dirty="0">
                <a:solidFill>
                  <a:srgbClr val="FFC000"/>
                </a:solidFill>
                <a:latin typeface="Calibri"/>
                <a:cs typeface="Calibri"/>
              </a:rPr>
              <a:t>Physics.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1600" b="1" spc="100" dirty="0">
                <a:solidFill>
                  <a:srgbClr val="FFC000"/>
                </a:solidFill>
                <a:latin typeface="Calibri"/>
                <a:cs typeface="Calibri"/>
              </a:rPr>
              <a:t>For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u="sng" spc="114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each</a:t>
            </a:r>
            <a:r>
              <a:rPr sz="1600" b="1" u="sng" spc="40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105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subject</a:t>
            </a:r>
            <a:r>
              <a:rPr sz="1600" b="1" u="sng" spc="40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spc="130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600" b="1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70" dirty="0">
                <a:solidFill>
                  <a:srgbClr val="FFC000"/>
                </a:solidFill>
                <a:latin typeface="Calibri"/>
                <a:cs typeface="Calibri"/>
              </a:rPr>
              <a:t>sit</a:t>
            </a:r>
            <a:r>
              <a:rPr sz="16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FFC000"/>
                </a:solidFill>
                <a:latin typeface="Calibri"/>
                <a:cs typeface="Calibri"/>
              </a:rPr>
              <a:t>2</a:t>
            </a:r>
            <a:r>
              <a:rPr sz="16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FFC000"/>
                </a:solidFill>
                <a:latin typeface="Calibri"/>
                <a:cs typeface="Calibri"/>
              </a:rPr>
              <a:t>external</a:t>
            </a:r>
            <a:r>
              <a:rPr sz="16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FFC000"/>
                </a:solidFill>
                <a:latin typeface="Calibri"/>
                <a:cs typeface="Calibri"/>
              </a:rPr>
              <a:t>examinations,</a:t>
            </a:r>
            <a:r>
              <a:rPr sz="16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FFC000"/>
                </a:solidFill>
                <a:latin typeface="Calibri"/>
                <a:cs typeface="Calibri"/>
              </a:rPr>
              <a:t>6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75" dirty="0">
                <a:solidFill>
                  <a:srgbClr val="FFC000"/>
                </a:solidFill>
                <a:latin typeface="Calibri"/>
                <a:cs typeface="Calibri"/>
              </a:rPr>
              <a:t>total</a:t>
            </a:r>
            <a:r>
              <a:rPr sz="16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C000"/>
                </a:solidFill>
                <a:latin typeface="Calibri"/>
                <a:cs typeface="Calibri"/>
              </a:rPr>
              <a:t>(paper</a:t>
            </a:r>
            <a:r>
              <a:rPr sz="1600" b="1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FFC000"/>
                </a:solidFill>
                <a:latin typeface="Calibri"/>
                <a:cs typeface="Calibri"/>
              </a:rPr>
              <a:t>1</a:t>
            </a:r>
            <a:r>
              <a:rPr sz="16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3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30" dirty="0">
                <a:solidFill>
                  <a:srgbClr val="FFC000"/>
                </a:solidFill>
                <a:latin typeface="Calibri"/>
                <a:cs typeface="Calibri"/>
              </a:rPr>
              <a:t>paper</a:t>
            </a:r>
            <a:r>
              <a:rPr sz="16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30" dirty="0">
                <a:solidFill>
                  <a:srgbClr val="FFC000"/>
                </a:solidFill>
                <a:latin typeface="Calibri"/>
                <a:cs typeface="Calibri"/>
              </a:rPr>
              <a:t>2)</a:t>
            </a:r>
            <a:r>
              <a:rPr sz="16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95" dirty="0">
                <a:solidFill>
                  <a:srgbClr val="FFC000"/>
                </a:solidFill>
                <a:latin typeface="Calibri"/>
                <a:cs typeface="Calibri"/>
              </a:rPr>
              <a:t>with</a:t>
            </a:r>
            <a:r>
              <a:rPr sz="1600" b="1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20" dirty="0">
                <a:solidFill>
                  <a:srgbClr val="FFC000"/>
                </a:solidFill>
                <a:latin typeface="Calibri"/>
                <a:cs typeface="Calibri"/>
              </a:rPr>
              <a:t>each</a:t>
            </a:r>
            <a:r>
              <a:rPr sz="16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30" dirty="0">
                <a:solidFill>
                  <a:srgbClr val="FFC000"/>
                </a:solidFill>
                <a:latin typeface="Calibri"/>
                <a:cs typeface="Calibri"/>
              </a:rPr>
              <a:t>paper</a:t>
            </a:r>
            <a:r>
              <a:rPr sz="1600" b="1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C000"/>
                </a:solidFill>
                <a:latin typeface="Calibri"/>
                <a:cs typeface="Calibri"/>
              </a:rPr>
              <a:t>contributing</a:t>
            </a:r>
            <a:r>
              <a:rPr sz="1600" b="1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240" dirty="0">
                <a:solidFill>
                  <a:srgbClr val="FFC000"/>
                </a:solidFill>
                <a:latin typeface="Calibri"/>
                <a:cs typeface="Calibri"/>
              </a:rPr>
              <a:t>50%</a:t>
            </a:r>
            <a:r>
              <a:rPr sz="16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60" dirty="0">
                <a:solidFill>
                  <a:srgbClr val="FFC000"/>
                </a:solidFill>
                <a:latin typeface="Calibri"/>
                <a:cs typeface="Calibri"/>
              </a:rPr>
              <a:t>to </a:t>
            </a:r>
            <a:r>
              <a:rPr sz="1600" b="1" spc="120" dirty="0">
                <a:solidFill>
                  <a:srgbClr val="FFC000"/>
                </a:solidFill>
                <a:latin typeface="Calibri"/>
                <a:cs typeface="Calibri"/>
              </a:rPr>
              <a:t>each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FFC000"/>
                </a:solidFill>
                <a:latin typeface="Calibri"/>
                <a:cs typeface="Calibri"/>
              </a:rPr>
              <a:t>of </a:t>
            </a:r>
            <a:r>
              <a:rPr sz="1600" b="1" spc="95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6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85" dirty="0">
                <a:solidFill>
                  <a:srgbClr val="FFC000"/>
                </a:solidFill>
                <a:latin typeface="Calibri"/>
                <a:cs typeface="Calibri"/>
              </a:rPr>
              <a:t>final</a:t>
            </a:r>
            <a:r>
              <a:rPr sz="1600" b="1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FFC000"/>
                </a:solidFill>
                <a:latin typeface="Calibri"/>
                <a:cs typeface="Calibri"/>
              </a:rPr>
              <a:t>examination</a:t>
            </a:r>
            <a:r>
              <a:rPr sz="1600" b="1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45" dirty="0">
                <a:solidFill>
                  <a:srgbClr val="FFC000"/>
                </a:solidFill>
                <a:latin typeface="Calibri"/>
                <a:cs typeface="Calibri"/>
              </a:rPr>
              <a:t>grades</a:t>
            </a:r>
            <a:r>
              <a:rPr sz="1600" b="1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C000"/>
                </a:solidFill>
                <a:latin typeface="Calibri"/>
                <a:cs typeface="Calibri"/>
              </a:rPr>
              <a:t>achieved.</a:t>
            </a:r>
            <a:r>
              <a:rPr sz="1600" b="1" spc="4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35" dirty="0">
                <a:solidFill>
                  <a:srgbClr val="FFC000"/>
                </a:solidFill>
                <a:latin typeface="Calibri"/>
                <a:cs typeface="Calibri"/>
              </a:rPr>
              <a:t>Each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FFC000"/>
                </a:solidFill>
                <a:latin typeface="Calibri"/>
                <a:cs typeface="Calibri"/>
              </a:rPr>
              <a:t>examination</a:t>
            </a:r>
            <a:r>
              <a:rPr sz="1600" b="1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90" dirty="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FFC000"/>
                </a:solidFill>
                <a:latin typeface="Calibri"/>
                <a:cs typeface="Calibri"/>
              </a:rPr>
              <a:t>1</a:t>
            </a:r>
            <a:r>
              <a:rPr sz="16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FFC000"/>
                </a:solidFill>
                <a:latin typeface="Calibri"/>
                <a:cs typeface="Calibri"/>
              </a:rPr>
              <a:t>hour</a:t>
            </a:r>
            <a:r>
              <a:rPr sz="16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FFC000"/>
                </a:solidFill>
                <a:latin typeface="Calibri"/>
                <a:cs typeface="Calibri"/>
              </a:rPr>
              <a:t>45</a:t>
            </a:r>
            <a:r>
              <a:rPr sz="16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0" dirty="0">
                <a:solidFill>
                  <a:srgbClr val="FFC000"/>
                </a:solidFill>
                <a:latin typeface="Calibri"/>
                <a:cs typeface="Calibri"/>
              </a:rPr>
              <a:t>minutes</a:t>
            </a:r>
            <a:r>
              <a:rPr sz="1600" b="1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25" dirty="0">
                <a:solidFill>
                  <a:srgbClr val="FFC000"/>
                </a:solidFill>
                <a:latin typeface="Calibri"/>
                <a:cs typeface="Calibri"/>
              </a:rPr>
              <a:t>long.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681" y="2887472"/>
            <a:ext cx="91884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145" dirty="0">
                <a:solidFill>
                  <a:srgbClr val="FFC000"/>
                </a:solidFill>
                <a:latin typeface="Calibri"/>
                <a:cs typeface="Calibri"/>
              </a:rPr>
              <a:t>Biology</a:t>
            </a:r>
            <a:r>
              <a:rPr sz="16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-80" dirty="0">
                <a:solidFill>
                  <a:srgbClr val="FFC000"/>
                </a:solidFill>
                <a:latin typeface="Calibri"/>
                <a:cs typeface="Calibri"/>
              </a:rPr>
              <a:t>–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97760" y="2810662"/>
            <a:ext cx="9690735" cy="6654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600" b="1" spc="110" dirty="0">
                <a:solidFill>
                  <a:srgbClr val="FFC000"/>
                </a:solidFill>
                <a:latin typeface="Calibri"/>
                <a:cs typeface="Calibri"/>
              </a:rPr>
              <a:t>Paper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FFC000"/>
                </a:solidFill>
                <a:latin typeface="Calibri"/>
                <a:cs typeface="Calibri"/>
              </a:rPr>
              <a:t>1</a:t>
            </a:r>
            <a:r>
              <a:rPr sz="16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C000"/>
                </a:solidFill>
                <a:latin typeface="Calibri"/>
                <a:cs typeface="Calibri"/>
              </a:rPr>
              <a:t>covers</a:t>
            </a:r>
            <a:r>
              <a:rPr sz="16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C000"/>
                </a:solidFill>
                <a:latin typeface="Calibri"/>
                <a:cs typeface="Calibri"/>
              </a:rPr>
              <a:t>Cells,</a:t>
            </a:r>
            <a:r>
              <a:rPr sz="1600" b="1" spc="-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FFC000"/>
                </a:solidFill>
                <a:latin typeface="Calibri"/>
                <a:cs typeface="Calibri"/>
              </a:rPr>
              <a:t>Photosynthesis,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40" dirty="0">
                <a:solidFill>
                  <a:srgbClr val="FFC000"/>
                </a:solidFill>
                <a:latin typeface="Calibri"/>
                <a:cs typeface="Calibri"/>
              </a:rPr>
              <a:t>Moving</a:t>
            </a:r>
            <a:r>
              <a:rPr sz="1600" b="1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4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65" dirty="0">
                <a:solidFill>
                  <a:srgbClr val="FFC000"/>
                </a:solidFill>
                <a:latin typeface="Calibri"/>
                <a:cs typeface="Calibri"/>
              </a:rPr>
              <a:t>Changing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85" dirty="0">
                <a:solidFill>
                  <a:srgbClr val="FFC000"/>
                </a:solidFill>
                <a:latin typeface="Calibri"/>
                <a:cs typeface="Calibri"/>
              </a:rPr>
              <a:t>Materials</a:t>
            </a:r>
            <a:r>
              <a:rPr sz="1600" b="1" spc="4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3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6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0" dirty="0">
                <a:solidFill>
                  <a:srgbClr val="FFC000"/>
                </a:solidFill>
                <a:latin typeface="Calibri"/>
                <a:cs typeface="Calibri"/>
              </a:rPr>
              <a:t>Health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60" dirty="0">
                <a:solidFill>
                  <a:srgbClr val="FFC000"/>
                </a:solidFill>
                <a:latin typeface="Calibri"/>
                <a:cs typeface="Calibri"/>
              </a:rPr>
              <a:t>Matters.</a:t>
            </a:r>
            <a:endParaRPr sz="1600">
              <a:latin typeface="Calibri"/>
              <a:cs typeface="Calibri"/>
            </a:endParaRPr>
          </a:p>
          <a:p>
            <a:pPr marL="62865">
              <a:lnSpc>
                <a:spcPct val="100000"/>
              </a:lnSpc>
              <a:spcBef>
                <a:spcPts val="600"/>
              </a:spcBef>
            </a:pPr>
            <a:r>
              <a:rPr sz="1600" b="1" spc="110" dirty="0">
                <a:solidFill>
                  <a:srgbClr val="FFC000"/>
                </a:solidFill>
                <a:latin typeface="Calibri"/>
                <a:cs typeface="Calibri"/>
              </a:rPr>
              <a:t>Paper</a:t>
            </a:r>
            <a:r>
              <a:rPr sz="1600" b="1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FFC000"/>
                </a:solidFill>
                <a:latin typeface="Calibri"/>
                <a:cs typeface="Calibri"/>
              </a:rPr>
              <a:t>2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C000"/>
                </a:solidFill>
                <a:latin typeface="Calibri"/>
                <a:cs typeface="Calibri"/>
              </a:rPr>
              <a:t>covers</a:t>
            </a:r>
            <a:r>
              <a:rPr sz="1600" b="1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C000"/>
                </a:solidFill>
                <a:latin typeface="Calibri"/>
                <a:cs typeface="Calibri"/>
              </a:rPr>
              <a:t>Coordination</a:t>
            </a:r>
            <a:r>
              <a:rPr sz="1600" b="1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4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FFC000"/>
                </a:solidFill>
                <a:latin typeface="Calibri"/>
                <a:cs typeface="Calibri"/>
              </a:rPr>
              <a:t>Control,</a:t>
            </a:r>
            <a:r>
              <a:rPr sz="1600" b="1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FFC000"/>
                </a:solidFill>
                <a:latin typeface="Calibri"/>
                <a:cs typeface="Calibri"/>
              </a:rPr>
              <a:t>Genetics,</a:t>
            </a:r>
            <a:r>
              <a:rPr sz="1600" b="1" spc="-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85" dirty="0">
                <a:solidFill>
                  <a:srgbClr val="FFC000"/>
                </a:solidFill>
                <a:latin typeface="Calibri"/>
                <a:cs typeface="Calibri"/>
              </a:rPr>
              <a:t>Variation</a:t>
            </a:r>
            <a:r>
              <a:rPr sz="1600" b="1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4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0" dirty="0">
                <a:solidFill>
                  <a:srgbClr val="FFC000"/>
                </a:solidFill>
                <a:latin typeface="Calibri"/>
                <a:cs typeface="Calibri"/>
              </a:rPr>
              <a:t>Evolution</a:t>
            </a:r>
            <a:r>
              <a:rPr sz="1600" b="1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4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60" dirty="0">
                <a:solidFill>
                  <a:srgbClr val="FFC000"/>
                </a:solidFill>
                <a:latin typeface="Calibri"/>
                <a:cs typeface="Calibri"/>
              </a:rPr>
              <a:t>Ecology</a:t>
            </a:r>
            <a:r>
              <a:rPr sz="16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600" b="1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95" dirty="0">
                <a:solidFill>
                  <a:srgbClr val="FFC000"/>
                </a:solidFill>
                <a:latin typeface="Calibri"/>
                <a:cs typeface="Calibri"/>
              </a:rPr>
              <a:t>Action.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681" y="3847287"/>
            <a:ext cx="11620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120" dirty="0">
                <a:solidFill>
                  <a:srgbClr val="FFC000"/>
                </a:solidFill>
                <a:latin typeface="Calibri"/>
                <a:cs typeface="Calibri"/>
              </a:rPr>
              <a:t>Chemistry</a:t>
            </a:r>
            <a:r>
              <a:rPr sz="1600" b="1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-50" dirty="0">
                <a:solidFill>
                  <a:srgbClr val="FFC000"/>
                </a:solidFill>
                <a:latin typeface="Calibri"/>
                <a:cs typeface="Calibri"/>
              </a:rPr>
              <a:t>–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97760" y="3847287"/>
            <a:ext cx="9937750" cy="1076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110" dirty="0">
                <a:solidFill>
                  <a:srgbClr val="FFC000"/>
                </a:solidFill>
                <a:latin typeface="Calibri"/>
                <a:cs typeface="Calibri"/>
              </a:rPr>
              <a:t>Paper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FFC000"/>
                </a:solidFill>
                <a:latin typeface="Calibri"/>
                <a:cs typeface="Calibri"/>
              </a:rPr>
              <a:t>1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C000"/>
                </a:solidFill>
                <a:latin typeface="Calibri"/>
                <a:cs typeface="Calibri"/>
              </a:rPr>
              <a:t>covers</a:t>
            </a:r>
            <a:r>
              <a:rPr sz="16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20" dirty="0">
                <a:solidFill>
                  <a:srgbClr val="FFC000"/>
                </a:solidFill>
                <a:latin typeface="Calibri"/>
                <a:cs typeface="Calibri"/>
              </a:rPr>
              <a:t>Atomic</a:t>
            </a:r>
            <a:r>
              <a:rPr sz="1600" b="1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90" dirty="0">
                <a:solidFill>
                  <a:srgbClr val="FFC000"/>
                </a:solidFill>
                <a:latin typeface="Calibri"/>
                <a:cs typeface="Calibri"/>
              </a:rPr>
              <a:t>Structure,</a:t>
            </a:r>
            <a:r>
              <a:rPr sz="1600" b="1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95" dirty="0">
                <a:solidFill>
                  <a:srgbClr val="FFC000"/>
                </a:solidFill>
                <a:latin typeface="Calibri"/>
                <a:cs typeface="Calibri"/>
              </a:rPr>
              <a:t>Structure</a:t>
            </a:r>
            <a:r>
              <a:rPr sz="1600" b="1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3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40" dirty="0">
                <a:solidFill>
                  <a:srgbClr val="FFC000"/>
                </a:solidFill>
                <a:latin typeface="Calibri"/>
                <a:cs typeface="Calibri"/>
              </a:rPr>
              <a:t>Bonding,</a:t>
            </a:r>
            <a:r>
              <a:rPr sz="1600" b="1" spc="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30" dirty="0">
                <a:solidFill>
                  <a:srgbClr val="FFC000"/>
                </a:solidFill>
                <a:latin typeface="Calibri"/>
                <a:cs typeface="Calibri"/>
              </a:rPr>
              <a:t>Chemical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FFC000"/>
                </a:solidFill>
                <a:latin typeface="Calibri"/>
                <a:cs typeface="Calibri"/>
              </a:rPr>
              <a:t>Quantities,</a:t>
            </a:r>
            <a:r>
              <a:rPr sz="1600" b="1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30" dirty="0">
                <a:solidFill>
                  <a:srgbClr val="FFC000"/>
                </a:solidFill>
                <a:latin typeface="Calibri"/>
                <a:cs typeface="Calibri"/>
              </a:rPr>
              <a:t>Chemical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65" dirty="0">
                <a:solidFill>
                  <a:srgbClr val="FFC000"/>
                </a:solidFill>
                <a:latin typeface="Calibri"/>
                <a:cs typeface="Calibri"/>
              </a:rPr>
              <a:t>Changes</a:t>
            </a:r>
            <a:r>
              <a:rPr sz="16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b="1" spc="150" dirty="0">
                <a:solidFill>
                  <a:srgbClr val="FFC000"/>
                </a:solidFill>
                <a:latin typeface="Calibri"/>
                <a:cs typeface="Calibri"/>
              </a:rPr>
              <a:t>Energy</a:t>
            </a:r>
            <a:r>
              <a:rPr sz="16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30" dirty="0">
                <a:solidFill>
                  <a:srgbClr val="FFC000"/>
                </a:solidFill>
                <a:latin typeface="Calibri"/>
                <a:cs typeface="Calibri"/>
              </a:rPr>
              <a:t>Changes.</a:t>
            </a:r>
            <a:endParaRPr sz="1600">
              <a:latin typeface="Calibri"/>
              <a:cs typeface="Calibri"/>
            </a:endParaRPr>
          </a:p>
          <a:p>
            <a:pPr marL="12700" marR="1106805">
              <a:lnSpc>
                <a:spcPct val="100000"/>
              </a:lnSpc>
              <a:spcBef>
                <a:spcPts val="600"/>
              </a:spcBef>
            </a:pPr>
            <a:r>
              <a:rPr sz="1600" b="1" spc="110" dirty="0">
                <a:solidFill>
                  <a:srgbClr val="FFC000"/>
                </a:solidFill>
                <a:latin typeface="Calibri"/>
                <a:cs typeface="Calibri"/>
              </a:rPr>
              <a:t>Paper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FFC000"/>
                </a:solidFill>
                <a:latin typeface="Calibri"/>
                <a:cs typeface="Calibri"/>
              </a:rPr>
              <a:t>2</a:t>
            </a:r>
            <a:r>
              <a:rPr sz="16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C000"/>
                </a:solidFill>
                <a:latin typeface="Calibri"/>
                <a:cs typeface="Calibri"/>
              </a:rPr>
              <a:t>covers</a:t>
            </a:r>
            <a:r>
              <a:rPr sz="16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95" dirty="0">
                <a:solidFill>
                  <a:srgbClr val="FFC000"/>
                </a:solidFill>
                <a:latin typeface="Calibri"/>
                <a:cs typeface="Calibri"/>
              </a:rPr>
              <a:t>Rates</a:t>
            </a:r>
            <a:r>
              <a:rPr sz="1600" b="1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600" b="1" spc="100" dirty="0">
                <a:solidFill>
                  <a:srgbClr val="FFC000"/>
                </a:solidFill>
                <a:latin typeface="Calibri"/>
                <a:cs typeface="Calibri"/>
              </a:rPr>
              <a:t> Reactions,</a:t>
            </a:r>
            <a:r>
              <a:rPr sz="16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25" dirty="0">
                <a:solidFill>
                  <a:srgbClr val="FFC000"/>
                </a:solidFill>
                <a:latin typeface="Calibri"/>
                <a:cs typeface="Calibri"/>
              </a:rPr>
              <a:t>Hydrocarbons,</a:t>
            </a:r>
            <a:r>
              <a:rPr sz="1600" b="1" spc="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30" dirty="0">
                <a:solidFill>
                  <a:srgbClr val="FFC000"/>
                </a:solidFill>
                <a:latin typeface="Calibri"/>
                <a:cs typeface="Calibri"/>
              </a:rPr>
              <a:t>Chemical</a:t>
            </a:r>
            <a:r>
              <a:rPr sz="1600" b="1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0" dirty="0">
                <a:solidFill>
                  <a:srgbClr val="FFC000"/>
                </a:solidFill>
                <a:latin typeface="Calibri"/>
                <a:cs typeface="Calibri"/>
              </a:rPr>
              <a:t>Analysis,</a:t>
            </a:r>
            <a:r>
              <a:rPr sz="1600" b="1" spc="-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2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600" b="1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25" dirty="0">
                <a:solidFill>
                  <a:srgbClr val="FFC000"/>
                </a:solidFill>
                <a:latin typeface="Calibri"/>
                <a:cs typeface="Calibri"/>
              </a:rPr>
              <a:t>Atmosphere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C000"/>
                </a:solidFill>
                <a:latin typeface="Calibri"/>
                <a:cs typeface="Calibri"/>
              </a:rPr>
              <a:t>and </a:t>
            </a:r>
            <a:r>
              <a:rPr sz="1600" b="1" spc="90" dirty="0">
                <a:solidFill>
                  <a:srgbClr val="FFC000"/>
                </a:solidFill>
                <a:latin typeface="Calibri"/>
                <a:cs typeface="Calibri"/>
              </a:rPr>
              <a:t>Sustainability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681" y="5296027"/>
            <a:ext cx="88074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114" dirty="0">
                <a:solidFill>
                  <a:srgbClr val="FFC000"/>
                </a:solidFill>
                <a:latin typeface="Calibri"/>
                <a:cs typeface="Calibri"/>
              </a:rPr>
              <a:t>Physics</a:t>
            </a:r>
            <a:r>
              <a:rPr sz="16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-60" dirty="0">
                <a:solidFill>
                  <a:srgbClr val="FFC000"/>
                </a:solidFill>
                <a:latin typeface="Calibri"/>
                <a:cs typeface="Calibri"/>
              </a:rPr>
              <a:t>–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97760" y="5219242"/>
            <a:ext cx="795782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1200"/>
              </a:lnSpc>
              <a:spcBef>
                <a:spcPts val="100"/>
              </a:spcBef>
            </a:pPr>
            <a:r>
              <a:rPr sz="1600" b="1" spc="110" dirty="0">
                <a:solidFill>
                  <a:srgbClr val="FFC000"/>
                </a:solidFill>
                <a:latin typeface="Calibri"/>
                <a:cs typeface="Calibri"/>
              </a:rPr>
              <a:t>Paper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FFC000"/>
                </a:solidFill>
                <a:latin typeface="Calibri"/>
                <a:cs typeface="Calibri"/>
              </a:rPr>
              <a:t>1</a:t>
            </a:r>
            <a:r>
              <a:rPr sz="16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C000"/>
                </a:solidFill>
                <a:latin typeface="Calibri"/>
                <a:cs typeface="Calibri"/>
              </a:rPr>
              <a:t>covers</a:t>
            </a:r>
            <a:r>
              <a:rPr sz="1600" b="1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30" dirty="0">
                <a:solidFill>
                  <a:srgbClr val="FFC000"/>
                </a:solidFill>
                <a:latin typeface="Calibri"/>
                <a:cs typeface="Calibri"/>
              </a:rPr>
              <a:t>Energy,</a:t>
            </a:r>
            <a:r>
              <a:rPr sz="1600" b="1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85" dirty="0">
                <a:solidFill>
                  <a:srgbClr val="FFC000"/>
                </a:solidFill>
                <a:latin typeface="Calibri"/>
                <a:cs typeface="Calibri"/>
              </a:rPr>
              <a:t>Electricity,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85" dirty="0">
                <a:solidFill>
                  <a:srgbClr val="FFC000"/>
                </a:solidFill>
                <a:latin typeface="Calibri"/>
                <a:cs typeface="Calibri"/>
              </a:rPr>
              <a:t>Particle</a:t>
            </a:r>
            <a:r>
              <a:rPr sz="1600" b="1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25" dirty="0">
                <a:solidFill>
                  <a:srgbClr val="FFC000"/>
                </a:solidFill>
                <a:latin typeface="Calibri"/>
                <a:cs typeface="Calibri"/>
              </a:rPr>
              <a:t>Model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600" b="1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65" dirty="0">
                <a:solidFill>
                  <a:srgbClr val="FFC000"/>
                </a:solidFill>
                <a:latin typeface="Calibri"/>
                <a:cs typeface="Calibri"/>
              </a:rPr>
              <a:t>Matter</a:t>
            </a:r>
            <a:r>
              <a:rPr sz="1600" b="1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4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600" b="1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20" dirty="0">
                <a:solidFill>
                  <a:srgbClr val="FFC000"/>
                </a:solidFill>
                <a:latin typeface="Calibri"/>
                <a:cs typeface="Calibri"/>
              </a:rPr>
              <a:t>Atomic</a:t>
            </a:r>
            <a:r>
              <a:rPr sz="1600" b="1" spc="75" dirty="0">
                <a:solidFill>
                  <a:srgbClr val="FFC000"/>
                </a:solidFill>
                <a:latin typeface="Calibri"/>
                <a:cs typeface="Calibri"/>
              </a:rPr>
              <a:t> Structure. </a:t>
            </a:r>
            <a:r>
              <a:rPr sz="1600" b="1" spc="110" dirty="0">
                <a:solidFill>
                  <a:srgbClr val="FFC000"/>
                </a:solidFill>
                <a:latin typeface="Calibri"/>
                <a:cs typeface="Calibri"/>
              </a:rPr>
              <a:t>Paper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215" dirty="0">
                <a:solidFill>
                  <a:srgbClr val="FFC000"/>
                </a:solidFill>
                <a:latin typeface="Calibri"/>
                <a:cs typeface="Calibri"/>
              </a:rPr>
              <a:t>2</a:t>
            </a:r>
            <a:r>
              <a:rPr sz="16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C000"/>
                </a:solidFill>
                <a:latin typeface="Calibri"/>
                <a:cs typeface="Calibri"/>
              </a:rPr>
              <a:t>covers</a:t>
            </a:r>
            <a:r>
              <a:rPr sz="16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FFC000"/>
                </a:solidFill>
                <a:latin typeface="Calibri"/>
                <a:cs typeface="Calibri"/>
              </a:rPr>
              <a:t>Forces,</a:t>
            </a:r>
            <a:r>
              <a:rPr sz="1600" b="1" spc="-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5" dirty="0">
                <a:solidFill>
                  <a:srgbClr val="FFC000"/>
                </a:solidFill>
                <a:latin typeface="Calibri"/>
                <a:cs typeface="Calibri"/>
              </a:rPr>
              <a:t>Waves,</a:t>
            </a:r>
            <a:r>
              <a:rPr sz="1600" b="1" spc="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20" dirty="0">
                <a:solidFill>
                  <a:srgbClr val="FFC000"/>
                </a:solidFill>
                <a:latin typeface="Calibri"/>
                <a:cs typeface="Calibri"/>
              </a:rPr>
              <a:t>Electromagnetism</a:t>
            </a:r>
            <a:r>
              <a:rPr sz="1600" b="1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4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25" dirty="0">
                <a:solidFill>
                  <a:srgbClr val="FFC000"/>
                </a:solidFill>
                <a:latin typeface="Calibri"/>
                <a:cs typeface="Calibri"/>
              </a:rPr>
              <a:t>Space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681" y="5936081"/>
            <a:ext cx="87471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110" dirty="0">
                <a:solidFill>
                  <a:srgbClr val="FFC000"/>
                </a:solidFill>
                <a:latin typeface="Calibri"/>
                <a:cs typeface="Calibri"/>
              </a:rPr>
              <a:t>Student</a:t>
            </a:r>
            <a:r>
              <a:rPr sz="1600" b="1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30" dirty="0">
                <a:solidFill>
                  <a:srgbClr val="FFC000"/>
                </a:solidFill>
                <a:latin typeface="Calibri"/>
                <a:cs typeface="Calibri"/>
              </a:rPr>
              <a:t>progress</a:t>
            </a:r>
            <a:r>
              <a:rPr sz="1600" b="1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16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60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16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C000"/>
                </a:solidFill>
                <a:latin typeface="Calibri"/>
                <a:cs typeface="Calibri"/>
              </a:rPr>
              <a:t>monitored</a:t>
            </a:r>
            <a:r>
              <a:rPr sz="1600" b="1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0" dirty="0">
                <a:solidFill>
                  <a:srgbClr val="FFC000"/>
                </a:solidFill>
                <a:latin typeface="Calibri"/>
                <a:cs typeface="Calibri"/>
              </a:rPr>
              <a:t>throughout</a:t>
            </a:r>
            <a:r>
              <a:rPr sz="1600" b="1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95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6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14" dirty="0">
                <a:solidFill>
                  <a:srgbClr val="FFC000"/>
                </a:solidFill>
                <a:latin typeface="Calibri"/>
                <a:cs typeface="Calibri"/>
              </a:rPr>
              <a:t>course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120" dirty="0">
                <a:solidFill>
                  <a:srgbClr val="FFC000"/>
                </a:solidFill>
                <a:latin typeface="Calibri"/>
                <a:cs typeface="Calibri"/>
              </a:rPr>
              <a:t>through</a:t>
            </a:r>
            <a:r>
              <a:rPr sz="16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b="1" spc="85" dirty="0">
                <a:solidFill>
                  <a:srgbClr val="FFC000"/>
                </a:solidFill>
                <a:latin typeface="Calibri"/>
                <a:cs typeface="Calibri"/>
              </a:rPr>
              <a:t>internal </a:t>
            </a:r>
            <a:r>
              <a:rPr sz="1600" b="1" spc="95" dirty="0">
                <a:solidFill>
                  <a:srgbClr val="FFC000"/>
                </a:solidFill>
                <a:latin typeface="Calibri"/>
                <a:cs typeface="Calibri"/>
              </a:rPr>
              <a:t>assessments.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38829" y="522478"/>
            <a:ext cx="54940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204" dirty="0"/>
              <a:t>Do’s</a:t>
            </a:r>
            <a:r>
              <a:rPr sz="2800" spc="80" dirty="0"/>
              <a:t> </a:t>
            </a:r>
            <a:r>
              <a:rPr sz="2800" spc="245" dirty="0"/>
              <a:t>and</a:t>
            </a:r>
            <a:r>
              <a:rPr sz="2800" spc="95" dirty="0"/>
              <a:t> </a:t>
            </a:r>
            <a:r>
              <a:rPr sz="2800" spc="170" dirty="0"/>
              <a:t>Don’t’s</a:t>
            </a:r>
            <a:r>
              <a:rPr sz="2800" spc="85" dirty="0"/>
              <a:t> </a:t>
            </a:r>
            <a:r>
              <a:rPr sz="2800" spc="150" dirty="0"/>
              <a:t>:</a:t>
            </a:r>
            <a:r>
              <a:rPr sz="2800" spc="-5" dirty="0"/>
              <a:t> </a:t>
            </a:r>
            <a:r>
              <a:rPr sz="2800" spc="150" dirty="0">
                <a:solidFill>
                  <a:srgbClr val="E3B408"/>
                </a:solidFill>
              </a:rPr>
              <a:t>Triple</a:t>
            </a:r>
            <a:r>
              <a:rPr sz="2800" spc="110" dirty="0">
                <a:solidFill>
                  <a:srgbClr val="E3B408"/>
                </a:solidFill>
              </a:rPr>
              <a:t> </a:t>
            </a:r>
            <a:r>
              <a:rPr sz="2800" spc="225" dirty="0">
                <a:solidFill>
                  <a:srgbClr val="E3B408"/>
                </a:solidFill>
              </a:rPr>
              <a:t>Science</a:t>
            </a:r>
            <a:endParaRPr sz="2800"/>
          </a:p>
        </p:txBody>
      </p:sp>
      <p:sp>
        <p:nvSpPr>
          <p:cNvPr id="5" name="object 5"/>
          <p:cNvSpPr txBox="1"/>
          <p:nvPr/>
        </p:nvSpPr>
        <p:spPr>
          <a:xfrm>
            <a:off x="977595" y="6625535"/>
            <a:ext cx="10007600" cy="619400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2000" i="1" spc="80" dirty="0">
                <a:latin typeface="Calibri"/>
                <a:cs typeface="Calibri"/>
              </a:rPr>
              <a:t>For</a:t>
            </a:r>
            <a:r>
              <a:rPr sz="2000" i="1" spc="90" dirty="0">
                <a:latin typeface="Calibri"/>
                <a:cs typeface="Calibri"/>
              </a:rPr>
              <a:t> </a:t>
            </a:r>
            <a:r>
              <a:rPr sz="2000" i="1" dirty="0">
                <a:latin typeface="Calibri"/>
                <a:cs typeface="Calibri"/>
              </a:rPr>
              <a:t>further</a:t>
            </a:r>
            <a:r>
              <a:rPr sz="2000" i="1" spc="90" dirty="0">
                <a:latin typeface="Calibri"/>
                <a:cs typeface="Calibri"/>
              </a:rPr>
              <a:t> </a:t>
            </a:r>
            <a:r>
              <a:rPr sz="2000" i="1" spc="65" dirty="0">
                <a:latin typeface="Calibri"/>
                <a:cs typeface="Calibri"/>
              </a:rPr>
              <a:t>information</a:t>
            </a:r>
            <a:r>
              <a:rPr sz="2000" i="1" spc="60" dirty="0">
                <a:latin typeface="Calibri"/>
                <a:cs typeface="Calibri"/>
              </a:rPr>
              <a:t> </a:t>
            </a:r>
            <a:r>
              <a:rPr sz="2000" i="1" spc="140" dirty="0">
                <a:latin typeface="Calibri"/>
                <a:cs typeface="Calibri"/>
              </a:rPr>
              <a:t>on</a:t>
            </a:r>
            <a:r>
              <a:rPr sz="2000" i="1" spc="85" dirty="0">
                <a:latin typeface="Calibri"/>
                <a:cs typeface="Calibri"/>
              </a:rPr>
              <a:t> </a:t>
            </a:r>
            <a:r>
              <a:rPr sz="2000" i="1" spc="50" dirty="0">
                <a:latin typeface="Calibri"/>
                <a:cs typeface="Calibri"/>
              </a:rPr>
              <a:t>this</a:t>
            </a:r>
            <a:r>
              <a:rPr sz="2000" i="1" spc="85" dirty="0">
                <a:latin typeface="Calibri"/>
                <a:cs typeface="Calibri"/>
              </a:rPr>
              <a:t> </a:t>
            </a:r>
            <a:r>
              <a:rPr sz="2000" i="1" spc="120" dirty="0">
                <a:latin typeface="Calibri"/>
                <a:cs typeface="Calibri"/>
              </a:rPr>
              <a:t>course</a:t>
            </a:r>
            <a:r>
              <a:rPr sz="2000" i="1" spc="75" dirty="0">
                <a:latin typeface="Calibri"/>
                <a:cs typeface="Calibri"/>
              </a:rPr>
              <a:t> </a:t>
            </a:r>
            <a:r>
              <a:rPr sz="2000" i="1" spc="125" dirty="0">
                <a:latin typeface="Calibri"/>
                <a:cs typeface="Calibri"/>
              </a:rPr>
              <a:t>please</a:t>
            </a:r>
            <a:r>
              <a:rPr sz="2000" i="1" spc="65" dirty="0">
                <a:latin typeface="Calibri"/>
                <a:cs typeface="Calibri"/>
              </a:rPr>
              <a:t> </a:t>
            </a:r>
            <a:r>
              <a:rPr sz="2000" i="1" spc="75" dirty="0">
                <a:latin typeface="Calibri"/>
                <a:cs typeface="Calibri"/>
              </a:rPr>
              <a:t>contact</a:t>
            </a:r>
            <a:r>
              <a:rPr sz="2000" i="1" spc="55" dirty="0">
                <a:latin typeface="Calibri"/>
                <a:cs typeface="Calibri"/>
              </a:rPr>
              <a:t> </a:t>
            </a:r>
            <a:r>
              <a:rPr lang="en-US" sz="2000" i="1" spc="70" dirty="0">
                <a:latin typeface="Calibri"/>
                <a:cs typeface="Calibri"/>
                <a:hlinkClick r:id="rId2"/>
              </a:rPr>
              <a:t>andrew.birch</a:t>
            </a:r>
            <a:r>
              <a:rPr sz="2000" i="1" spc="70" dirty="0">
                <a:latin typeface="Calibri"/>
                <a:cs typeface="Calibri"/>
                <a:hlinkClick r:id="rId2"/>
              </a:rPr>
              <a:t>@heritage.</a:t>
            </a:r>
            <a:r>
              <a:rPr lang="en-US" sz="2000" i="1" spc="70" dirty="0">
                <a:latin typeface="Calibri"/>
                <a:cs typeface="Calibri"/>
                <a:hlinkClick r:id="rId2"/>
              </a:rPr>
              <a:t>ttct.co.uk</a:t>
            </a:r>
            <a:endParaRPr lang="en-US" sz="2000">
              <a:latin typeface="Calibri"/>
              <a:cs typeface="Calibri"/>
            </a:endParaRPr>
          </a:p>
          <a:p>
            <a:pPr marL="12700">
              <a:spcBef>
                <a:spcPts val="30"/>
              </a:spcBef>
            </a:pPr>
            <a:endParaRPr lang="en-US" sz="2000" i="1" spc="70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90220" y="1525524"/>
          <a:ext cx="11603990" cy="4721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01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1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1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Do’s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Don’ts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205">
                <a:tc>
                  <a:txBody>
                    <a:bodyPr/>
                    <a:lstStyle/>
                    <a:p>
                      <a:pPr marL="90805" marR="296545" algn="just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keen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interest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2000" spc="155" dirty="0">
                          <a:latin typeface="Calibri"/>
                          <a:cs typeface="Calibri"/>
                        </a:rPr>
                        <a:t>made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excellent</a:t>
                      </a:r>
                      <a:r>
                        <a:rPr sz="20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5" dirty="0">
                          <a:latin typeface="Calibri"/>
                          <a:cs typeface="Calibri"/>
                        </a:rPr>
                        <a:t>progress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 dirty="0">
                          <a:latin typeface="Calibri"/>
                          <a:cs typeface="Calibri"/>
                        </a:rPr>
                        <a:t>Science</a:t>
                      </a:r>
                      <a:r>
                        <a:rPr sz="20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 dirty="0">
                          <a:latin typeface="Calibri"/>
                          <a:cs typeface="Calibri"/>
                        </a:rPr>
                        <a:t>during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Key </a:t>
                      </a:r>
                      <a:r>
                        <a:rPr sz="2000" spc="145" dirty="0">
                          <a:latin typeface="Calibri"/>
                          <a:cs typeface="Calibri"/>
                        </a:rPr>
                        <a:t>Stage</a:t>
                      </a:r>
                      <a:r>
                        <a:rPr sz="2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3.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6038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get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Teacher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0640">
                <a:tc>
                  <a:txBody>
                    <a:bodyPr/>
                    <a:lstStyle/>
                    <a:p>
                      <a:pPr marL="90805" marR="24701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aspirations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75" dirty="0">
                          <a:latin typeface="Calibri"/>
                          <a:cs typeface="Calibri"/>
                        </a:rPr>
                        <a:t>going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5" dirty="0">
                          <a:latin typeface="Calibri"/>
                          <a:cs typeface="Calibri"/>
                        </a:rPr>
                        <a:t>do</a:t>
                      </a:r>
                      <a:r>
                        <a:rPr sz="2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 dirty="0">
                          <a:latin typeface="Calibri"/>
                          <a:cs typeface="Calibri"/>
                        </a:rPr>
                        <a:t>A-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level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science,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work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science </a:t>
                      </a:r>
                      <a:r>
                        <a:rPr sz="2000" spc="150" dirty="0">
                          <a:latin typeface="Calibri"/>
                          <a:cs typeface="Calibri"/>
                        </a:rPr>
                        <a:t>based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career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235" dirty="0">
                          <a:latin typeface="Calibri"/>
                          <a:cs typeface="Calibri"/>
                        </a:rPr>
                        <a:t>go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University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study 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science.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7973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just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0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0" dirty="0">
                          <a:latin typeface="Calibri"/>
                          <a:cs typeface="Calibri"/>
                        </a:rPr>
                        <a:t>might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2000" spc="155" dirty="0">
                          <a:latin typeface="Calibri"/>
                          <a:cs typeface="Calibri"/>
                        </a:rPr>
                        <a:t>group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friends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will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0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0" dirty="0">
                          <a:latin typeface="Calibri"/>
                          <a:cs typeface="Calibri"/>
                        </a:rPr>
                        <a:t>picking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it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205">
                <a:tc>
                  <a:txBody>
                    <a:bodyPr/>
                    <a:lstStyle/>
                    <a:p>
                      <a:pPr marL="90805" marR="7150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want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0" dirty="0">
                          <a:latin typeface="Calibri"/>
                          <a:cs typeface="Calibri"/>
                        </a:rPr>
                        <a:t>develop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your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creativity,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 dirty="0">
                          <a:latin typeface="Calibri"/>
                          <a:cs typeface="Calibri"/>
                        </a:rPr>
                        <a:t>problem</a:t>
                      </a:r>
                      <a:r>
                        <a:rPr sz="2000" spc="1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solving,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analysis</a:t>
                      </a:r>
                      <a:r>
                        <a:rPr sz="2000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evaluation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skills.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9972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think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will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0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5" dirty="0">
                          <a:latin typeface="Calibri"/>
                          <a:cs typeface="Calibri"/>
                        </a:rPr>
                        <a:t>doing </a:t>
                      </a:r>
                      <a:r>
                        <a:rPr sz="2000" spc="80" dirty="0">
                          <a:latin typeface="Calibri"/>
                          <a:cs typeface="Calibri"/>
                        </a:rPr>
                        <a:t>practical</a:t>
                      </a:r>
                      <a:r>
                        <a:rPr sz="20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every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lesson,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although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involves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30" dirty="0">
                          <a:latin typeface="Calibri"/>
                          <a:cs typeface="Calibri"/>
                        </a:rPr>
                        <a:t>lot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practical</a:t>
                      </a:r>
                      <a:r>
                        <a:rPr sz="20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lot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also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theory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based.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1055">
                <a:tc>
                  <a:txBody>
                    <a:bodyPr/>
                    <a:lstStyle/>
                    <a:p>
                      <a:pPr marL="90805" marR="11874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willing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latin typeface="Calibri"/>
                          <a:cs typeface="Calibri"/>
                        </a:rPr>
                        <a:t>put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effort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in,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 dirty="0">
                          <a:latin typeface="Calibri"/>
                          <a:cs typeface="Calibri"/>
                        </a:rPr>
                        <a:t>class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u="sng" spc="13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home.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spc="9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latin typeface="Calibri"/>
                          <a:cs typeface="Calibri"/>
                        </a:rPr>
                        <a:t>think</a:t>
                      </a:r>
                      <a:r>
                        <a:rPr sz="2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20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5" dirty="0">
                          <a:latin typeface="Calibri"/>
                          <a:cs typeface="Calibri"/>
                        </a:rPr>
                        <a:t>easy…There</a:t>
                      </a:r>
                      <a:r>
                        <a:rPr sz="20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latin typeface="Calibri"/>
                          <a:cs typeface="Calibri"/>
                        </a:rPr>
                        <a:t>are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u="sng" spc="30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NO</a:t>
                      </a:r>
                      <a:r>
                        <a:rPr sz="20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latin typeface="Calibri"/>
                          <a:cs typeface="Calibri"/>
                        </a:rPr>
                        <a:t>easy</a:t>
                      </a:r>
                      <a:r>
                        <a:rPr sz="2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latin typeface="Calibri"/>
                          <a:cs typeface="Calibri"/>
                        </a:rPr>
                        <a:t>courses!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45820" y="1528572"/>
            <a:ext cx="11751945" cy="5085715"/>
            <a:chOff x="345820" y="1528572"/>
            <a:chExt cx="11751945" cy="5085715"/>
          </a:xfrm>
        </p:grpSpPr>
        <p:sp>
          <p:nvSpPr>
            <p:cNvPr id="3" name="object 3"/>
            <p:cNvSpPr/>
            <p:nvPr/>
          </p:nvSpPr>
          <p:spPr>
            <a:xfrm>
              <a:off x="348995" y="6480048"/>
              <a:ext cx="11583035" cy="0"/>
            </a:xfrm>
            <a:custGeom>
              <a:avLst/>
              <a:gdLst/>
              <a:ahLst/>
              <a:cxnLst/>
              <a:rect l="l" t="t" r="r" b="b"/>
              <a:pathLst>
                <a:path w="11583035">
                  <a:moveTo>
                    <a:pt x="0" y="0"/>
                  </a:moveTo>
                  <a:lnTo>
                    <a:pt x="11582908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295893" y="1547622"/>
              <a:ext cx="3782695" cy="5047615"/>
            </a:xfrm>
            <a:custGeom>
              <a:avLst/>
              <a:gdLst/>
              <a:ahLst/>
              <a:cxnLst/>
              <a:rect l="l" t="t" r="r" b="b"/>
              <a:pathLst>
                <a:path w="3782695" h="5047615">
                  <a:moveTo>
                    <a:pt x="3583178" y="0"/>
                  </a:moveTo>
                  <a:lnTo>
                    <a:pt x="199389" y="0"/>
                  </a:lnTo>
                  <a:lnTo>
                    <a:pt x="153675" y="5266"/>
                  </a:lnTo>
                  <a:lnTo>
                    <a:pt x="111708" y="20268"/>
                  </a:lnTo>
                  <a:lnTo>
                    <a:pt x="74686" y="43807"/>
                  </a:lnTo>
                  <a:lnTo>
                    <a:pt x="43807" y="74686"/>
                  </a:lnTo>
                  <a:lnTo>
                    <a:pt x="20268" y="111708"/>
                  </a:lnTo>
                  <a:lnTo>
                    <a:pt x="5266" y="153675"/>
                  </a:lnTo>
                  <a:lnTo>
                    <a:pt x="0" y="199389"/>
                  </a:lnTo>
                  <a:lnTo>
                    <a:pt x="0" y="4848110"/>
                  </a:lnTo>
                  <a:lnTo>
                    <a:pt x="5266" y="4893824"/>
                  </a:lnTo>
                  <a:lnTo>
                    <a:pt x="20268" y="4935790"/>
                  </a:lnTo>
                  <a:lnTo>
                    <a:pt x="43807" y="4972809"/>
                  </a:lnTo>
                  <a:lnTo>
                    <a:pt x="74686" y="5003685"/>
                  </a:lnTo>
                  <a:lnTo>
                    <a:pt x="111708" y="5027222"/>
                  </a:lnTo>
                  <a:lnTo>
                    <a:pt x="153675" y="5042222"/>
                  </a:lnTo>
                  <a:lnTo>
                    <a:pt x="199389" y="5047488"/>
                  </a:lnTo>
                  <a:lnTo>
                    <a:pt x="3583178" y="5047488"/>
                  </a:lnTo>
                  <a:lnTo>
                    <a:pt x="3628892" y="5042222"/>
                  </a:lnTo>
                  <a:lnTo>
                    <a:pt x="3670859" y="5027222"/>
                  </a:lnTo>
                  <a:lnTo>
                    <a:pt x="3707881" y="5003685"/>
                  </a:lnTo>
                  <a:lnTo>
                    <a:pt x="3738760" y="4972809"/>
                  </a:lnTo>
                  <a:lnTo>
                    <a:pt x="3762299" y="4935790"/>
                  </a:lnTo>
                  <a:lnTo>
                    <a:pt x="3777301" y="4893824"/>
                  </a:lnTo>
                  <a:lnTo>
                    <a:pt x="3782567" y="4848110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295893" y="1547622"/>
              <a:ext cx="3782695" cy="5047615"/>
            </a:xfrm>
            <a:custGeom>
              <a:avLst/>
              <a:gdLst/>
              <a:ahLst/>
              <a:cxnLst/>
              <a:rect l="l" t="t" r="r" b="b"/>
              <a:pathLst>
                <a:path w="3782695" h="5047615">
                  <a:moveTo>
                    <a:pt x="0" y="199389"/>
                  </a:moveTo>
                  <a:lnTo>
                    <a:pt x="5266" y="153675"/>
                  </a:lnTo>
                  <a:lnTo>
                    <a:pt x="20268" y="111708"/>
                  </a:lnTo>
                  <a:lnTo>
                    <a:pt x="43807" y="74686"/>
                  </a:lnTo>
                  <a:lnTo>
                    <a:pt x="74686" y="43807"/>
                  </a:lnTo>
                  <a:lnTo>
                    <a:pt x="111708" y="20268"/>
                  </a:lnTo>
                  <a:lnTo>
                    <a:pt x="153675" y="5266"/>
                  </a:lnTo>
                  <a:lnTo>
                    <a:pt x="199389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848110"/>
                  </a:lnTo>
                  <a:lnTo>
                    <a:pt x="3777301" y="4893824"/>
                  </a:lnTo>
                  <a:lnTo>
                    <a:pt x="3762299" y="4935790"/>
                  </a:lnTo>
                  <a:lnTo>
                    <a:pt x="3738760" y="4972809"/>
                  </a:lnTo>
                  <a:lnTo>
                    <a:pt x="3707881" y="5003685"/>
                  </a:lnTo>
                  <a:lnTo>
                    <a:pt x="3670859" y="5027222"/>
                  </a:lnTo>
                  <a:lnTo>
                    <a:pt x="3628892" y="5042222"/>
                  </a:lnTo>
                  <a:lnTo>
                    <a:pt x="3583178" y="5047488"/>
                  </a:lnTo>
                  <a:lnTo>
                    <a:pt x="199389" y="5047488"/>
                  </a:lnTo>
                  <a:lnTo>
                    <a:pt x="153675" y="5042222"/>
                  </a:lnTo>
                  <a:lnTo>
                    <a:pt x="111708" y="5027222"/>
                  </a:lnTo>
                  <a:lnTo>
                    <a:pt x="74686" y="5003685"/>
                  </a:lnTo>
                  <a:lnTo>
                    <a:pt x="43807" y="4972809"/>
                  </a:lnTo>
                  <a:lnTo>
                    <a:pt x="20268" y="4935790"/>
                  </a:lnTo>
                  <a:lnTo>
                    <a:pt x="5266" y="4893824"/>
                  </a:lnTo>
                  <a:lnTo>
                    <a:pt x="0" y="4848110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pc="335" dirty="0"/>
              <a:t>Beyond</a:t>
            </a:r>
            <a:r>
              <a:rPr spc="100" dirty="0"/>
              <a:t> </a:t>
            </a:r>
            <a:r>
              <a:rPr spc="285" dirty="0"/>
              <a:t>Heritage:</a:t>
            </a:r>
            <a:r>
              <a:rPr spc="25" dirty="0"/>
              <a:t> </a:t>
            </a:r>
            <a:r>
              <a:rPr spc="195" dirty="0">
                <a:solidFill>
                  <a:srgbClr val="FFC000"/>
                </a:solidFill>
              </a:rPr>
              <a:t>Triple</a:t>
            </a:r>
            <a:r>
              <a:rPr spc="100" dirty="0">
                <a:solidFill>
                  <a:srgbClr val="FFC000"/>
                </a:solidFill>
              </a:rPr>
              <a:t> </a:t>
            </a:r>
            <a:r>
              <a:rPr spc="290" dirty="0">
                <a:solidFill>
                  <a:srgbClr val="FFC000"/>
                </a:solidFill>
              </a:rPr>
              <a:t>Science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434196" y="1628647"/>
            <a:ext cx="3496310" cy="3687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22630" marR="369570" indent="-338455">
              <a:lnSpc>
                <a:spcPct val="100000"/>
              </a:lnSpc>
              <a:spcBef>
                <a:spcPts val="100"/>
              </a:spcBef>
            </a:pPr>
            <a:r>
              <a:rPr sz="1800" b="1" spc="200" dirty="0">
                <a:solidFill>
                  <a:srgbClr val="FFC000"/>
                </a:solidFill>
                <a:latin typeface="Calibri"/>
                <a:cs typeface="Calibri"/>
              </a:rPr>
              <a:t>How</a:t>
            </a:r>
            <a:r>
              <a:rPr sz="1800" b="1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10" dirty="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1800" b="1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00" dirty="0">
                <a:solidFill>
                  <a:srgbClr val="FFC000"/>
                </a:solidFill>
                <a:latin typeface="Calibri"/>
                <a:cs typeface="Calibri"/>
              </a:rPr>
              <a:t>Triple</a:t>
            </a:r>
            <a:r>
              <a:rPr sz="18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00" dirty="0">
                <a:solidFill>
                  <a:srgbClr val="FFC000"/>
                </a:solidFill>
                <a:latin typeface="Calibri"/>
                <a:cs typeface="Calibri"/>
              </a:rPr>
              <a:t>different</a:t>
            </a:r>
            <a:r>
              <a:rPr sz="18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70" dirty="0">
                <a:solidFill>
                  <a:srgbClr val="FFC000"/>
                </a:solidFill>
                <a:latin typeface="Calibri"/>
                <a:cs typeface="Calibri"/>
              </a:rPr>
              <a:t>to </a:t>
            </a:r>
            <a:r>
              <a:rPr sz="1800" b="1" spc="175" dirty="0">
                <a:solidFill>
                  <a:srgbClr val="FFC000"/>
                </a:solidFill>
                <a:latin typeface="Calibri"/>
                <a:cs typeface="Calibri"/>
              </a:rPr>
              <a:t>Combined</a:t>
            </a:r>
            <a:r>
              <a:rPr sz="1800" b="1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35" dirty="0">
                <a:solidFill>
                  <a:srgbClr val="FFC000"/>
                </a:solidFill>
                <a:latin typeface="Calibri"/>
                <a:cs typeface="Calibri"/>
              </a:rPr>
              <a:t>Science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sz="1200" spc="95" dirty="0">
                <a:solidFill>
                  <a:srgbClr val="FFC000"/>
                </a:solidFill>
                <a:latin typeface="Calibri"/>
                <a:cs typeface="Calibri"/>
              </a:rPr>
              <a:t>Combined</a:t>
            </a:r>
            <a:r>
              <a:rPr sz="12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75" dirty="0">
                <a:solidFill>
                  <a:srgbClr val="FFC000"/>
                </a:solidFill>
                <a:latin typeface="Calibri"/>
                <a:cs typeface="Calibri"/>
              </a:rPr>
              <a:t>Science</a:t>
            </a:r>
            <a:r>
              <a:rPr sz="1200" spc="4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-</a:t>
            </a:r>
            <a:r>
              <a:rPr sz="12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FFC000"/>
                </a:solidFill>
                <a:latin typeface="Calibri"/>
                <a:cs typeface="Calibri"/>
              </a:rPr>
              <a:t>This</a:t>
            </a:r>
            <a:r>
              <a:rPr sz="12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course</a:t>
            </a:r>
            <a:r>
              <a:rPr sz="12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12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allow</a:t>
            </a:r>
            <a:r>
              <a:rPr sz="12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2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FFC000"/>
                </a:solidFill>
                <a:latin typeface="Calibri"/>
                <a:cs typeface="Calibri"/>
              </a:rPr>
              <a:t>to </a:t>
            </a:r>
            <a:r>
              <a:rPr sz="1200" spc="70" dirty="0">
                <a:solidFill>
                  <a:srgbClr val="FFC000"/>
                </a:solidFill>
                <a:latin typeface="Calibri"/>
                <a:cs typeface="Calibri"/>
              </a:rPr>
              <a:t>access</a:t>
            </a:r>
            <a:r>
              <a:rPr sz="12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FFC000"/>
                </a:solidFill>
                <a:latin typeface="Calibri"/>
                <a:cs typeface="Calibri"/>
              </a:rPr>
              <a:t>A-</a:t>
            </a:r>
            <a:r>
              <a:rPr sz="1200" spc="50" dirty="0">
                <a:solidFill>
                  <a:srgbClr val="FFC000"/>
                </a:solidFill>
                <a:latin typeface="Calibri"/>
                <a:cs typeface="Calibri"/>
              </a:rPr>
              <a:t>levels</a:t>
            </a:r>
            <a:r>
              <a:rPr sz="1200" spc="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2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FFC000"/>
                </a:solidFill>
                <a:latin typeface="Calibri"/>
                <a:cs typeface="Calibri"/>
              </a:rPr>
              <a:t>apprenticeships</a:t>
            </a:r>
            <a:r>
              <a:rPr sz="1200" spc="1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like</a:t>
            </a:r>
            <a:r>
              <a:rPr sz="12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Triple</a:t>
            </a:r>
            <a:r>
              <a:rPr sz="1200" spc="1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25" dirty="0">
                <a:solidFill>
                  <a:srgbClr val="FFC000"/>
                </a:solidFill>
                <a:latin typeface="Calibri"/>
                <a:cs typeface="Calibri"/>
              </a:rPr>
              <a:t>but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if</a:t>
            </a:r>
            <a:r>
              <a:rPr sz="12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2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want</a:t>
            </a:r>
            <a:r>
              <a:rPr sz="12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2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70" dirty="0">
                <a:solidFill>
                  <a:srgbClr val="FFC000"/>
                </a:solidFill>
                <a:latin typeface="Calibri"/>
                <a:cs typeface="Calibri"/>
              </a:rPr>
              <a:t>embark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FFC000"/>
                </a:solidFill>
                <a:latin typeface="Calibri"/>
                <a:cs typeface="Calibri"/>
              </a:rPr>
              <a:t>on</a:t>
            </a:r>
            <a:r>
              <a:rPr sz="12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2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science </a:t>
            </a:r>
            <a:r>
              <a:rPr sz="1200" spc="90" dirty="0">
                <a:solidFill>
                  <a:srgbClr val="FFC000"/>
                </a:solidFill>
                <a:latin typeface="Calibri"/>
                <a:cs typeface="Calibri"/>
              </a:rPr>
              <a:t>based</a:t>
            </a:r>
            <a:r>
              <a:rPr sz="12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40" dirty="0">
                <a:solidFill>
                  <a:srgbClr val="FFC000"/>
                </a:solidFill>
                <a:latin typeface="Calibri"/>
                <a:cs typeface="Calibri"/>
              </a:rPr>
              <a:t>career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then</a:t>
            </a:r>
            <a:r>
              <a:rPr sz="12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Triple</a:t>
            </a:r>
            <a:r>
              <a:rPr sz="12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75" dirty="0">
                <a:solidFill>
                  <a:srgbClr val="FFC000"/>
                </a:solidFill>
                <a:latin typeface="Calibri"/>
                <a:cs typeface="Calibri"/>
              </a:rPr>
              <a:t>Science</a:t>
            </a:r>
            <a:r>
              <a:rPr sz="1200" spc="1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12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2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better</a:t>
            </a:r>
            <a:r>
              <a:rPr sz="12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FFC000"/>
                </a:solidFill>
                <a:latin typeface="Calibri"/>
                <a:cs typeface="Calibri"/>
              </a:rPr>
              <a:t>option.</a:t>
            </a:r>
            <a:r>
              <a:rPr sz="1200" spc="4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If</a:t>
            </a:r>
            <a:r>
              <a:rPr sz="1200" spc="1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200" spc="1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C000"/>
                </a:solidFill>
                <a:latin typeface="Calibri"/>
                <a:cs typeface="Calibri"/>
              </a:rPr>
              <a:t>want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2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FFC000"/>
                </a:solidFill>
                <a:latin typeface="Calibri"/>
                <a:cs typeface="Calibri"/>
              </a:rPr>
              <a:t>study</a:t>
            </a:r>
            <a:r>
              <a:rPr sz="12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FFC000"/>
                </a:solidFill>
                <a:latin typeface="Calibri"/>
                <a:cs typeface="Calibri"/>
              </a:rPr>
              <a:t>A-</a:t>
            </a:r>
            <a:r>
              <a:rPr sz="1200" spc="50" dirty="0">
                <a:solidFill>
                  <a:srgbClr val="FFC000"/>
                </a:solidFill>
                <a:latin typeface="Calibri"/>
                <a:cs typeface="Calibri"/>
              </a:rPr>
              <a:t>level</a:t>
            </a:r>
            <a:r>
              <a:rPr sz="1200" spc="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75" dirty="0">
                <a:solidFill>
                  <a:srgbClr val="FFC000"/>
                </a:solidFill>
                <a:latin typeface="Calibri"/>
                <a:cs typeface="Calibri"/>
              </a:rPr>
              <a:t>Sciences</a:t>
            </a:r>
            <a:r>
              <a:rPr sz="1200" spc="1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then</a:t>
            </a:r>
            <a:r>
              <a:rPr sz="12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Triple</a:t>
            </a:r>
            <a:r>
              <a:rPr sz="1200" spc="1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1200" spc="1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2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C000"/>
                </a:solidFill>
                <a:latin typeface="Calibri"/>
                <a:cs typeface="Calibri"/>
              </a:rPr>
              <a:t>better </a:t>
            </a:r>
            <a:r>
              <a:rPr sz="1200" spc="60" dirty="0">
                <a:solidFill>
                  <a:srgbClr val="FFC000"/>
                </a:solidFill>
                <a:latin typeface="Calibri"/>
                <a:cs typeface="Calibri"/>
              </a:rPr>
              <a:t>option</a:t>
            </a:r>
            <a:r>
              <a:rPr sz="12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2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provide</a:t>
            </a:r>
            <a:r>
              <a:rPr sz="12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FFC000"/>
                </a:solidFill>
                <a:latin typeface="Calibri"/>
                <a:cs typeface="Calibri"/>
              </a:rPr>
              <a:t>greater</a:t>
            </a:r>
            <a:r>
              <a:rPr sz="12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70" dirty="0">
                <a:solidFill>
                  <a:srgbClr val="FFC000"/>
                </a:solidFill>
                <a:latin typeface="Calibri"/>
                <a:cs typeface="Calibri"/>
              </a:rPr>
              <a:t>depth</a:t>
            </a:r>
            <a:r>
              <a:rPr sz="12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2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75" dirty="0">
                <a:solidFill>
                  <a:srgbClr val="FFC000"/>
                </a:solidFill>
                <a:latin typeface="Calibri"/>
                <a:cs typeface="Calibri"/>
              </a:rPr>
              <a:t>knowledge</a:t>
            </a:r>
            <a:r>
              <a:rPr sz="1200" spc="5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200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FFC000"/>
                </a:solidFill>
                <a:latin typeface="Calibri"/>
                <a:cs typeface="Calibri"/>
              </a:rPr>
              <a:t>understanding.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If</a:t>
            </a:r>
            <a:r>
              <a:rPr sz="12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2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110" dirty="0">
                <a:solidFill>
                  <a:srgbClr val="FFC000"/>
                </a:solidFill>
                <a:latin typeface="Calibri"/>
                <a:cs typeface="Calibri"/>
              </a:rPr>
              <a:t>do</a:t>
            </a:r>
            <a:r>
              <a:rPr sz="12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not</a:t>
            </a:r>
            <a:r>
              <a:rPr sz="1200" spc="85" dirty="0">
                <a:solidFill>
                  <a:srgbClr val="FFC000"/>
                </a:solidFill>
                <a:latin typeface="Calibri"/>
                <a:cs typeface="Calibri"/>
              </a:rPr>
              <a:t> need</a:t>
            </a:r>
            <a:r>
              <a:rPr sz="12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2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110" dirty="0">
                <a:solidFill>
                  <a:srgbClr val="FFC000"/>
                </a:solidFill>
                <a:latin typeface="Calibri"/>
                <a:cs typeface="Calibri"/>
              </a:rPr>
              <a:t>do</a:t>
            </a:r>
            <a:r>
              <a:rPr sz="12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Triple</a:t>
            </a:r>
            <a:r>
              <a:rPr sz="12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then</a:t>
            </a:r>
            <a:r>
              <a:rPr sz="12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2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FFC000"/>
                </a:solidFill>
                <a:latin typeface="Calibri"/>
                <a:cs typeface="Calibri"/>
              </a:rPr>
              <a:t>have</a:t>
            </a:r>
            <a:r>
              <a:rPr sz="12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endParaRPr sz="1200">
              <a:latin typeface="Calibri"/>
              <a:cs typeface="Calibri"/>
            </a:endParaRPr>
          </a:p>
          <a:p>
            <a:pPr marL="12700" marR="351790">
              <a:lnSpc>
                <a:spcPct val="100000"/>
              </a:lnSpc>
              <a:spcBef>
                <a:spcPts val="5"/>
              </a:spcBef>
            </a:pPr>
            <a:r>
              <a:rPr sz="1200" spc="90" dirty="0">
                <a:solidFill>
                  <a:srgbClr val="FFC000"/>
                </a:solidFill>
                <a:latin typeface="Calibri"/>
                <a:cs typeface="Calibri"/>
              </a:rPr>
              <a:t>decide</a:t>
            </a:r>
            <a:r>
              <a:rPr sz="12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if</a:t>
            </a:r>
            <a:r>
              <a:rPr sz="12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it</a:t>
            </a:r>
            <a:r>
              <a:rPr sz="12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12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105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12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200" spc="1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FFC000"/>
                </a:solidFill>
                <a:latin typeface="Calibri"/>
                <a:cs typeface="Calibri"/>
              </a:rPr>
              <a:t>any</a:t>
            </a:r>
            <a:r>
              <a:rPr sz="1200" spc="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benefit</a:t>
            </a:r>
            <a:r>
              <a:rPr sz="12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2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2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C000"/>
                </a:solidFill>
                <a:latin typeface="Calibri"/>
                <a:cs typeface="Calibri"/>
              </a:rPr>
              <a:t>future. 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Here</a:t>
            </a:r>
            <a:r>
              <a:rPr sz="12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12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FFC000"/>
                </a:solidFill>
                <a:latin typeface="Calibri"/>
                <a:cs typeface="Calibri"/>
              </a:rPr>
              <a:t>how</a:t>
            </a:r>
            <a:r>
              <a:rPr sz="12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they</a:t>
            </a:r>
            <a:r>
              <a:rPr sz="12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FFC000"/>
                </a:solidFill>
                <a:latin typeface="Calibri"/>
                <a:cs typeface="Calibri"/>
              </a:rPr>
              <a:t>compare:</a:t>
            </a:r>
            <a:endParaRPr sz="1200">
              <a:latin typeface="Calibri"/>
              <a:cs typeface="Calibri"/>
            </a:endParaRPr>
          </a:p>
          <a:p>
            <a:pPr marL="469900" marR="64769" indent="-457200">
              <a:lnSpc>
                <a:spcPct val="100000"/>
              </a:lnSpc>
            </a:pPr>
            <a:r>
              <a:rPr sz="1200" u="sng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Triple</a:t>
            </a:r>
            <a:r>
              <a:rPr sz="12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-125" dirty="0">
                <a:solidFill>
                  <a:srgbClr val="FFC000"/>
                </a:solidFill>
                <a:latin typeface="Calibri"/>
                <a:cs typeface="Calibri"/>
              </a:rPr>
              <a:t>–</a:t>
            </a:r>
            <a:r>
              <a:rPr sz="12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12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FFC000"/>
                </a:solidFill>
                <a:latin typeface="Calibri"/>
                <a:cs typeface="Calibri"/>
              </a:rPr>
              <a:t>an</a:t>
            </a:r>
            <a:r>
              <a:rPr sz="12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FFC000"/>
                </a:solidFill>
                <a:latin typeface="Calibri"/>
                <a:cs typeface="Calibri"/>
              </a:rPr>
              <a:t>optional</a:t>
            </a:r>
            <a:r>
              <a:rPr sz="12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FFC000"/>
                </a:solidFill>
                <a:latin typeface="Calibri"/>
                <a:cs typeface="Calibri"/>
              </a:rPr>
              <a:t>subject</a:t>
            </a:r>
            <a:r>
              <a:rPr sz="12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FFC000"/>
                </a:solidFill>
                <a:latin typeface="Calibri"/>
                <a:cs typeface="Calibri"/>
              </a:rPr>
              <a:t>which</a:t>
            </a:r>
            <a:r>
              <a:rPr sz="12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provides</a:t>
            </a:r>
            <a:r>
              <a:rPr sz="12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35" dirty="0">
                <a:solidFill>
                  <a:srgbClr val="FFC000"/>
                </a:solidFill>
                <a:latin typeface="Calibri"/>
                <a:cs typeface="Calibri"/>
              </a:rPr>
              <a:t>an </a:t>
            </a:r>
            <a:r>
              <a:rPr sz="1200" spc="55" dirty="0">
                <a:solidFill>
                  <a:srgbClr val="FFC000"/>
                </a:solidFill>
                <a:latin typeface="Calibri"/>
                <a:cs typeface="Calibri"/>
              </a:rPr>
              <a:t>additional</a:t>
            </a:r>
            <a:r>
              <a:rPr sz="12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85" dirty="0">
                <a:solidFill>
                  <a:srgbClr val="FFC000"/>
                </a:solidFill>
                <a:latin typeface="Calibri"/>
                <a:cs typeface="Calibri"/>
              </a:rPr>
              <a:t>5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FFC000"/>
                </a:solidFill>
                <a:latin typeface="Calibri"/>
                <a:cs typeface="Calibri"/>
              </a:rPr>
              <a:t>hours</a:t>
            </a:r>
            <a:r>
              <a:rPr sz="12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2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science</a:t>
            </a:r>
            <a:r>
              <a:rPr sz="12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70" dirty="0">
                <a:solidFill>
                  <a:srgbClr val="FFC000"/>
                </a:solidFill>
                <a:latin typeface="Calibri"/>
                <a:cs typeface="Calibri"/>
              </a:rPr>
              <a:t>per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C000"/>
                </a:solidFill>
                <a:latin typeface="Calibri"/>
                <a:cs typeface="Calibri"/>
              </a:rPr>
              <a:t>fortnight.</a:t>
            </a:r>
            <a:endParaRPr sz="1200">
              <a:latin typeface="Calibri"/>
              <a:cs typeface="Calibri"/>
            </a:endParaRPr>
          </a:p>
          <a:p>
            <a:pPr marL="480695" marR="164465" indent="-480695">
              <a:lnSpc>
                <a:spcPct val="100000"/>
              </a:lnSpc>
              <a:buChar char="-"/>
              <a:tabLst>
                <a:tab pos="480695" algn="l"/>
              </a:tabLst>
            </a:pPr>
            <a:r>
              <a:rPr sz="1200" spc="85" dirty="0">
                <a:solidFill>
                  <a:srgbClr val="FFC000"/>
                </a:solidFill>
                <a:latin typeface="Calibri"/>
                <a:cs typeface="Calibri"/>
              </a:rPr>
              <a:t>6</a:t>
            </a:r>
            <a:r>
              <a:rPr sz="12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exams</a:t>
            </a:r>
            <a:r>
              <a:rPr sz="12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(2</a:t>
            </a:r>
            <a:r>
              <a:rPr sz="12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for</a:t>
            </a:r>
            <a:r>
              <a:rPr sz="12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70" dirty="0">
                <a:solidFill>
                  <a:srgbClr val="FFC000"/>
                </a:solidFill>
                <a:latin typeface="Calibri"/>
                <a:cs typeface="Calibri"/>
              </a:rPr>
              <a:t>each</a:t>
            </a:r>
            <a:r>
              <a:rPr sz="12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45" dirty="0">
                <a:solidFill>
                  <a:srgbClr val="FFC000"/>
                </a:solidFill>
                <a:latin typeface="Calibri"/>
                <a:cs typeface="Calibri"/>
              </a:rPr>
              <a:t>subject) </a:t>
            </a:r>
            <a:r>
              <a:rPr sz="1200" spc="70" dirty="0">
                <a:solidFill>
                  <a:srgbClr val="FFC000"/>
                </a:solidFill>
                <a:latin typeface="Calibri"/>
                <a:cs typeface="Calibri"/>
              </a:rPr>
              <a:t>each</a:t>
            </a:r>
            <a:r>
              <a:rPr sz="12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exam</a:t>
            </a:r>
            <a:r>
              <a:rPr sz="12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35" dirty="0">
                <a:solidFill>
                  <a:srgbClr val="FFC000"/>
                </a:solidFill>
                <a:latin typeface="Calibri"/>
                <a:cs typeface="Calibri"/>
              </a:rPr>
              <a:t>1 hour</a:t>
            </a:r>
            <a:endParaRPr sz="12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1200" spc="80" dirty="0">
                <a:solidFill>
                  <a:srgbClr val="FFC000"/>
                </a:solidFill>
                <a:latin typeface="Calibri"/>
                <a:cs typeface="Calibri"/>
              </a:rPr>
              <a:t>45</a:t>
            </a:r>
            <a:r>
              <a:rPr sz="12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35" dirty="0">
                <a:solidFill>
                  <a:srgbClr val="FFC000"/>
                </a:solidFill>
                <a:latin typeface="Calibri"/>
                <a:cs typeface="Calibri"/>
              </a:rPr>
              <a:t>minutes.</a:t>
            </a:r>
            <a:endParaRPr sz="1200">
              <a:latin typeface="Calibri"/>
              <a:cs typeface="Calibri"/>
            </a:endParaRPr>
          </a:p>
          <a:p>
            <a:pPr marL="480059" indent="-86995">
              <a:lnSpc>
                <a:spcPct val="100000"/>
              </a:lnSpc>
              <a:buChar char="-"/>
              <a:tabLst>
                <a:tab pos="480695" algn="l"/>
              </a:tabLst>
            </a:pPr>
            <a:r>
              <a:rPr sz="1200" spc="80" dirty="0">
                <a:solidFill>
                  <a:srgbClr val="FFC000"/>
                </a:solidFill>
                <a:latin typeface="Calibri"/>
                <a:cs typeface="Calibri"/>
              </a:rPr>
              <a:t>28</a:t>
            </a:r>
            <a:r>
              <a:rPr sz="1200" spc="2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FFC000"/>
                </a:solidFill>
                <a:latin typeface="Calibri"/>
                <a:cs typeface="Calibri"/>
              </a:rPr>
              <a:t>required</a:t>
            </a:r>
            <a:r>
              <a:rPr sz="1200" spc="2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practical</a:t>
            </a:r>
            <a:r>
              <a:rPr sz="1200" spc="2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activities</a:t>
            </a:r>
            <a:r>
              <a:rPr sz="1200" spc="1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200" spc="1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FFC000"/>
                </a:solidFill>
                <a:latin typeface="Calibri"/>
                <a:cs typeface="Calibri"/>
              </a:rPr>
              <a:t>complete.</a:t>
            </a:r>
            <a:endParaRPr sz="1200">
              <a:latin typeface="Calibri"/>
              <a:cs typeface="Calibri"/>
            </a:endParaRPr>
          </a:p>
          <a:p>
            <a:pPr marL="477520" indent="-83820">
              <a:lnSpc>
                <a:spcPct val="100000"/>
              </a:lnSpc>
              <a:buChar char="-"/>
              <a:tabLst>
                <a:tab pos="477520" algn="l"/>
              </a:tabLst>
            </a:pPr>
            <a:r>
              <a:rPr sz="1200" spc="80" dirty="0">
                <a:solidFill>
                  <a:srgbClr val="FFC000"/>
                </a:solidFill>
                <a:latin typeface="Calibri"/>
                <a:cs typeface="Calibri"/>
              </a:rPr>
              <a:t>Awarded</a:t>
            </a:r>
            <a:r>
              <a:rPr sz="12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85" dirty="0">
                <a:solidFill>
                  <a:srgbClr val="FFC000"/>
                </a:solidFill>
                <a:latin typeface="Calibri"/>
                <a:cs typeface="Calibri"/>
              </a:rPr>
              <a:t>3</a:t>
            </a:r>
            <a:r>
              <a:rPr sz="1200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160" dirty="0">
                <a:solidFill>
                  <a:srgbClr val="FFC000"/>
                </a:solidFill>
                <a:latin typeface="Calibri"/>
                <a:cs typeface="Calibri"/>
              </a:rPr>
              <a:t>GCSE</a:t>
            </a:r>
            <a:r>
              <a:rPr sz="12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85" dirty="0">
                <a:solidFill>
                  <a:srgbClr val="FFC000"/>
                </a:solidFill>
                <a:latin typeface="Calibri"/>
                <a:cs typeface="Calibri"/>
              </a:rPr>
              <a:t>grades</a:t>
            </a:r>
            <a:r>
              <a:rPr sz="12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C000"/>
                </a:solidFill>
                <a:latin typeface="Calibri"/>
                <a:cs typeface="Calibri"/>
              </a:rPr>
              <a:t>overall.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34196" y="5473090"/>
            <a:ext cx="332422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u="sng" spc="100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Combined</a:t>
            </a:r>
            <a:r>
              <a:rPr sz="12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-125" dirty="0">
                <a:solidFill>
                  <a:srgbClr val="FFC000"/>
                </a:solidFill>
                <a:latin typeface="Calibri"/>
                <a:cs typeface="Calibri"/>
              </a:rPr>
              <a:t>–</a:t>
            </a:r>
            <a:r>
              <a:rPr sz="12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12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2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90" dirty="0">
                <a:solidFill>
                  <a:srgbClr val="FFC000"/>
                </a:solidFill>
                <a:latin typeface="Calibri"/>
                <a:cs typeface="Calibri"/>
              </a:rPr>
              <a:t>Core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FFC000"/>
                </a:solidFill>
                <a:latin typeface="Calibri"/>
                <a:cs typeface="Calibri"/>
              </a:rPr>
              <a:t>subject which</a:t>
            </a:r>
            <a:r>
              <a:rPr sz="12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all</a:t>
            </a:r>
            <a:r>
              <a:rPr sz="12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C000"/>
                </a:solidFill>
                <a:latin typeface="Calibri"/>
                <a:cs typeface="Calibri"/>
              </a:rPr>
              <a:t>students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must</a:t>
            </a:r>
            <a:r>
              <a:rPr sz="1200" spc="2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FFC000"/>
                </a:solidFill>
                <a:latin typeface="Calibri"/>
                <a:cs typeface="Calibri"/>
              </a:rPr>
              <a:t>complete.</a:t>
            </a:r>
            <a:endParaRPr sz="1200">
              <a:latin typeface="Calibri"/>
              <a:cs typeface="Calibri"/>
            </a:endParaRPr>
          </a:p>
          <a:p>
            <a:pPr marL="746760" indent="-86995">
              <a:lnSpc>
                <a:spcPct val="100000"/>
              </a:lnSpc>
              <a:buChar char="-"/>
              <a:tabLst>
                <a:tab pos="747395" algn="l"/>
              </a:tabLst>
            </a:pPr>
            <a:r>
              <a:rPr sz="1200" spc="85" dirty="0">
                <a:solidFill>
                  <a:srgbClr val="FFC000"/>
                </a:solidFill>
                <a:latin typeface="Calibri"/>
                <a:cs typeface="Calibri"/>
              </a:rPr>
              <a:t>6</a:t>
            </a:r>
            <a:r>
              <a:rPr sz="12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exams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(1</a:t>
            </a:r>
            <a:r>
              <a:rPr sz="12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55" dirty="0">
                <a:solidFill>
                  <a:srgbClr val="FFC000"/>
                </a:solidFill>
                <a:latin typeface="Calibri"/>
                <a:cs typeface="Calibri"/>
              </a:rPr>
              <a:t>hour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80" dirty="0">
                <a:solidFill>
                  <a:srgbClr val="FFC000"/>
                </a:solidFill>
                <a:latin typeface="Calibri"/>
                <a:cs typeface="Calibri"/>
              </a:rPr>
              <a:t>15</a:t>
            </a:r>
            <a:r>
              <a:rPr sz="1200" spc="50" dirty="0">
                <a:solidFill>
                  <a:srgbClr val="FFC000"/>
                </a:solidFill>
                <a:latin typeface="Calibri"/>
                <a:cs typeface="Calibri"/>
              </a:rPr>
              <a:t> minutes </a:t>
            </a:r>
            <a:r>
              <a:rPr sz="1200" spc="30" dirty="0">
                <a:solidFill>
                  <a:srgbClr val="FFC000"/>
                </a:solidFill>
                <a:latin typeface="Calibri"/>
                <a:cs typeface="Calibri"/>
              </a:rPr>
              <a:t>each)</a:t>
            </a:r>
            <a:endParaRPr sz="1200">
              <a:latin typeface="Calibri"/>
              <a:cs typeface="Calibri"/>
            </a:endParaRPr>
          </a:p>
          <a:p>
            <a:pPr marL="744220" indent="-83820">
              <a:lnSpc>
                <a:spcPct val="100000"/>
              </a:lnSpc>
              <a:buChar char="-"/>
              <a:tabLst>
                <a:tab pos="744220" algn="l"/>
              </a:tabLst>
            </a:pPr>
            <a:r>
              <a:rPr sz="1200" spc="75" dirty="0">
                <a:solidFill>
                  <a:srgbClr val="FFC000"/>
                </a:solidFill>
                <a:latin typeface="Calibri"/>
                <a:cs typeface="Calibri"/>
              </a:rPr>
              <a:t>Awarded</a:t>
            </a:r>
            <a:r>
              <a:rPr sz="12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85" dirty="0">
                <a:solidFill>
                  <a:srgbClr val="FFC000"/>
                </a:solidFill>
                <a:latin typeface="Calibri"/>
                <a:cs typeface="Calibri"/>
              </a:rPr>
              <a:t>2</a:t>
            </a:r>
            <a:r>
              <a:rPr sz="12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114" dirty="0">
                <a:solidFill>
                  <a:srgbClr val="FFC000"/>
                </a:solidFill>
                <a:latin typeface="Calibri"/>
                <a:cs typeface="Calibri"/>
              </a:rPr>
              <a:t>GCSEs</a:t>
            </a:r>
            <a:endParaRPr sz="1200">
              <a:latin typeface="Calibri"/>
              <a:cs typeface="Calibri"/>
            </a:endParaRPr>
          </a:p>
          <a:p>
            <a:pPr marL="736600" marR="273050" indent="-76200">
              <a:lnSpc>
                <a:spcPct val="100000"/>
              </a:lnSpc>
              <a:buChar char="-"/>
              <a:tabLst>
                <a:tab pos="747395" algn="l"/>
              </a:tabLst>
            </a:pPr>
            <a:r>
              <a:rPr sz="1200" spc="80" dirty="0">
                <a:solidFill>
                  <a:srgbClr val="FFC000"/>
                </a:solidFill>
                <a:latin typeface="Calibri"/>
                <a:cs typeface="Calibri"/>
              </a:rPr>
              <a:t>21</a:t>
            </a:r>
            <a:r>
              <a:rPr sz="1200" spc="229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65" dirty="0">
                <a:solidFill>
                  <a:srgbClr val="FFC000"/>
                </a:solidFill>
                <a:latin typeface="Calibri"/>
                <a:cs typeface="Calibri"/>
              </a:rPr>
              <a:t>Required</a:t>
            </a:r>
            <a:r>
              <a:rPr sz="1200" spc="2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practical</a:t>
            </a:r>
            <a:r>
              <a:rPr sz="1200" spc="2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C000"/>
                </a:solidFill>
                <a:latin typeface="Calibri"/>
                <a:cs typeface="Calibri"/>
              </a:rPr>
              <a:t>activities</a:t>
            </a:r>
            <a:r>
              <a:rPr sz="1200" spc="2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FFC000"/>
                </a:solidFill>
                <a:latin typeface="Calibri"/>
                <a:cs typeface="Calibri"/>
              </a:rPr>
              <a:t>to </a:t>
            </a:r>
            <a:r>
              <a:rPr sz="1200" spc="50" dirty="0">
                <a:solidFill>
                  <a:srgbClr val="FFC000"/>
                </a:solidFill>
                <a:latin typeface="Calibri"/>
                <a:cs typeface="Calibri"/>
              </a:rPr>
              <a:t>complete.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96011" y="1528572"/>
            <a:ext cx="3820795" cy="4843780"/>
            <a:chOff x="96011" y="1528572"/>
            <a:chExt cx="3820795" cy="4843780"/>
          </a:xfrm>
        </p:grpSpPr>
        <p:sp>
          <p:nvSpPr>
            <p:cNvPr id="10" name="object 10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3583178" y="0"/>
                  </a:moveTo>
                  <a:lnTo>
                    <a:pt x="199377" y="0"/>
                  </a:lnTo>
                  <a:lnTo>
                    <a:pt x="153663" y="5266"/>
                  </a:lnTo>
                  <a:lnTo>
                    <a:pt x="111697" y="20268"/>
                  </a:lnTo>
                  <a:lnTo>
                    <a:pt x="74678" y="43807"/>
                  </a:lnTo>
                  <a:lnTo>
                    <a:pt x="43802" y="74686"/>
                  </a:lnTo>
                  <a:lnTo>
                    <a:pt x="20265" y="111708"/>
                  </a:lnTo>
                  <a:lnTo>
                    <a:pt x="5265" y="153675"/>
                  </a:lnTo>
                  <a:lnTo>
                    <a:pt x="0" y="199389"/>
                  </a:lnTo>
                  <a:lnTo>
                    <a:pt x="0" y="4605794"/>
                  </a:lnTo>
                  <a:lnTo>
                    <a:pt x="5265" y="4651508"/>
                  </a:lnTo>
                  <a:lnTo>
                    <a:pt x="20265" y="4693474"/>
                  </a:lnTo>
                  <a:lnTo>
                    <a:pt x="43802" y="4730493"/>
                  </a:lnTo>
                  <a:lnTo>
                    <a:pt x="74678" y="4761369"/>
                  </a:lnTo>
                  <a:lnTo>
                    <a:pt x="111697" y="4784906"/>
                  </a:lnTo>
                  <a:lnTo>
                    <a:pt x="153663" y="4799906"/>
                  </a:lnTo>
                  <a:lnTo>
                    <a:pt x="199377" y="4805172"/>
                  </a:lnTo>
                  <a:lnTo>
                    <a:pt x="3583178" y="4805172"/>
                  </a:lnTo>
                  <a:lnTo>
                    <a:pt x="3628892" y="4799906"/>
                  </a:lnTo>
                  <a:lnTo>
                    <a:pt x="3670859" y="4784906"/>
                  </a:lnTo>
                  <a:lnTo>
                    <a:pt x="3707881" y="4761369"/>
                  </a:lnTo>
                  <a:lnTo>
                    <a:pt x="3738760" y="4730493"/>
                  </a:lnTo>
                  <a:lnTo>
                    <a:pt x="3762299" y="4693474"/>
                  </a:lnTo>
                  <a:lnTo>
                    <a:pt x="3777301" y="4651508"/>
                  </a:lnTo>
                  <a:lnTo>
                    <a:pt x="3782567" y="460579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0" y="199389"/>
                  </a:moveTo>
                  <a:lnTo>
                    <a:pt x="5265" y="153675"/>
                  </a:lnTo>
                  <a:lnTo>
                    <a:pt x="20265" y="111708"/>
                  </a:lnTo>
                  <a:lnTo>
                    <a:pt x="43802" y="74686"/>
                  </a:lnTo>
                  <a:lnTo>
                    <a:pt x="74678" y="43807"/>
                  </a:lnTo>
                  <a:lnTo>
                    <a:pt x="111697" y="20268"/>
                  </a:lnTo>
                  <a:lnTo>
                    <a:pt x="153663" y="5266"/>
                  </a:lnTo>
                  <a:lnTo>
                    <a:pt x="199377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05794"/>
                  </a:lnTo>
                  <a:lnTo>
                    <a:pt x="3777301" y="4651508"/>
                  </a:lnTo>
                  <a:lnTo>
                    <a:pt x="3762299" y="4693474"/>
                  </a:lnTo>
                  <a:lnTo>
                    <a:pt x="3738760" y="4730493"/>
                  </a:lnTo>
                  <a:lnTo>
                    <a:pt x="3707881" y="4761369"/>
                  </a:lnTo>
                  <a:lnTo>
                    <a:pt x="3670859" y="4784906"/>
                  </a:lnTo>
                  <a:lnTo>
                    <a:pt x="3628892" y="4799906"/>
                  </a:lnTo>
                  <a:lnTo>
                    <a:pt x="3583178" y="4805172"/>
                  </a:lnTo>
                  <a:lnTo>
                    <a:pt x="199377" y="4805172"/>
                  </a:lnTo>
                  <a:lnTo>
                    <a:pt x="153663" y="4799906"/>
                  </a:lnTo>
                  <a:lnTo>
                    <a:pt x="111697" y="4784906"/>
                  </a:lnTo>
                  <a:lnTo>
                    <a:pt x="74678" y="4761369"/>
                  </a:lnTo>
                  <a:lnTo>
                    <a:pt x="43802" y="4730493"/>
                  </a:lnTo>
                  <a:lnTo>
                    <a:pt x="20265" y="4693474"/>
                  </a:lnTo>
                  <a:lnTo>
                    <a:pt x="5265" y="4651508"/>
                  </a:lnTo>
                  <a:lnTo>
                    <a:pt x="0" y="460579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51256" y="1628647"/>
            <a:ext cx="3141980" cy="1444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1690">
              <a:lnSpc>
                <a:spcPct val="100000"/>
              </a:lnSpc>
              <a:spcBef>
                <a:spcPts val="100"/>
              </a:spcBef>
            </a:pPr>
            <a:r>
              <a:rPr sz="1800" spc="55" dirty="0">
                <a:solidFill>
                  <a:srgbClr val="E3B408"/>
                </a:solidFill>
                <a:latin typeface="Calibri"/>
                <a:cs typeface="Calibri"/>
              </a:rPr>
              <a:t>Further </a:t>
            </a:r>
            <a:r>
              <a:rPr sz="1800" spc="95" dirty="0">
                <a:solidFill>
                  <a:srgbClr val="E3B408"/>
                </a:solidFill>
                <a:latin typeface="Calibri"/>
                <a:cs typeface="Calibri"/>
              </a:rPr>
              <a:t>Education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810"/>
              </a:spcBef>
            </a:pPr>
            <a:r>
              <a:rPr sz="1500" spc="90" dirty="0">
                <a:solidFill>
                  <a:srgbClr val="E3B408"/>
                </a:solidFill>
                <a:latin typeface="Calibri"/>
                <a:cs typeface="Calibri"/>
              </a:rPr>
              <a:t>Including</a:t>
            </a:r>
            <a:r>
              <a:rPr sz="1500" spc="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180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sz="1500" spc="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55" dirty="0">
                <a:solidFill>
                  <a:srgbClr val="E3B408"/>
                </a:solidFill>
                <a:latin typeface="Calibri"/>
                <a:cs typeface="Calibri"/>
              </a:rPr>
              <a:t>level</a:t>
            </a:r>
            <a:r>
              <a:rPr sz="15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80" dirty="0">
                <a:solidFill>
                  <a:srgbClr val="E3B408"/>
                </a:solidFill>
                <a:latin typeface="Calibri"/>
                <a:cs typeface="Calibri"/>
              </a:rPr>
              <a:t>Biology,</a:t>
            </a:r>
            <a:r>
              <a:rPr sz="1500" spc="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65" dirty="0">
                <a:solidFill>
                  <a:srgbClr val="E3B408"/>
                </a:solidFill>
                <a:latin typeface="Calibri"/>
                <a:cs typeface="Calibri"/>
              </a:rPr>
              <a:t>Chemistry </a:t>
            </a:r>
            <a:r>
              <a:rPr sz="1500" spc="110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500" spc="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70" dirty="0">
                <a:solidFill>
                  <a:srgbClr val="E3B408"/>
                </a:solidFill>
                <a:latin typeface="Calibri"/>
                <a:cs typeface="Calibri"/>
              </a:rPr>
              <a:t>Physics</a:t>
            </a:r>
            <a:r>
              <a:rPr sz="1500" spc="55" dirty="0">
                <a:solidFill>
                  <a:srgbClr val="E3B408"/>
                </a:solidFill>
                <a:latin typeface="Calibri"/>
                <a:cs typeface="Calibri"/>
              </a:rPr>
              <a:t> in </a:t>
            </a:r>
            <a:r>
              <a:rPr sz="1500" spc="60" dirty="0">
                <a:solidFill>
                  <a:srgbClr val="E3B408"/>
                </a:solidFill>
                <a:latin typeface="Calibri"/>
                <a:cs typeface="Calibri"/>
              </a:rPr>
              <a:t>preparation</a:t>
            </a:r>
            <a:r>
              <a:rPr sz="15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80" dirty="0">
                <a:solidFill>
                  <a:srgbClr val="E3B408"/>
                </a:solidFill>
                <a:latin typeface="Calibri"/>
                <a:cs typeface="Calibri"/>
              </a:rPr>
              <a:t>and </a:t>
            </a:r>
            <a:r>
              <a:rPr sz="1500" spc="90" dirty="0">
                <a:solidFill>
                  <a:srgbClr val="E3B408"/>
                </a:solidFill>
                <a:latin typeface="Calibri"/>
                <a:cs typeface="Calibri"/>
              </a:rPr>
              <a:t>acceptance</a:t>
            </a:r>
            <a:r>
              <a:rPr sz="1500" spc="2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E3B408"/>
                </a:solidFill>
                <a:latin typeface="Calibri"/>
                <a:cs typeface="Calibri"/>
              </a:rPr>
              <a:t>for</a:t>
            </a:r>
            <a:r>
              <a:rPr sz="1500" spc="2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E3B408"/>
                </a:solidFill>
                <a:latin typeface="Calibri"/>
                <a:cs typeface="Calibri"/>
              </a:rPr>
              <a:t>University</a:t>
            </a:r>
            <a:r>
              <a:rPr sz="1500" spc="2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110" dirty="0">
                <a:solidFill>
                  <a:srgbClr val="E3B408"/>
                </a:solidFill>
                <a:latin typeface="Calibri"/>
                <a:cs typeface="Calibri"/>
              </a:rPr>
              <a:t>Degree </a:t>
            </a:r>
            <a:r>
              <a:rPr sz="1500" spc="90" dirty="0">
                <a:solidFill>
                  <a:srgbClr val="E3B408"/>
                </a:solidFill>
                <a:latin typeface="Calibri"/>
                <a:cs typeface="Calibri"/>
              </a:rPr>
              <a:t>Course's</a:t>
            </a:r>
            <a:r>
              <a:rPr sz="1500" spc="60" dirty="0">
                <a:solidFill>
                  <a:srgbClr val="E3B408"/>
                </a:solidFill>
                <a:latin typeface="Calibri"/>
                <a:cs typeface="Calibri"/>
              </a:rPr>
              <a:t> or</a:t>
            </a:r>
            <a:r>
              <a:rPr sz="1500" spc="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65" dirty="0">
                <a:solidFill>
                  <a:srgbClr val="E3B408"/>
                </a:solidFill>
                <a:latin typeface="Calibri"/>
                <a:cs typeface="Calibri"/>
              </a:rPr>
              <a:t>Apprenticeships.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1256" y="3276346"/>
            <a:ext cx="3419475" cy="1169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spc="70" dirty="0">
                <a:solidFill>
                  <a:srgbClr val="E3B408"/>
                </a:solidFill>
                <a:latin typeface="Calibri"/>
                <a:cs typeface="Calibri"/>
              </a:rPr>
              <a:t>There</a:t>
            </a:r>
            <a:r>
              <a:rPr sz="15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50" dirty="0">
                <a:solidFill>
                  <a:srgbClr val="E3B408"/>
                </a:solidFill>
                <a:latin typeface="Calibri"/>
                <a:cs typeface="Calibri"/>
              </a:rPr>
              <a:t>is</a:t>
            </a:r>
            <a:r>
              <a:rPr sz="15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70" dirty="0">
                <a:solidFill>
                  <a:srgbClr val="E3B408"/>
                </a:solidFill>
                <a:latin typeface="Calibri"/>
                <a:cs typeface="Calibri"/>
              </a:rPr>
              <a:t>also</a:t>
            </a:r>
            <a:r>
              <a:rPr sz="15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50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5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60" dirty="0">
                <a:solidFill>
                  <a:srgbClr val="E3B408"/>
                </a:solidFill>
                <a:latin typeface="Calibri"/>
                <a:cs typeface="Calibri"/>
              </a:rPr>
              <a:t>possibility</a:t>
            </a:r>
            <a:r>
              <a:rPr sz="15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5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95" dirty="0">
                <a:solidFill>
                  <a:srgbClr val="E3B408"/>
                </a:solidFill>
                <a:latin typeface="Calibri"/>
                <a:cs typeface="Calibri"/>
              </a:rPr>
              <a:t>choosing </a:t>
            </a:r>
            <a:r>
              <a:rPr sz="1500" spc="80" dirty="0">
                <a:solidFill>
                  <a:srgbClr val="E3B408"/>
                </a:solidFill>
                <a:latin typeface="Calibri"/>
                <a:cs typeface="Calibri"/>
              </a:rPr>
              <a:t>an</a:t>
            </a:r>
            <a:r>
              <a:rPr sz="1500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70" dirty="0">
                <a:solidFill>
                  <a:srgbClr val="E3B408"/>
                </a:solidFill>
                <a:latin typeface="Calibri"/>
                <a:cs typeface="Calibri"/>
              </a:rPr>
              <a:t>apprenticeship,</a:t>
            </a:r>
            <a:r>
              <a:rPr sz="1500" spc="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165" dirty="0">
                <a:solidFill>
                  <a:srgbClr val="E3B408"/>
                </a:solidFill>
                <a:latin typeface="Calibri"/>
                <a:cs typeface="Calibri"/>
              </a:rPr>
              <a:t>BTEC</a:t>
            </a:r>
            <a:r>
              <a:rPr sz="1500" spc="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75" dirty="0">
                <a:solidFill>
                  <a:srgbClr val="E3B408"/>
                </a:solidFill>
                <a:latin typeface="Calibri"/>
                <a:cs typeface="Calibri"/>
              </a:rPr>
              <a:t>Level</a:t>
            </a:r>
            <a:r>
              <a:rPr sz="15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105" dirty="0">
                <a:solidFill>
                  <a:srgbClr val="E3B408"/>
                </a:solidFill>
                <a:latin typeface="Calibri"/>
                <a:cs typeface="Calibri"/>
              </a:rPr>
              <a:t>3</a:t>
            </a:r>
            <a:r>
              <a:rPr sz="1500" spc="50" dirty="0">
                <a:solidFill>
                  <a:srgbClr val="E3B408"/>
                </a:solidFill>
                <a:latin typeface="Calibri"/>
                <a:cs typeface="Calibri"/>
              </a:rPr>
              <a:t> where </a:t>
            </a:r>
            <a:r>
              <a:rPr sz="1500" dirty="0">
                <a:solidFill>
                  <a:srgbClr val="E3B408"/>
                </a:solidFill>
                <a:latin typeface="Calibri"/>
                <a:cs typeface="Calibri"/>
              </a:rPr>
              <a:t>all</a:t>
            </a:r>
            <a:r>
              <a:rPr sz="15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500" spc="1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50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500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100" dirty="0">
                <a:solidFill>
                  <a:srgbClr val="E3B408"/>
                </a:solidFill>
                <a:latin typeface="Calibri"/>
                <a:cs typeface="Calibri"/>
              </a:rPr>
              <a:t>above</a:t>
            </a:r>
            <a:r>
              <a:rPr sz="1500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85" dirty="0">
                <a:solidFill>
                  <a:srgbClr val="E3B408"/>
                </a:solidFill>
                <a:latin typeface="Calibri"/>
                <a:cs typeface="Calibri"/>
              </a:rPr>
              <a:t>can</a:t>
            </a:r>
            <a:r>
              <a:rPr sz="15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85" dirty="0">
                <a:solidFill>
                  <a:srgbClr val="E3B408"/>
                </a:solidFill>
                <a:latin typeface="Calibri"/>
                <a:cs typeface="Calibri"/>
              </a:rPr>
              <a:t>lead </a:t>
            </a:r>
            <a:r>
              <a:rPr sz="15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500" spc="75" dirty="0">
                <a:solidFill>
                  <a:srgbClr val="E3B408"/>
                </a:solidFill>
                <a:latin typeface="Calibri"/>
                <a:cs typeface="Calibri"/>
              </a:rPr>
              <a:t> a </a:t>
            </a:r>
            <a:r>
              <a:rPr sz="1500" spc="60" dirty="0">
                <a:solidFill>
                  <a:srgbClr val="E3B408"/>
                </a:solidFill>
                <a:latin typeface="Calibri"/>
                <a:cs typeface="Calibri"/>
              </a:rPr>
              <a:t>wide </a:t>
            </a:r>
            <a:r>
              <a:rPr sz="1500" spc="100" dirty="0">
                <a:solidFill>
                  <a:srgbClr val="E3B408"/>
                </a:solidFill>
                <a:latin typeface="Calibri"/>
                <a:cs typeface="Calibri"/>
              </a:rPr>
              <a:t>range</a:t>
            </a:r>
            <a:r>
              <a:rPr sz="15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500" spc="1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65" dirty="0">
                <a:solidFill>
                  <a:srgbClr val="E3B408"/>
                </a:solidFill>
                <a:latin typeface="Calibri"/>
                <a:cs typeface="Calibri"/>
              </a:rPr>
              <a:t>careers</a:t>
            </a:r>
            <a:r>
              <a:rPr sz="1500" spc="1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E3B408"/>
                </a:solidFill>
                <a:latin typeface="Calibri"/>
                <a:cs typeface="Calibri"/>
              </a:rPr>
              <a:t>that</a:t>
            </a:r>
            <a:r>
              <a:rPr sz="1500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E3B408"/>
                </a:solidFill>
                <a:latin typeface="Calibri"/>
                <a:cs typeface="Calibri"/>
              </a:rPr>
              <a:t>either</a:t>
            </a:r>
            <a:r>
              <a:rPr sz="1500" spc="1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60" dirty="0">
                <a:solidFill>
                  <a:srgbClr val="E3B408"/>
                </a:solidFill>
                <a:latin typeface="Calibri"/>
                <a:cs typeface="Calibri"/>
              </a:rPr>
              <a:t>require</a:t>
            </a:r>
            <a:r>
              <a:rPr sz="1500" spc="1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30" dirty="0">
                <a:solidFill>
                  <a:srgbClr val="E3B408"/>
                </a:solidFill>
                <a:latin typeface="Calibri"/>
                <a:cs typeface="Calibri"/>
              </a:rPr>
              <a:t>in </a:t>
            </a:r>
            <a:r>
              <a:rPr sz="1500" spc="90" dirty="0">
                <a:solidFill>
                  <a:srgbClr val="E3B408"/>
                </a:solidFill>
                <a:latin typeface="Calibri"/>
                <a:cs typeface="Calibri"/>
              </a:rPr>
              <a:t>depth</a:t>
            </a:r>
            <a:r>
              <a:rPr sz="1500" spc="60" dirty="0">
                <a:solidFill>
                  <a:srgbClr val="E3B408"/>
                </a:solidFill>
                <a:latin typeface="Calibri"/>
                <a:cs typeface="Calibri"/>
              </a:rPr>
              <a:t> or </a:t>
            </a:r>
            <a:r>
              <a:rPr sz="1500" spc="75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sz="15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155" dirty="0">
                <a:solidFill>
                  <a:srgbClr val="E3B408"/>
                </a:solidFill>
                <a:latin typeface="Calibri"/>
                <a:cs typeface="Calibri"/>
              </a:rPr>
              <a:t>good</a:t>
            </a:r>
            <a:r>
              <a:rPr sz="15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100" dirty="0">
                <a:solidFill>
                  <a:srgbClr val="E3B408"/>
                </a:solidFill>
                <a:latin typeface="Calibri"/>
                <a:cs typeface="Calibri"/>
              </a:rPr>
              <a:t>knowledge</a:t>
            </a:r>
            <a:r>
              <a:rPr sz="15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5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500" spc="85" dirty="0">
                <a:solidFill>
                  <a:srgbClr val="E3B408"/>
                </a:solidFill>
                <a:latin typeface="Calibri"/>
                <a:cs typeface="Calibri"/>
              </a:rPr>
              <a:t>Science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1256" y="4648022"/>
            <a:ext cx="3233420" cy="1626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spc="70" dirty="0">
                <a:solidFill>
                  <a:srgbClr val="FFC000"/>
                </a:solidFill>
                <a:latin typeface="Calibri"/>
                <a:cs typeface="Calibri"/>
              </a:rPr>
              <a:t>Possible</a:t>
            </a:r>
            <a:r>
              <a:rPr sz="15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500" spc="65" dirty="0">
                <a:solidFill>
                  <a:srgbClr val="FFC000"/>
                </a:solidFill>
                <a:latin typeface="Calibri"/>
                <a:cs typeface="Calibri"/>
              </a:rPr>
              <a:t>careers</a:t>
            </a:r>
            <a:r>
              <a:rPr sz="15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500" spc="100" dirty="0">
                <a:solidFill>
                  <a:srgbClr val="FFC000"/>
                </a:solidFill>
                <a:latin typeface="Calibri"/>
                <a:cs typeface="Calibri"/>
              </a:rPr>
              <a:t>could</a:t>
            </a:r>
            <a:r>
              <a:rPr sz="1500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500" spc="70" dirty="0">
                <a:solidFill>
                  <a:srgbClr val="FFC000"/>
                </a:solidFill>
                <a:latin typeface="Calibri"/>
                <a:cs typeface="Calibri"/>
              </a:rPr>
              <a:t>include: </a:t>
            </a:r>
            <a:r>
              <a:rPr sz="1500" dirty="0">
                <a:solidFill>
                  <a:srgbClr val="FFC000"/>
                </a:solidFill>
                <a:latin typeface="Calibri"/>
                <a:cs typeface="Calibri"/>
              </a:rPr>
              <a:t>Midwifery,</a:t>
            </a:r>
            <a:r>
              <a:rPr sz="1500" spc="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500" spc="70" dirty="0">
                <a:solidFill>
                  <a:srgbClr val="FFC000"/>
                </a:solidFill>
                <a:latin typeface="Calibri"/>
                <a:cs typeface="Calibri"/>
              </a:rPr>
              <a:t>Nurse,</a:t>
            </a:r>
            <a:r>
              <a:rPr sz="1500" spc="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500" spc="80" dirty="0">
                <a:solidFill>
                  <a:srgbClr val="FFC000"/>
                </a:solidFill>
                <a:latin typeface="Calibri"/>
                <a:cs typeface="Calibri"/>
              </a:rPr>
              <a:t>Zoologist,</a:t>
            </a:r>
            <a:r>
              <a:rPr sz="1500" spc="1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500" spc="45" dirty="0">
                <a:solidFill>
                  <a:srgbClr val="FFC000"/>
                </a:solidFill>
                <a:latin typeface="Calibri"/>
                <a:cs typeface="Calibri"/>
              </a:rPr>
              <a:t>Marine </a:t>
            </a:r>
            <a:r>
              <a:rPr sz="1500" spc="70" dirty="0">
                <a:solidFill>
                  <a:srgbClr val="FFC000"/>
                </a:solidFill>
                <a:latin typeface="Calibri"/>
                <a:cs typeface="Calibri"/>
              </a:rPr>
              <a:t>Biologist,</a:t>
            </a:r>
            <a:r>
              <a:rPr sz="1500" spc="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500" spc="65" dirty="0">
                <a:solidFill>
                  <a:srgbClr val="FFC000"/>
                </a:solidFill>
                <a:latin typeface="Calibri"/>
                <a:cs typeface="Calibri"/>
              </a:rPr>
              <a:t>Doctor,</a:t>
            </a:r>
            <a:r>
              <a:rPr sz="1500" spc="-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500" spc="75" dirty="0">
                <a:solidFill>
                  <a:srgbClr val="FFC000"/>
                </a:solidFill>
                <a:latin typeface="Calibri"/>
                <a:cs typeface="Calibri"/>
              </a:rPr>
              <a:t>Dental</a:t>
            </a:r>
            <a:r>
              <a:rPr sz="15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500" spc="75" dirty="0">
                <a:solidFill>
                  <a:srgbClr val="FFC000"/>
                </a:solidFill>
                <a:latin typeface="Calibri"/>
                <a:cs typeface="Calibri"/>
              </a:rPr>
              <a:t>surgeon, </a:t>
            </a:r>
            <a:r>
              <a:rPr sz="1500" spc="95" dirty="0">
                <a:solidFill>
                  <a:srgbClr val="FFC000"/>
                </a:solidFill>
                <a:latin typeface="Calibri"/>
                <a:cs typeface="Calibri"/>
              </a:rPr>
              <a:t>Aerospace</a:t>
            </a:r>
            <a:r>
              <a:rPr sz="15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500" spc="75" dirty="0">
                <a:solidFill>
                  <a:srgbClr val="FFC000"/>
                </a:solidFill>
                <a:latin typeface="Calibri"/>
                <a:cs typeface="Calibri"/>
              </a:rPr>
              <a:t>engineer,</a:t>
            </a:r>
            <a:r>
              <a:rPr sz="15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500" spc="90" dirty="0">
                <a:solidFill>
                  <a:srgbClr val="FFC000"/>
                </a:solidFill>
                <a:latin typeface="Calibri"/>
                <a:cs typeface="Calibri"/>
              </a:rPr>
              <a:t>Chemical </a:t>
            </a:r>
            <a:r>
              <a:rPr sz="1500" spc="75" dirty="0">
                <a:solidFill>
                  <a:srgbClr val="FFC000"/>
                </a:solidFill>
                <a:latin typeface="Calibri"/>
                <a:cs typeface="Calibri"/>
              </a:rPr>
              <a:t>engineer,</a:t>
            </a:r>
            <a:r>
              <a:rPr sz="1500" spc="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500" spc="45" dirty="0">
                <a:solidFill>
                  <a:srgbClr val="FFC000"/>
                </a:solidFill>
                <a:latin typeface="Calibri"/>
                <a:cs typeface="Calibri"/>
              </a:rPr>
              <a:t>Transportation</a:t>
            </a:r>
            <a:r>
              <a:rPr sz="15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500" spc="65" dirty="0">
                <a:solidFill>
                  <a:srgbClr val="FFC000"/>
                </a:solidFill>
                <a:latin typeface="Calibri"/>
                <a:cs typeface="Calibri"/>
              </a:rPr>
              <a:t>engineer, </a:t>
            </a:r>
            <a:r>
              <a:rPr sz="1500" spc="55" dirty="0">
                <a:solidFill>
                  <a:srgbClr val="FFC000"/>
                </a:solidFill>
                <a:latin typeface="Calibri"/>
                <a:cs typeface="Calibri"/>
              </a:rPr>
              <a:t>Architect,</a:t>
            </a:r>
            <a:r>
              <a:rPr sz="15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500" spc="70" dirty="0">
                <a:solidFill>
                  <a:srgbClr val="FFC000"/>
                </a:solidFill>
                <a:latin typeface="Calibri"/>
                <a:cs typeface="Calibri"/>
              </a:rPr>
              <a:t>Robotics, </a:t>
            </a:r>
            <a:r>
              <a:rPr sz="1500" dirty="0">
                <a:solidFill>
                  <a:srgbClr val="FFC000"/>
                </a:solidFill>
                <a:latin typeface="Calibri"/>
                <a:cs typeface="Calibri"/>
              </a:rPr>
              <a:t>Pilot,</a:t>
            </a:r>
            <a:r>
              <a:rPr sz="15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500" spc="60" dirty="0">
                <a:solidFill>
                  <a:srgbClr val="FFC000"/>
                </a:solidFill>
                <a:latin typeface="Calibri"/>
                <a:cs typeface="Calibri"/>
              </a:rPr>
              <a:t>Astronomer </a:t>
            </a:r>
            <a:r>
              <a:rPr sz="1500" spc="11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500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500" spc="35" dirty="0">
                <a:solidFill>
                  <a:srgbClr val="FFC000"/>
                </a:solidFill>
                <a:latin typeface="Calibri"/>
                <a:cs typeface="Calibri"/>
              </a:rPr>
              <a:t>surveyor.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117847" y="1528572"/>
            <a:ext cx="3957954" cy="5125720"/>
            <a:chOff x="4117847" y="1528572"/>
            <a:chExt cx="3957954" cy="5125720"/>
          </a:xfrm>
        </p:grpSpPr>
        <p:sp>
          <p:nvSpPr>
            <p:cNvPr id="16" name="object 16"/>
            <p:cNvSpPr/>
            <p:nvPr/>
          </p:nvSpPr>
          <p:spPr>
            <a:xfrm>
              <a:off x="4136897" y="1547622"/>
              <a:ext cx="3919854" cy="5087620"/>
            </a:xfrm>
            <a:custGeom>
              <a:avLst/>
              <a:gdLst/>
              <a:ahLst/>
              <a:cxnLst/>
              <a:rect l="l" t="t" r="r" b="b"/>
              <a:pathLst>
                <a:path w="3919854" h="5087620">
                  <a:moveTo>
                    <a:pt x="3713099" y="0"/>
                  </a:moveTo>
                  <a:lnTo>
                    <a:pt x="206628" y="0"/>
                  </a:lnTo>
                  <a:lnTo>
                    <a:pt x="159233" y="5454"/>
                  </a:lnTo>
                  <a:lnTo>
                    <a:pt x="115734" y="20992"/>
                  </a:lnTo>
                  <a:lnTo>
                    <a:pt x="77370" y="45376"/>
                  </a:lnTo>
                  <a:lnTo>
                    <a:pt x="45376" y="77370"/>
                  </a:lnTo>
                  <a:lnTo>
                    <a:pt x="20992" y="115734"/>
                  </a:lnTo>
                  <a:lnTo>
                    <a:pt x="5454" y="159233"/>
                  </a:lnTo>
                  <a:lnTo>
                    <a:pt x="0" y="206628"/>
                  </a:lnTo>
                  <a:lnTo>
                    <a:pt x="0" y="4880495"/>
                  </a:lnTo>
                  <a:lnTo>
                    <a:pt x="5454" y="4927870"/>
                  </a:lnTo>
                  <a:lnTo>
                    <a:pt x="20992" y="4971359"/>
                  </a:lnTo>
                  <a:lnTo>
                    <a:pt x="45376" y="5009723"/>
                  </a:lnTo>
                  <a:lnTo>
                    <a:pt x="77370" y="5041720"/>
                  </a:lnTo>
                  <a:lnTo>
                    <a:pt x="115734" y="5066111"/>
                  </a:lnTo>
                  <a:lnTo>
                    <a:pt x="159233" y="5081655"/>
                  </a:lnTo>
                  <a:lnTo>
                    <a:pt x="206628" y="5087112"/>
                  </a:lnTo>
                  <a:lnTo>
                    <a:pt x="3713099" y="5087112"/>
                  </a:lnTo>
                  <a:lnTo>
                    <a:pt x="3760494" y="5081655"/>
                  </a:lnTo>
                  <a:lnTo>
                    <a:pt x="3803993" y="5066111"/>
                  </a:lnTo>
                  <a:lnTo>
                    <a:pt x="3842357" y="5041720"/>
                  </a:lnTo>
                  <a:lnTo>
                    <a:pt x="3874351" y="5009723"/>
                  </a:lnTo>
                  <a:lnTo>
                    <a:pt x="3898735" y="4971359"/>
                  </a:lnTo>
                  <a:lnTo>
                    <a:pt x="3914273" y="4927870"/>
                  </a:lnTo>
                  <a:lnTo>
                    <a:pt x="3919728" y="4880495"/>
                  </a:lnTo>
                  <a:lnTo>
                    <a:pt x="3919728" y="206628"/>
                  </a:lnTo>
                  <a:lnTo>
                    <a:pt x="3914273" y="159233"/>
                  </a:lnTo>
                  <a:lnTo>
                    <a:pt x="3898735" y="115734"/>
                  </a:lnTo>
                  <a:lnTo>
                    <a:pt x="3874351" y="77370"/>
                  </a:lnTo>
                  <a:lnTo>
                    <a:pt x="3842357" y="45376"/>
                  </a:lnTo>
                  <a:lnTo>
                    <a:pt x="3803993" y="20992"/>
                  </a:lnTo>
                  <a:lnTo>
                    <a:pt x="3760494" y="5454"/>
                  </a:lnTo>
                  <a:lnTo>
                    <a:pt x="3713099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136897" y="1547622"/>
              <a:ext cx="3919854" cy="5087620"/>
            </a:xfrm>
            <a:custGeom>
              <a:avLst/>
              <a:gdLst/>
              <a:ahLst/>
              <a:cxnLst/>
              <a:rect l="l" t="t" r="r" b="b"/>
              <a:pathLst>
                <a:path w="3919854" h="5087620">
                  <a:moveTo>
                    <a:pt x="0" y="206628"/>
                  </a:moveTo>
                  <a:lnTo>
                    <a:pt x="5454" y="159233"/>
                  </a:lnTo>
                  <a:lnTo>
                    <a:pt x="20992" y="115734"/>
                  </a:lnTo>
                  <a:lnTo>
                    <a:pt x="45376" y="77370"/>
                  </a:lnTo>
                  <a:lnTo>
                    <a:pt x="77370" y="45376"/>
                  </a:lnTo>
                  <a:lnTo>
                    <a:pt x="115734" y="20992"/>
                  </a:lnTo>
                  <a:lnTo>
                    <a:pt x="159233" y="5454"/>
                  </a:lnTo>
                  <a:lnTo>
                    <a:pt x="206628" y="0"/>
                  </a:lnTo>
                  <a:lnTo>
                    <a:pt x="3713099" y="0"/>
                  </a:lnTo>
                  <a:lnTo>
                    <a:pt x="3760494" y="5454"/>
                  </a:lnTo>
                  <a:lnTo>
                    <a:pt x="3803993" y="20992"/>
                  </a:lnTo>
                  <a:lnTo>
                    <a:pt x="3842357" y="45376"/>
                  </a:lnTo>
                  <a:lnTo>
                    <a:pt x="3874351" y="77370"/>
                  </a:lnTo>
                  <a:lnTo>
                    <a:pt x="3898735" y="115734"/>
                  </a:lnTo>
                  <a:lnTo>
                    <a:pt x="3914273" y="159233"/>
                  </a:lnTo>
                  <a:lnTo>
                    <a:pt x="3919728" y="206628"/>
                  </a:lnTo>
                  <a:lnTo>
                    <a:pt x="3919728" y="4880495"/>
                  </a:lnTo>
                  <a:lnTo>
                    <a:pt x="3914273" y="4927870"/>
                  </a:lnTo>
                  <a:lnTo>
                    <a:pt x="3898735" y="4971359"/>
                  </a:lnTo>
                  <a:lnTo>
                    <a:pt x="3874351" y="5009723"/>
                  </a:lnTo>
                  <a:lnTo>
                    <a:pt x="3842357" y="5041720"/>
                  </a:lnTo>
                  <a:lnTo>
                    <a:pt x="3803993" y="5066111"/>
                  </a:lnTo>
                  <a:lnTo>
                    <a:pt x="3760494" y="5081655"/>
                  </a:lnTo>
                  <a:lnTo>
                    <a:pt x="3713099" y="5087112"/>
                  </a:lnTo>
                  <a:lnTo>
                    <a:pt x="206628" y="5087112"/>
                  </a:lnTo>
                  <a:lnTo>
                    <a:pt x="159233" y="5081655"/>
                  </a:lnTo>
                  <a:lnTo>
                    <a:pt x="115734" y="5066111"/>
                  </a:lnTo>
                  <a:lnTo>
                    <a:pt x="77370" y="5041720"/>
                  </a:lnTo>
                  <a:lnTo>
                    <a:pt x="45376" y="5009723"/>
                  </a:lnTo>
                  <a:lnTo>
                    <a:pt x="20992" y="4971359"/>
                  </a:lnTo>
                  <a:lnTo>
                    <a:pt x="5454" y="4927870"/>
                  </a:lnTo>
                  <a:lnTo>
                    <a:pt x="0" y="4880495"/>
                  </a:lnTo>
                  <a:lnTo>
                    <a:pt x="0" y="206628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4276471" y="1630807"/>
            <a:ext cx="3628390" cy="4998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" algn="ctr">
              <a:lnSpc>
                <a:spcPct val="100000"/>
              </a:lnSpc>
              <a:spcBef>
                <a:spcPts val="100"/>
              </a:spcBef>
            </a:pP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Life/Employability</a:t>
            </a:r>
            <a:r>
              <a:rPr sz="18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Skills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sz="1100" b="1" spc="65" dirty="0">
                <a:solidFill>
                  <a:srgbClr val="E3B408"/>
                </a:solidFill>
                <a:latin typeface="Calibri"/>
                <a:cs typeface="Calibri"/>
              </a:rPr>
              <a:t>Practical</a:t>
            </a:r>
            <a:r>
              <a:rPr sz="1100" b="1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b="1" spc="60" dirty="0">
                <a:solidFill>
                  <a:srgbClr val="E3B408"/>
                </a:solidFill>
                <a:latin typeface="Calibri"/>
                <a:cs typeface="Calibri"/>
              </a:rPr>
              <a:t>ability</a:t>
            </a:r>
            <a:endParaRPr sz="1100">
              <a:latin typeface="Calibri"/>
              <a:cs typeface="Calibri"/>
            </a:endParaRPr>
          </a:p>
          <a:p>
            <a:pPr marL="12700" marR="327660">
              <a:lnSpc>
                <a:spcPct val="100000"/>
              </a:lnSpc>
            </a:pPr>
            <a:r>
              <a:rPr sz="1100" spc="85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1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r>
              <a:rPr sz="1100" spc="1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E3B408"/>
                </a:solidFill>
                <a:latin typeface="Calibri"/>
                <a:cs typeface="Calibri"/>
              </a:rPr>
              <a:t>develop</a:t>
            </a:r>
            <a:r>
              <a:rPr sz="11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practical</a:t>
            </a:r>
            <a:r>
              <a:rPr sz="1100" spc="1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skills,</a:t>
            </a:r>
            <a:r>
              <a:rPr sz="11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90" dirty="0">
                <a:solidFill>
                  <a:srgbClr val="E3B408"/>
                </a:solidFill>
                <a:latin typeface="Calibri"/>
                <a:cs typeface="Calibri"/>
              </a:rPr>
              <a:t>being</a:t>
            </a:r>
            <a:r>
              <a:rPr sz="11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able</a:t>
            </a:r>
            <a:r>
              <a:rPr sz="11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100" spc="1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E3B408"/>
                </a:solidFill>
                <a:latin typeface="Calibri"/>
                <a:cs typeface="Calibri"/>
              </a:rPr>
              <a:t>work 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independently</a:t>
            </a:r>
            <a:r>
              <a:rPr sz="1100" spc="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3B408"/>
                </a:solidFill>
                <a:latin typeface="Calibri"/>
                <a:cs typeface="Calibri"/>
              </a:rPr>
              <a:t>as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part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a </a:t>
            </a:r>
            <a:r>
              <a:rPr sz="1100" spc="50" dirty="0">
                <a:solidFill>
                  <a:srgbClr val="E3B408"/>
                </a:solidFill>
                <a:latin typeface="Calibri"/>
                <a:cs typeface="Calibri"/>
              </a:rPr>
              <a:t>team</a:t>
            </a:r>
            <a:r>
              <a:rPr sz="1100" spc="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through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 group </a:t>
            </a:r>
            <a:r>
              <a:rPr sz="1100" spc="-10" dirty="0">
                <a:solidFill>
                  <a:srgbClr val="E3B408"/>
                </a:solidFill>
                <a:latin typeface="Calibri"/>
                <a:cs typeface="Calibri"/>
              </a:rPr>
              <a:t>work.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b="1" spc="95" dirty="0">
                <a:solidFill>
                  <a:srgbClr val="E3B408"/>
                </a:solidFill>
                <a:latin typeface="Calibri"/>
                <a:cs typeface="Calibri"/>
              </a:rPr>
              <a:t>Problem</a:t>
            </a:r>
            <a:r>
              <a:rPr sz="1100" b="1" spc="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b="1" spc="85" dirty="0">
                <a:solidFill>
                  <a:srgbClr val="E3B408"/>
                </a:solidFill>
                <a:latin typeface="Calibri"/>
                <a:cs typeface="Calibri"/>
              </a:rPr>
              <a:t>solving</a:t>
            </a:r>
            <a:endParaRPr sz="1100">
              <a:latin typeface="Calibri"/>
              <a:cs typeface="Calibri"/>
            </a:endParaRPr>
          </a:p>
          <a:p>
            <a:pPr marL="12700" marR="123189">
              <a:lnSpc>
                <a:spcPct val="100000"/>
              </a:lnSpc>
            </a:pP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1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majority</a:t>
            </a:r>
            <a:r>
              <a:rPr sz="11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E3B408"/>
                </a:solidFill>
                <a:latin typeface="Calibri"/>
                <a:cs typeface="Calibri"/>
              </a:rPr>
              <a:t>job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E3B408"/>
                </a:solidFill>
                <a:latin typeface="Calibri"/>
                <a:cs typeface="Calibri"/>
              </a:rPr>
              <a:t>roles</a:t>
            </a:r>
            <a:r>
              <a:rPr sz="1100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E3B408"/>
                </a:solidFill>
                <a:latin typeface="Calibri"/>
                <a:cs typeface="Calibri"/>
              </a:rPr>
              <a:t>require</a:t>
            </a:r>
            <a:r>
              <a:rPr sz="1100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problem</a:t>
            </a:r>
            <a:r>
              <a:rPr sz="1100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solving</a:t>
            </a:r>
            <a:r>
              <a:rPr sz="1100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Calibri"/>
                <a:cs typeface="Calibri"/>
              </a:rPr>
              <a:t>skills 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1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100" dirty="0">
                <a:solidFill>
                  <a:srgbClr val="E3B408"/>
                </a:solidFill>
                <a:latin typeface="Calibri"/>
                <a:cs typeface="Calibri"/>
              </a:rPr>
              <a:t>be</a:t>
            </a:r>
            <a:r>
              <a:rPr sz="11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able</a:t>
            </a:r>
            <a:r>
              <a:rPr sz="1100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1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think</a:t>
            </a:r>
            <a:r>
              <a:rPr sz="11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creatively</a:t>
            </a:r>
            <a:r>
              <a:rPr sz="1100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3B408"/>
                </a:solidFill>
                <a:latin typeface="Calibri"/>
                <a:cs typeface="Calibri"/>
              </a:rPr>
              <a:t>when</a:t>
            </a:r>
            <a:r>
              <a:rPr sz="11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E3B408"/>
                </a:solidFill>
                <a:latin typeface="Calibri"/>
                <a:cs typeface="Calibri"/>
              </a:rPr>
              <a:t>problems</a:t>
            </a:r>
            <a:r>
              <a:rPr sz="11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Calibri"/>
                <a:cs typeface="Calibri"/>
              </a:rPr>
              <a:t>arise,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their</a:t>
            </a:r>
            <a:r>
              <a:rPr sz="11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causes</a:t>
            </a:r>
            <a:r>
              <a:rPr sz="11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1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effects</a:t>
            </a:r>
            <a:r>
              <a:rPr sz="1100" spc="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1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ways</a:t>
            </a:r>
            <a:r>
              <a:rPr sz="11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100" spc="1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identify</a:t>
            </a:r>
            <a:r>
              <a:rPr sz="1100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sz="11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E3B408"/>
                </a:solidFill>
                <a:latin typeface="Calibri"/>
                <a:cs typeface="Calibri"/>
              </a:rPr>
              <a:t>range</a:t>
            </a:r>
            <a:r>
              <a:rPr sz="11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E3B408"/>
                </a:solidFill>
                <a:latin typeface="Calibri"/>
                <a:cs typeface="Calibri"/>
              </a:rPr>
              <a:t>of 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possible</a:t>
            </a:r>
            <a:r>
              <a:rPr sz="1100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45" dirty="0">
                <a:solidFill>
                  <a:srgbClr val="E3B408"/>
                </a:solidFill>
                <a:latin typeface="Calibri"/>
                <a:cs typeface="Calibri"/>
              </a:rPr>
              <a:t>solutions</a:t>
            </a:r>
            <a:r>
              <a:rPr sz="11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then</a:t>
            </a:r>
            <a:r>
              <a:rPr sz="1100" spc="55" dirty="0">
                <a:solidFill>
                  <a:srgbClr val="E3B408"/>
                </a:solidFill>
                <a:latin typeface="Calibri"/>
                <a:cs typeface="Calibri"/>
              </a:rPr>
              <a:t> assess</a:t>
            </a:r>
            <a:r>
              <a:rPr sz="1100" spc="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85" dirty="0">
                <a:solidFill>
                  <a:srgbClr val="E3B408"/>
                </a:solidFill>
                <a:latin typeface="Calibri"/>
                <a:cs typeface="Calibri"/>
              </a:rPr>
              <a:t>decide</a:t>
            </a:r>
            <a:r>
              <a:rPr sz="1100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100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40" dirty="0">
                <a:solidFill>
                  <a:srgbClr val="E3B408"/>
                </a:solidFill>
                <a:latin typeface="Calibri"/>
                <a:cs typeface="Calibri"/>
              </a:rPr>
              <a:t>best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way</a:t>
            </a:r>
            <a:r>
              <a:rPr sz="1100" spc="1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Calibri"/>
                <a:cs typeface="Calibri"/>
              </a:rPr>
              <a:t>forward.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b="1" spc="75" dirty="0">
                <a:solidFill>
                  <a:srgbClr val="E3B408"/>
                </a:solidFill>
                <a:latin typeface="Calibri"/>
                <a:cs typeface="Calibri"/>
              </a:rPr>
              <a:t>Organisation</a:t>
            </a:r>
            <a:endParaRPr sz="1100">
              <a:latin typeface="Calibri"/>
              <a:cs typeface="Calibri"/>
            </a:endParaRPr>
          </a:p>
          <a:p>
            <a:pPr marL="12700" marR="114935">
              <a:lnSpc>
                <a:spcPct val="100000"/>
              </a:lnSpc>
            </a:pP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You’ll</a:t>
            </a:r>
            <a:r>
              <a:rPr sz="1100" spc="1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E3B408"/>
                </a:solidFill>
                <a:latin typeface="Calibri"/>
                <a:cs typeface="Calibri"/>
              </a:rPr>
              <a:t>need</a:t>
            </a:r>
            <a:r>
              <a:rPr sz="11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1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100" dirty="0">
                <a:solidFill>
                  <a:srgbClr val="E3B408"/>
                </a:solidFill>
                <a:latin typeface="Calibri"/>
                <a:cs typeface="Calibri"/>
              </a:rPr>
              <a:t>be</a:t>
            </a:r>
            <a:r>
              <a:rPr sz="11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able</a:t>
            </a:r>
            <a:r>
              <a:rPr sz="11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1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prioritize</a:t>
            </a:r>
            <a:r>
              <a:rPr sz="1100" spc="1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work</a:t>
            </a:r>
            <a:r>
              <a:rPr sz="11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1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3B408"/>
                </a:solidFill>
                <a:latin typeface="Calibri"/>
                <a:cs typeface="Calibri"/>
              </a:rPr>
              <a:t>meet</a:t>
            </a:r>
            <a:r>
              <a:rPr sz="11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Calibri"/>
                <a:cs typeface="Calibri"/>
              </a:rPr>
              <a:t>strict 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deadlines</a:t>
            </a:r>
            <a:r>
              <a:rPr sz="1100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while</a:t>
            </a:r>
            <a:r>
              <a:rPr sz="11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3B408"/>
                </a:solidFill>
                <a:latin typeface="Calibri"/>
                <a:cs typeface="Calibri"/>
              </a:rPr>
              <a:t>also</a:t>
            </a:r>
            <a:r>
              <a:rPr sz="11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achieving</a:t>
            </a:r>
            <a:r>
              <a:rPr sz="1100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1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course</a:t>
            </a:r>
            <a:r>
              <a:rPr sz="1100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Calibri"/>
                <a:cs typeface="Calibri"/>
              </a:rPr>
              <a:t>criteria,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identify</a:t>
            </a:r>
            <a:r>
              <a:rPr sz="1100" spc="8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1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act</a:t>
            </a:r>
            <a:r>
              <a:rPr sz="11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on</a:t>
            </a:r>
            <a:r>
              <a:rPr sz="11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any</a:t>
            </a:r>
            <a:r>
              <a:rPr sz="1100" spc="1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misconceptions</a:t>
            </a:r>
            <a:r>
              <a:rPr sz="11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1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Calibri"/>
                <a:cs typeface="Calibri"/>
              </a:rPr>
              <a:t>further </a:t>
            </a:r>
            <a:r>
              <a:rPr sz="1100" spc="80" dirty="0">
                <a:solidFill>
                  <a:srgbClr val="E3B408"/>
                </a:solidFill>
                <a:latin typeface="Calibri"/>
                <a:cs typeface="Calibri"/>
              </a:rPr>
              <a:t>develop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your</a:t>
            </a:r>
            <a:r>
              <a:rPr sz="11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45" dirty="0">
                <a:solidFill>
                  <a:srgbClr val="E3B408"/>
                </a:solidFill>
                <a:latin typeface="Calibri"/>
                <a:cs typeface="Calibri"/>
              </a:rPr>
              <a:t>understanding.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b="1" spc="65" dirty="0">
                <a:solidFill>
                  <a:srgbClr val="E3B408"/>
                </a:solidFill>
                <a:latin typeface="Calibri"/>
                <a:cs typeface="Calibri"/>
              </a:rPr>
              <a:t>Analytics</a:t>
            </a:r>
            <a:endParaRPr sz="1100">
              <a:latin typeface="Calibri"/>
              <a:cs typeface="Calibri"/>
            </a:endParaRPr>
          </a:p>
          <a:p>
            <a:pPr marL="12700" marR="74930" algn="just">
              <a:lnSpc>
                <a:spcPct val="100000"/>
              </a:lnSpc>
            </a:pP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You’ll</a:t>
            </a:r>
            <a:r>
              <a:rPr sz="1100" spc="1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95" dirty="0">
                <a:solidFill>
                  <a:srgbClr val="E3B408"/>
                </a:solidFill>
                <a:latin typeface="Calibri"/>
                <a:cs typeface="Calibri"/>
              </a:rPr>
              <a:t>be</a:t>
            </a:r>
            <a:r>
              <a:rPr sz="1100" spc="1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collecting</a:t>
            </a:r>
            <a:r>
              <a:rPr sz="1100" spc="1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100" spc="1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examining</a:t>
            </a:r>
            <a:r>
              <a:rPr sz="1100" spc="1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information</a:t>
            </a:r>
            <a:r>
              <a:rPr sz="1100" spc="1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r>
              <a:rPr sz="1100" spc="14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Calibri"/>
                <a:cs typeface="Calibri"/>
              </a:rPr>
              <a:t>detail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1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arrive</a:t>
            </a:r>
            <a:r>
              <a:rPr sz="11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at</a:t>
            </a:r>
            <a:r>
              <a:rPr sz="11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sz="11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solution,</a:t>
            </a:r>
            <a:r>
              <a:rPr sz="11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1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answer</a:t>
            </a:r>
            <a:r>
              <a:rPr sz="11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sz="1100" spc="1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key</a:t>
            </a:r>
            <a:r>
              <a:rPr sz="11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3B408"/>
                </a:solidFill>
                <a:latin typeface="Calibri"/>
                <a:cs typeface="Calibri"/>
              </a:rPr>
              <a:t>question</a:t>
            </a:r>
            <a:r>
              <a:rPr sz="1100" spc="9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E3B408"/>
                </a:solidFill>
                <a:latin typeface="Calibri"/>
                <a:cs typeface="Calibri"/>
              </a:rPr>
              <a:t>or</a:t>
            </a:r>
            <a:r>
              <a:rPr sz="11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E3B408"/>
                </a:solidFill>
                <a:latin typeface="Calibri"/>
                <a:cs typeface="Calibri"/>
              </a:rPr>
              <a:t>make </a:t>
            </a:r>
            <a:r>
              <a:rPr sz="1100" spc="55" dirty="0">
                <a:solidFill>
                  <a:srgbClr val="E3B408"/>
                </a:solidFill>
                <a:latin typeface="Calibri"/>
                <a:cs typeface="Calibri"/>
              </a:rPr>
              <a:t>an</a:t>
            </a:r>
            <a:r>
              <a:rPr sz="1100" spc="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3B408"/>
                </a:solidFill>
                <a:latin typeface="Calibri"/>
                <a:cs typeface="Calibri"/>
              </a:rPr>
              <a:t>informed</a:t>
            </a:r>
            <a:r>
              <a:rPr sz="1100" spc="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45" dirty="0">
                <a:solidFill>
                  <a:srgbClr val="E3B408"/>
                </a:solidFill>
                <a:latin typeface="Calibri"/>
                <a:cs typeface="Calibri"/>
              </a:rPr>
              <a:t>decision.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b="1" spc="70" dirty="0">
                <a:solidFill>
                  <a:srgbClr val="E3B408"/>
                </a:solidFill>
                <a:latin typeface="Calibri"/>
                <a:cs typeface="Calibri"/>
              </a:rPr>
              <a:t>Discipline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100" spc="85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E3B408"/>
                </a:solidFill>
                <a:latin typeface="Calibri"/>
                <a:cs typeface="Calibri"/>
              </a:rPr>
              <a:t>need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3B408"/>
                </a:solidFill>
                <a:latin typeface="Calibri"/>
                <a:cs typeface="Calibri"/>
              </a:rPr>
              <a:t>know</a:t>
            </a:r>
            <a:r>
              <a:rPr sz="11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100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105" dirty="0">
                <a:solidFill>
                  <a:srgbClr val="E3B408"/>
                </a:solidFill>
                <a:latin typeface="Calibri"/>
                <a:cs typeface="Calibri"/>
              </a:rPr>
              <a:t>do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what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is</a:t>
            </a:r>
            <a:r>
              <a:rPr sz="11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expected</a:t>
            </a:r>
            <a:r>
              <a:rPr sz="1100" spc="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you.</a:t>
            </a:r>
            <a:r>
              <a:rPr sz="11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35" dirty="0">
                <a:solidFill>
                  <a:srgbClr val="E3B408"/>
                </a:solidFill>
                <a:latin typeface="Calibri"/>
                <a:cs typeface="Calibri"/>
              </a:rPr>
              <a:t>This </a:t>
            </a:r>
            <a:r>
              <a:rPr sz="1100" spc="70" dirty="0">
                <a:solidFill>
                  <a:srgbClr val="E3B408"/>
                </a:solidFill>
                <a:latin typeface="Calibri"/>
                <a:cs typeface="Calibri"/>
              </a:rPr>
              <a:t>ranges</a:t>
            </a:r>
            <a:r>
              <a:rPr sz="11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from</a:t>
            </a:r>
            <a:r>
              <a:rPr sz="1100" spc="1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E3B408"/>
                </a:solidFill>
                <a:latin typeface="Calibri"/>
                <a:cs typeface="Calibri"/>
              </a:rPr>
              <a:t>organizing</a:t>
            </a:r>
            <a:r>
              <a:rPr sz="1100" spc="1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yourself,</a:t>
            </a:r>
            <a:r>
              <a:rPr sz="11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90" dirty="0">
                <a:solidFill>
                  <a:srgbClr val="E3B408"/>
                </a:solidFill>
                <a:latin typeface="Calibri"/>
                <a:cs typeface="Calibri"/>
              </a:rPr>
              <a:t>being</a:t>
            </a:r>
            <a:r>
              <a:rPr sz="1100" spc="10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on</a:t>
            </a:r>
            <a:r>
              <a:rPr sz="11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time,</a:t>
            </a:r>
            <a:r>
              <a:rPr sz="11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100" spc="13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E3B408"/>
                </a:solidFill>
                <a:latin typeface="Calibri"/>
                <a:cs typeface="Calibri"/>
              </a:rPr>
              <a:t>being 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responsible.</a:t>
            </a:r>
            <a:r>
              <a:rPr sz="1100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90" dirty="0">
                <a:solidFill>
                  <a:srgbClr val="E3B408"/>
                </a:solidFill>
                <a:latin typeface="Calibri"/>
                <a:cs typeface="Calibri"/>
              </a:rPr>
              <a:t>Some</a:t>
            </a:r>
            <a:r>
              <a:rPr sz="11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jobs</a:t>
            </a:r>
            <a:r>
              <a:rPr sz="1100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E3B408"/>
                </a:solidFill>
                <a:latin typeface="Calibri"/>
                <a:cs typeface="Calibri"/>
              </a:rPr>
              <a:t>need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particular</a:t>
            </a:r>
            <a:r>
              <a:rPr sz="11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discipline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Calibri"/>
                <a:cs typeface="Calibri"/>
              </a:rPr>
              <a:t>skills 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such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E3B408"/>
                </a:solidFill>
                <a:latin typeface="Calibri"/>
                <a:cs typeface="Calibri"/>
              </a:rPr>
              <a:t>as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90" dirty="0">
                <a:solidFill>
                  <a:srgbClr val="E3B408"/>
                </a:solidFill>
                <a:latin typeface="Calibri"/>
                <a:cs typeface="Calibri"/>
              </a:rPr>
              <a:t>being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able</a:t>
            </a:r>
            <a:r>
              <a:rPr sz="1100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100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persevere</a:t>
            </a:r>
            <a:r>
              <a:rPr sz="1100" spc="3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with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100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task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 and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45" dirty="0">
                <a:solidFill>
                  <a:srgbClr val="E3B408"/>
                </a:solidFill>
                <a:latin typeface="Calibri"/>
                <a:cs typeface="Calibri"/>
              </a:rPr>
              <a:t>plans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until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1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E3B408"/>
                </a:solidFill>
                <a:latin typeface="Calibri"/>
                <a:cs typeface="Calibri"/>
              </a:rPr>
              <a:t>accomplish</a:t>
            </a:r>
            <a:r>
              <a:rPr sz="1100" spc="7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them.</a:t>
            </a:r>
            <a:r>
              <a:rPr sz="1100" spc="4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E3B408"/>
                </a:solidFill>
                <a:latin typeface="Calibri"/>
                <a:cs typeface="Calibri"/>
              </a:rPr>
              <a:t>Therefore,</a:t>
            </a:r>
            <a:r>
              <a:rPr sz="1100" spc="4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100" spc="8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85" dirty="0">
                <a:solidFill>
                  <a:srgbClr val="E3B408"/>
                </a:solidFill>
                <a:latin typeface="Calibri"/>
                <a:cs typeface="Calibri"/>
              </a:rPr>
              <a:t>need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E3B408"/>
                </a:solidFill>
                <a:latin typeface="Calibri"/>
                <a:cs typeface="Calibri"/>
              </a:rPr>
              <a:t>be 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hard</a:t>
            </a:r>
            <a:r>
              <a:rPr sz="11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E3B408"/>
                </a:solidFill>
                <a:latin typeface="Calibri"/>
                <a:cs typeface="Calibri"/>
              </a:rPr>
              <a:t>working</a:t>
            </a:r>
            <a:r>
              <a:rPr sz="1100" spc="1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100" spc="10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resilient</a:t>
            </a:r>
            <a:r>
              <a:rPr sz="1100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100" spc="114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3B408"/>
                </a:solidFill>
                <a:latin typeface="Calibri"/>
                <a:cs typeface="Calibri"/>
              </a:rPr>
              <a:t>ensure</a:t>
            </a:r>
            <a:r>
              <a:rPr sz="1100" spc="9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all</a:t>
            </a:r>
            <a:r>
              <a:rPr sz="1100" spc="12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tasks</a:t>
            </a:r>
            <a:r>
              <a:rPr sz="1100" spc="11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E3B408"/>
                </a:solidFill>
                <a:latin typeface="Calibri"/>
                <a:cs typeface="Calibri"/>
              </a:rPr>
              <a:t>are </a:t>
            </a:r>
            <a:r>
              <a:rPr sz="1100" spc="70" dirty="0">
                <a:solidFill>
                  <a:srgbClr val="E3B408"/>
                </a:solidFill>
                <a:latin typeface="Calibri"/>
                <a:cs typeface="Calibri"/>
              </a:rPr>
              <a:t>completed</a:t>
            </a:r>
            <a:r>
              <a:rPr sz="1100" spc="2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100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E3B408"/>
                </a:solidFill>
                <a:latin typeface="Calibri"/>
                <a:cs typeface="Calibri"/>
              </a:rPr>
              <a:t>a</a:t>
            </a:r>
            <a:r>
              <a:rPr sz="1100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114" dirty="0">
                <a:solidFill>
                  <a:srgbClr val="E3B408"/>
                </a:solidFill>
                <a:latin typeface="Calibri"/>
                <a:cs typeface="Calibri"/>
              </a:rPr>
              <a:t>good</a:t>
            </a:r>
            <a:r>
              <a:rPr sz="1100" spc="50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E3B408"/>
                </a:solidFill>
                <a:latin typeface="Calibri"/>
                <a:cs typeface="Calibri"/>
              </a:rPr>
              <a:t>standard.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77595" y="6625535"/>
            <a:ext cx="10007600" cy="927177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spcBef>
                <a:spcPts val="30"/>
              </a:spcBef>
            </a:pPr>
            <a:r>
              <a:rPr sz="2000" i="1" spc="80">
                <a:latin typeface="Calibri"/>
                <a:cs typeface="Calibri"/>
              </a:rPr>
              <a:t>For</a:t>
            </a:r>
            <a:r>
              <a:rPr sz="2000" i="1" spc="90" dirty="0">
                <a:latin typeface="Calibri"/>
                <a:cs typeface="Calibri"/>
              </a:rPr>
              <a:t> </a:t>
            </a:r>
            <a:r>
              <a:rPr sz="2000" i="1">
                <a:latin typeface="Calibri"/>
                <a:cs typeface="Calibri"/>
              </a:rPr>
              <a:t>further</a:t>
            </a:r>
            <a:r>
              <a:rPr sz="2000" i="1" spc="90" dirty="0">
                <a:latin typeface="Calibri"/>
                <a:cs typeface="Calibri"/>
              </a:rPr>
              <a:t> </a:t>
            </a:r>
            <a:r>
              <a:rPr sz="2000" i="1" spc="65">
                <a:latin typeface="Calibri"/>
                <a:cs typeface="Calibri"/>
              </a:rPr>
              <a:t>information</a:t>
            </a:r>
            <a:r>
              <a:rPr sz="2000" i="1" spc="60" dirty="0">
                <a:latin typeface="Calibri"/>
                <a:cs typeface="Calibri"/>
              </a:rPr>
              <a:t> </a:t>
            </a:r>
            <a:r>
              <a:rPr sz="2000" i="1" spc="140">
                <a:latin typeface="Calibri"/>
                <a:cs typeface="Calibri"/>
              </a:rPr>
              <a:t>on</a:t>
            </a:r>
            <a:r>
              <a:rPr sz="2000" i="1" spc="85" dirty="0">
                <a:latin typeface="Calibri"/>
                <a:cs typeface="Calibri"/>
              </a:rPr>
              <a:t> </a:t>
            </a:r>
            <a:r>
              <a:rPr sz="2000" i="1" spc="50">
                <a:latin typeface="Calibri"/>
                <a:cs typeface="Calibri"/>
              </a:rPr>
              <a:t>this</a:t>
            </a:r>
            <a:r>
              <a:rPr sz="2000" i="1" spc="85" dirty="0">
                <a:latin typeface="Calibri"/>
                <a:cs typeface="Calibri"/>
              </a:rPr>
              <a:t> </a:t>
            </a:r>
            <a:r>
              <a:rPr sz="2000" i="1" spc="120">
                <a:latin typeface="Calibri"/>
                <a:cs typeface="Calibri"/>
              </a:rPr>
              <a:t>course</a:t>
            </a:r>
            <a:r>
              <a:rPr sz="2000" i="1" spc="75" dirty="0">
                <a:latin typeface="Calibri"/>
                <a:cs typeface="Calibri"/>
              </a:rPr>
              <a:t> </a:t>
            </a:r>
            <a:r>
              <a:rPr sz="2000" i="1" spc="125">
                <a:latin typeface="Calibri"/>
                <a:cs typeface="Calibri"/>
              </a:rPr>
              <a:t>please</a:t>
            </a:r>
            <a:r>
              <a:rPr sz="2000" i="1" spc="65" dirty="0">
                <a:latin typeface="Calibri"/>
                <a:cs typeface="Calibri"/>
              </a:rPr>
              <a:t> </a:t>
            </a:r>
            <a:r>
              <a:rPr sz="2000" i="1" spc="75">
                <a:latin typeface="Calibri"/>
                <a:cs typeface="Calibri"/>
              </a:rPr>
              <a:t>contact</a:t>
            </a:r>
            <a:r>
              <a:rPr sz="2000" i="1" spc="55" dirty="0">
                <a:latin typeface="Calibri"/>
                <a:cs typeface="Calibri"/>
              </a:rPr>
              <a:t> </a:t>
            </a:r>
            <a:r>
              <a:rPr lang="en-US" sz="2000" i="1" spc="70" dirty="0">
                <a:latin typeface="Calibri"/>
                <a:cs typeface="Calibri"/>
                <a:hlinkClick r:id="rId2"/>
              </a:rPr>
              <a:t>andrew.birch</a:t>
            </a:r>
            <a:r>
              <a:rPr sz="2000" i="1" spc="70" dirty="0">
                <a:latin typeface="Calibri"/>
                <a:cs typeface="Calibri"/>
                <a:hlinkClick r:id="rId2"/>
              </a:rPr>
              <a:t>@heritage.</a:t>
            </a:r>
            <a:r>
              <a:rPr lang="en-US" sz="2000" i="1" spc="70" dirty="0">
                <a:latin typeface="Calibri"/>
                <a:cs typeface="Calibri"/>
                <a:hlinkClick r:id="rId2"/>
              </a:rPr>
              <a:t>ttct.co.uk</a:t>
            </a:r>
            <a:endParaRPr lang="en-US"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z="2000" i="1" spc="70" dirty="0">
              <a:latin typeface="Calibri"/>
              <a:cs typeface="Calibri"/>
            </a:endParaRPr>
          </a:p>
          <a:p>
            <a:pPr marL="12700">
              <a:spcBef>
                <a:spcPts val="30"/>
              </a:spcBef>
            </a:pPr>
            <a:endParaRPr lang="en-US" sz="2000" i="1" spc="7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Course Information: Triple Science</vt:lpstr>
      <vt:lpstr>Assessment: Triple Science</vt:lpstr>
      <vt:lpstr>Do’s and Don’t’s : Triple Science</vt:lpstr>
      <vt:lpstr>Beyond Heritage: Triple Science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Barnston</dc:creator>
  <cp:revision>13</cp:revision>
  <dcterms:created xsi:type="dcterms:W3CDTF">2024-02-14T09:55:57Z</dcterms:created>
  <dcterms:modified xsi:type="dcterms:W3CDTF">2024-02-14T13:37:46Z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2024-02-14T00:00:00Z</vt:filetime>
  </property>
</Properties>
</file>