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959AF7-5204-BD1C-3AC0-80E5F71D8B73}" v="6" dt="2024-02-22T12:53:04.87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E Trevis" userId="S::emma.trevis@heritage.ttct.co.uk::53ed163c-77db-4932-9f04-bd1abcfa5a2b" providerId="AD" clId="Web-{6A0FC152-6805-CE4E-639D-7B20615222D2}"/>
    <pc:docChg chg="modSld">
      <pc:chgData name="Miss E Trevis" userId="S::emma.trevis@heritage.ttct.co.uk::53ed163c-77db-4932-9f04-bd1abcfa5a2b" providerId="AD" clId="Web-{6A0FC152-6805-CE4E-639D-7B20615222D2}" dt="2024-02-14T13:31:53.805" v="26" actId="20577"/>
      <pc:docMkLst>
        <pc:docMk/>
      </pc:docMkLst>
      <pc:sldChg chg="modSp">
        <pc:chgData name="Miss E Trevis" userId="S::emma.trevis@heritage.ttct.co.uk::53ed163c-77db-4932-9f04-bd1abcfa5a2b" providerId="AD" clId="Web-{6A0FC152-6805-CE4E-639D-7B20615222D2}" dt="2024-02-14T13:31:17.959" v="18" actId="1076"/>
        <pc:sldMkLst>
          <pc:docMk/>
          <pc:sldMk cId="0" sldId="256"/>
        </pc:sldMkLst>
        <pc:spChg chg="mod">
          <ac:chgData name="Miss E Trevis" userId="S::emma.trevis@heritage.ttct.co.uk::53ed163c-77db-4932-9f04-bd1abcfa5a2b" providerId="AD" clId="Web-{6A0FC152-6805-CE4E-639D-7B20615222D2}" dt="2024-02-14T13:31:17.959" v="18" actId="1076"/>
          <ac:spMkLst>
            <pc:docMk/>
            <pc:sldMk cId="0" sldId="256"/>
            <ac:spMk id="3" creationId="{00000000-0000-0000-0000-000000000000}"/>
          </ac:spMkLst>
        </pc:spChg>
        <pc:spChg chg="mod">
          <ac:chgData name="Miss E Trevis" userId="S::emma.trevis@heritage.ttct.co.uk::53ed163c-77db-4932-9f04-bd1abcfa5a2b" providerId="AD" clId="Web-{6A0FC152-6805-CE4E-639D-7B20615222D2}" dt="2024-02-14T13:30:53.833" v="16" actId="20577"/>
          <ac:spMkLst>
            <pc:docMk/>
            <pc:sldMk cId="0" sldId="256"/>
            <ac:spMk id="15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6A0FC152-6805-CE4E-639D-7B20615222D2}" dt="2024-02-14T13:31:37.085" v="21" actId="20577"/>
        <pc:sldMkLst>
          <pc:docMk/>
          <pc:sldMk cId="0" sldId="257"/>
        </pc:sldMkLst>
        <pc:spChg chg="mod">
          <ac:chgData name="Miss E Trevis" userId="S::emma.trevis@heritage.ttct.co.uk::53ed163c-77db-4932-9f04-bd1abcfa5a2b" providerId="AD" clId="Web-{6A0FC152-6805-CE4E-639D-7B20615222D2}" dt="2024-02-14T13:31:37.085" v="21" actId="20577"/>
          <ac:spMkLst>
            <pc:docMk/>
            <pc:sldMk cId="0" sldId="257"/>
            <ac:spMk id="5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6A0FC152-6805-CE4E-639D-7B20615222D2}" dt="2024-02-14T13:31:42.508" v="23" actId="20577"/>
        <pc:sldMkLst>
          <pc:docMk/>
          <pc:sldMk cId="0" sldId="258"/>
        </pc:sldMkLst>
        <pc:spChg chg="mod">
          <ac:chgData name="Miss E Trevis" userId="S::emma.trevis@heritage.ttct.co.uk::53ed163c-77db-4932-9f04-bd1abcfa5a2b" providerId="AD" clId="Web-{6A0FC152-6805-CE4E-639D-7B20615222D2}" dt="2024-02-14T13:31:42.508" v="23" actId="20577"/>
          <ac:spMkLst>
            <pc:docMk/>
            <pc:sldMk cId="0" sldId="258"/>
            <ac:spMk id="5" creationId="{00000000-0000-0000-0000-000000000000}"/>
          </ac:spMkLst>
        </pc:spChg>
      </pc:sldChg>
      <pc:sldChg chg="delSp modSp">
        <pc:chgData name="Miss E Trevis" userId="S::emma.trevis@heritage.ttct.co.uk::53ed163c-77db-4932-9f04-bd1abcfa5a2b" providerId="AD" clId="Web-{6A0FC152-6805-CE4E-639D-7B20615222D2}" dt="2024-02-14T13:31:53.805" v="26" actId="20577"/>
        <pc:sldMkLst>
          <pc:docMk/>
          <pc:sldMk cId="0" sldId="259"/>
        </pc:sldMkLst>
        <pc:spChg chg="mod">
          <ac:chgData name="Miss E Trevis" userId="S::emma.trevis@heritage.ttct.co.uk::53ed163c-77db-4932-9f04-bd1abcfa5a2b" providerId="AD" clId="Web-{6A0FC152-6805-CE4E-639D-7B20615222D2}" dt="2024-02-14T13:31:53.805" v="26" actId="20577"/>
          <ac:spMkLst>
            <pc:docMk/>
            <pc:sldMk cId="0" sldId="259"/>
            <ac:spMk id="16" creationId="{00000000-0000-0000-0000-000000000000}"/>
          </ac:spMkLst>
        </pc:spChg>
        <pc:picChg chg="del">
          <ac:chgData name="Miss E Trevis" userId="S::emma.trevis@heritage.ttct.co.uk::53ed163c-77db-4932-9f04-bd1abcfa5a2b" providerId="AD" clId="Web-{6A0FC152-6805-CE4E-639D-7B20615222D2}" dt="2024-02-14T13:31:45.336" v="24"/>
          <ac:picMkLst>
            <pc:docMk/>
            <pc:sldMk cId="0" sldId="259"/>
            <ac:picMk id="14" creationId="{00000000-0000-0000-0000-000000000000}"/>
          </ac:picMkLst>
        </pc:picChg>
      </pc:sldChg>
    </pc:docChg>
  </pc:docChgLst>
  <pc:docChgLst>
    <pc:chgData clId="Web-{6A0FC152-6805-CE4E-639D-7B20615222D2}"/>
    <pc:docChg chg="modSld">
      <pc:chgData name="" userId="" providerId="" clId="Web-{6A0FC152-6805-CE4E-639D-7B20615222D2}" dt="2024-02-14T13:30:43.942" v="2" actId="20577"/>
      <pc:docMkLst>
        <pc:docMk/>
      </pc:docMkLst>
      <pc:sldChg chg="modSp">
        <pc:chgData name="" userId="" providerId="" clId="Web-{6A0FC152-6805-CE4E-639D-7B20615222D2}" dt="2024-02-14T13:30:43.942" v="2" actId="20577"/>
        <pc:sldMkLst>
          <pc:docMk/>
          <pc:sldMk cId="0" sldId="256"/>
        </pc:sldMkLst>
        <pc:spChg chg="mod">
          <ac:chgData name="" userId="" providerId="" clId="Web-{6A0FC152-6805-CE4E-639D-7B20615222D2}" dt="2024-02-14T13:30:43.942" v="2" actId="20577"/>
          <ac:spMkLst>
            <pc:docMk/>
            <pc:sldMk cId="0" sldId="256"/>
            <ac:spMk id="15" creationId="{00000000-0000-0000-0000-000000000000}"/>
          </ac:spMkLst>
        </pc:spChg>
      </pc:sldChg>
    </pc:docChg>
  </pc:docChgLst>
  <pc:docChgLst>
    <pc:chgData name="Jordan Fowler" userId="S::jordan.fowler@heritage.ttct.co.uk::be3d5c4a-bee2-4edc-a5de-183b2a70bd65" providerId="AD" clId="Web-{72959AF7-5204-BD1C-3AC0-80E5F71D8B73}"/>
    <pc:docChg chg="modSld">
      <pc:chgData name="Jordan Fowler" userId="S::jordan.fowler@heritage.ttct.co.uk::be3d5c4a-bee2-4edc-a5de-183b2a70bd65" providerId="AD" clId="Web-{72959AF7-5204-BD1C-3AC0-80E5F71D8B73}" dt="2024-02-22T12:53:04.878" v="3"/>
      <pc:docMkLst>
        <pc:docMk/>
      </pc:docMkLst>
      <pc:sldChg chg="modSp">
        <pc:chgData name="Jordan Fowler" userId="S::jordan.fowler@heritage.ttct.co.uk::be3d5c4a-bee2-4edc-a5de-183b2a70bd65" providerId="AD" clId="Web-{72959AF7-5204-BD1C-3AC0-80E5F71D8B73}" dt="2024-02-22T12:53:04.878" v="3"/>
        <pc:sldMkLst>
          <pc:docMk/>
          <pc:sldMk cId="0" sldId="258"/>
        </pc:sldMkLst>
        <pc:graphicFrameChg chg="mod modGraphic">
          <ac:chgData name="Jordan Fowler" userId="S::jordan.fowler@heritage.ttct.co.uk::be3d5c4a-bee2-4edc-a5de-183b2a70bd65" providerId="AD" clId="Web-{72959AF7-5204-BD1C-3AC0-80E5F71D8B73}" dt="2024-02-22T12:53:04.878" v="3"/>
          <ac:graphicFrameMkLst>
            <pc:docMk/>
            <pc:sldMk cId="0" sldId="258"/>
            <ac:graphicFrameMk id="4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98976" y="64006"/>
            <a:ext cx="4193158" cy="679399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9016" y="425195"/>
            <a:ext cx="1391411" cy="8001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091671" y="377952"/>
            <a:ext cx="504444" cy="800100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091671" y="377952"/>
            <a:ext cx="504444" cy="800100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8295893" y="1547622"/>
            <a:ext cx="3782695" cy="4814570"/>
          </a:xfrm>
          <a:custGeom>
            <a:avLst/>
            <a:gdLst/>
            <a:ahLst/>
            <a:cxnLst/>
            <a:rect l="l" t="t" r="r" b="b"/>
            <a:pathLst>
              <a:path w="3782695" h="4814570">
                <a:moveTo>
                  <a:pt x="3583178" y="0"/>
                </a:moveTo>
                <a:lnTo>
                  <a:pt x="199389" y="0"/>
                </a:lnTo>
                <a:lnTo>
                  <a:pt x="153675" y="5266"/>
                </a:lnTo>
                <a:lnTo>
                  <a:pt x="111708" y="20268"/>
                </a:lnTo>
                <a:lnTo>
                  <a:pt x="74686" y="43807"/>
                </a:lnTo>
                <a:lnTo>
                  <a:pt x="43807" y="74686"/>
                </a:lnTo>
                <a:lnTo>
                  <a:pt x="20268" y="111708"/>
                </a:lnTo>
                <a:lnTo>
                  <a:pt x="5266" y="153675"/>
                </a:lnTo>
                <a:lnTo>
                  <a:pt x="0" y="199389"/>
                </a:lnTo>
                <a:lnTo>
                  <a:pt x="0" y="4614938"/>
                </a:lnTo>
                <a:lnTo>
                  <a:pt x="5266" y="4660652"/>
                </a:lnTo>
                <a:lnTo>
                  <a:pt x="20268" y="4702618"/>
                </a:lnTo>
                <a:lnTo>
                  <a:pt x="43807" y="4739637"/>
                </a:lnTo>
                <a:lnTo>
                  <a:pt x="74686" y="4770513"/>
                </a:lnTo>
                <a:lnTo>
                  <a:pt x="111708" y="4794050"/>
                </a:lnTo>
                <a:lnTo>
                  <a:pt x="153675" y="4809050"/>
                </a:lnTo>
                <a:lnTo>
                  <a:pt x="199389" y="4814316"/>
                </a:lnTo>
                <a:lnTo>
                  <a:pt x="3583178" y="4814316"/>
                </a:lnTo>
                <a:lnTo>
                  <a:pt x="3628892" y="4809050"/>
                </a:lnTo>
                <a:lnTo>
                  <a:pt x="3670859" y="4794050"/>
                </a:lnTo>
                <a:lnTo>
                  <a:pt x="3707881" y="4770513"/>
                </a:lnTo>
                <a:lnTo>
                  <a:pt x="3738760" y="4739637"/>
                </a:lnTo>
                <a:lnTo>
                  <a:pt x="3762299" y="4702618"/>
                </a:lnTo>
                <a:lnTo>
                  <a:pt x="3777301" y="4660652"/>
                </a:lnTo>
                <a:lnTo>
                  <a:pt x="3782567" y="4614938"/>
                </a:lnTo>
                <a:lnTo>
                  <a:pt x="3782567" y="199389"/>
                </a:lnTo>
                <a:lnTo>
                  <a:pt x="3777301" y="153675"/>
                </a:lnTo>
                <a:lnTo>
                  <a:pt x="3762299" y="111708"/>
                </a:lnTo>
                <a:lnTo>
                  <a:pt x="3738760" y="74686"/>
                </a:lnTo>
                <a:lnTo>
                  <a:pt x="3707881" y="43807"/>
                </a:lnTo>
                <a:lnTo>
                  <a:pt x="3670859" y="20268"/>
                </a:lnTo>
                <a:lnTo>
                  <a:pt x="3628892" y="5266"/>
                </a:lnTo>
                <a:lnTo>
                  <a:pt x="3583178" y="0"/>
                </a:lnTo>
                <a:close/>
              </a:path>
            </a:pathLst>
          </a:custGeom>
          <a:solidFill>
            <a:srgbClr val="3A38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8295893" y="1547622"/>
            <a:ext cx="3782695" cy="4814570"/>
          </a:xfrm>
          <a:custGeom>
            <a:avLst/>
            <a:gdLst/>
            <a:ahLst/>
            <a:cxnLst/>
            <a:rect l="l" t="t" r="r" b="b"/>
            <a:pathLst>
              <a:path w="3782695" h="4814570">
                <a:moveTo>
                  <a:pt x="0" y="199389"/>
                </a:moveTo>
                <a:lnTo>
                  <a:pt x="5266" y="153675"/>
                </a:lnTo>
                <a:lnTo>
                  <a:pt x="20268" y="111708"/>
                </a:lnTo>
                <a:lnTo>
                  <a:pt x="43807" y="74686"/>
                </a:lnTo>
                <a:lnTo>
                  <a:pt x="74686" y="43807"/>
                </a:lnTo>
                <a:lnTo>
                  <a:pt x="111708" y="20268"/>
                </a:lnTo>
                <a:lnTo>
                  <a:pt x="153675" y="5266"/>
                </a:lnTo>
                <a:lnTo>
                  <a:pt x="199389" y="0"/>
                </a:lnTo>
                <a:lnTo>
                  <a:pt x="3583178" y="0"/>
                </a:lnTo>
                <a:lnTo>
                  <a:pt x="3628892" y="5266"/>
                </a:lnTo>
                <a:lnTo>
                  <a:pt x="3670859" y="20268"/>
                </a:lnTo>
                <a:lnTo>
                  <a:pt x="3707881" y="43807"/>
                </a:lnTo>
                <a:lnTo>
                  <a:pt x="3738760" y="74686"/>
                </a:lnTo>
                <a:lnTo>
                  <a:pt x="3762299" y="111708"/>
                </a:lnTo>
                <a:lnTo>
                  <a:pt x="3777301" y="153675"/>
                </a:lnTo>
                <a:lnTo>
                  <a:pt x="3782567" y="199389"/>
                </a:lnTo>
                <a:lnTo>
                  <a:pt x="3782567" y="4614938"/>
                </a:lnTo>
                <a:lnTo>
                  <a:pt x="3777301" y="4660652"/>
                </a:lnTo>
                <a:lnTo>
                  <a:pt x="3762299" y="4702618"/>
                </a:lnTo>
                <a:lnTo>
                  <a:pt x="3738760" y="4739637"/>
                </a:lnTo>
                <a:lnTo>
                  <a:pt x="3707881" y="4770513"/>
                </a:lnTo>
                <a:lnTo>
                  <a:pt x="3670859" y="4794050"/>
                </a:lnTo>
                <a:lnTo>
                  <a:pt x="3628892" y="4809050"/>
                </a:lnTo>
                <a:lnTo>
                  <a:pt x="3583178" y="4814316"/>
                </a:lnTo>
                <a:lnTo>
                  <a:pt x="199389" y="4814316"/>
                </a:lnTo>
                <a:lnTo>
                  <a:pt x="153675" y="4809050"/>
                </a:lnTo>
                <a:lnTo>
                  <a:pt x="111708" y="4794050"/>
                </a:lnTo>
                <a:lnTo>
                  <a:pt x="74686" y="4770513"/>
                </a:lnTo>
                <a:lnTo>
                  <a:pt x="43807" y="4739637"/>
                </a:lnTo>
                <a:lnTo>
                  <a:pt x="20268" y="4702618"/>
                </a:lnTo>
                <a:lnTo>
                  <a:pt x="5266" y="4660652"/>
                </a:lnTo>
                <a:lnTo>
                  <a:pt x="0" y="4614938"/>
                </a:lnTo>
                <a:lnTo>
                  <a:pt x="0" y="199389"/>
                </a:lnTo>
                <a:close/>
              </a:path>
            </a:pathLst>
          </a:custGeom>
          <a:ln w="38100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51256" y="2117547"/>
            <a:ext cx="3408045" cy="4171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E2AF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434196" y="2176983"/>
            <a:ext cx="2541270" cy="41421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E2AF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98976" y="64006"/>
            <a:ext cx="4193158" cy="679399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425195"/>
            <a:ext cx="1391411" cy="8001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377952"/>
            <a:ext cx="504444" cy="800100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377952"/>
            <a:ext cx="504444" cy="8001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61692" y="516077"/>
            <a:ext cx="7468615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5310" y="1827987"/>
            <a:ext cx="11441379" cy="41421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7179" y="1748027"/>
            <a:ext cx="5798820" cy="4361815"/>
          </a:xfrm>
          <a:custGeom>
            <a:avLst/>
            <a:gdLst/>
            <a:ahLst/>
            <a:cxnLst/>
            <a:rect l="l" t="t" r="r" b="b"/>
            <a:pathLst>
              <a:path w="5798820" h="4361815">
                <a:moveTo>
                  <a:pt x="5483860" y="0"/>
                </a:moveTo>
                <a:lnTo>
                  <a:pt x="314960" y="0"/>
                </a:lnTo>
                <a:lnTo>
                  <a:pt x="268416" y="3414"/>
                </a:lnTo>
                <a:lnTo>
                  <a:pt x="223993" y="13331"/>
                </a:lnTo>
                <a:lnTo>
                  <a:pt x="182178" y="29266"/>
                </a:lnTo>
                <a:lnTo>
                  <a:pt x="143459" y="50731"/>
                </a:lnTo>
                <a:lnTo>
                  <a:pt x="108321" y="77240"/>
                </a:lnTo>
                <a:lnTo>
                  <a:pt x="77252" y="108305"/>
                </a:lnTo>
                <a:lnTo>
                  <a:pt x="50740" y="143442"/>
                </a:lnTo>
                <a:lnTo>
                  <a:pt x="29272" y="182162"/>
                </a:lnTo>
                <a:lnTo>
                  <a:pt x="13334" y="223979"/>
                </a:lnTo>
                <a:lnTo>
                  <a:pt x="3414" y="268407"/>
                </a:lnTo>
                <a:lnTo>
                  <a:pt x="0" y="314960"/>
                </a:lnTo>
                <a:lnTo>
                  <a:pt x="0" y="4046728"/>
                </a:lnTo>
                <a:lnTo>
                  <a:pt x="3414" y="4093271"/>
                </a:lnTo>
                <a:lnTo>
                  <a:pt x="13334" y="4137694"/>
                </a:lnTo>
                <a:lnTo>
                  <a:pt x="29272" y="4179509"/>
                </a:lnTo>
                <a:lnTo>
                  <a:pt x="50740" y="4218228"/>
                </a:lnTo>
                <a:lnTo>
                  <a:pt x="77252" y="4253366"/>
                </a:lnTo>
                <a:lnTo>
                  <a:pt x="108321" y="4284435"/>
                </a:lnTo>
                <a:lnTo>
                  <a:pt x="143459" y="4310947"/>
                </a:lnTo>
                <a:lnTo>
                  <a:pt x="182178" y="4332415"/>
                </a:lnTo>
                <a:lnTo>
                  <a:pt x="223993" y="4348353"/>
                </a:lnTo>
                <a:lnTo>
                  <a:pt x="268416" y="4358273"/>
                </a:lnTo>
                <a:lnTo>
                  <a:pt x="314960" y="4361688"/>
                </a:lnTo>
                <a:lnTo>
                  <a:pt x="5483860" y="4361688"/>
                </a:lnTo>
                <a:lnTo>
                  <a:pt x="5530412" y="4358273"/>
                </a:lnTo>
                <a:lnTo>
                  <a:pt x="5574840" y="4348353"/>
                </a:lnTo>
                <a:lnTo>
                  <a:pt x="5616657" y="4332415"/>
                </a:lnTo>
                <a:lnTo>
                  <a:pt x="5655377" y="4310947"/>
                </a:lnTo>
                <a:lnTo>
                  <a:pt x="5690514" y="4284435"/>
                </a:lnTo>
                <a:lnTo>
                  <a:pt x="5721579" y="4253366"/>
                </a:lnTo>
                <a:lnTo>
                  <a:pt x="5748088" y="4218228"/>
                </a:lnTo>
                <a:lnTo>
                  <a:pt x="5769553" y="4179509"/>
                </a:lnTo>
                <a:lnTo>
                  <a:pt x="5785488" y="4137694"/>
                </a:lnTo>
                <a:lnTo>
                  <a:pt x="5795405" y="4093271"/>
                </a:lnTo>
                <a:lnTo>
                  <a:pt x="5798820" y="4046728"/>
                </a:lnTo>
                <a:lnTo>
                  <a:pt x="5798820" y="314960"/>
                </a:lnTo>
                <a:lnTo>
                  <a:pt x="5795405" y="268407"/>
                </a:lnTo>
                <a:lnTo>
                  <a:pt x="5785488" y="223979"/>
                </a:lnTo>
                <a:lnTo>
                  <a:pt x="5769553" y="182162"/>
                </a:lnTo>
                <a:lnTo>
                  <a:pt x="5748088" y="143442"/>
                </a:lnTo>
                <a:lnTo>
                  <a:pt x="5721579" y="108305"/>
                </a:lnTo>
                <a:lnTo>
                  <a:pt x="5690514" y="77240"/>
                </a:lnTo>
                <a:lnTo>
                  <a:pt x="5655377" y="50731"/>
                </a:lnTo>
                <a:lnTo>
                  <a:pt x="5616657" y="29266"/>
                </a:lnTo>
                <a:lnTo>
                  <a:pt x="5574840" y="13331"/>
                </a:lnTo>
                <a:lnTo>
                  <a:pt x="5530412" y="3414"/>
                </a:lnTo>
                <a:lnTo>
                  <a:pt x="5483860" y="0"/>
                </a:lnTo>
                <a:close/>
              </a:path>
            </a:pathLst>
          </a:custGeom>
          <a:solidFill>
            <a:srgbClr val="E2A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02611" y="516077"/>
            <a:ext cx="79686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10" dirty="0"/>
              <a:t>Course</a:t>
            </a:r>
            <a:r>
              <a:rPr spc="105" dirty="0"/>
              <a:t> </a:t>
            </a:r>
            <a:r>
              <a:rPr spc="220" dirty="0"/>
              <a:t>Information:</a:t>
            </a:r>
            <a:r>
              <a:rPr spc="100" dirty="0"/>
              <a:t> </a:t>
            </a:r>
            <a:r>
              <a:rPr spc="250" dirty="0">
                <a:solidFill>
                  <a:srgbClr val="FFC000"/>
                </a:solidFill>
              </a:rPr>
              <a:t>Product</a:t>
            </a:r>
            <a:r>
              <a:rPr spc="105" dirty="0">
                <a:solidFill>
                  <a:srgbClr val="FFC000"/>
                </a:solidFill>
              </a:rPr>
              <a:t> </a:t>
            </a:r>
            <a:r>
              <a:rPr spc="355" dirty="0">
                <a:solidFill>
                  <a:srgbClr val="FFC000"/>
                </a:solidFill>
              </a:rPr>
              <a:t>Design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75310" y="1827987"/>
            <a:ext cx="5579745" cy="41421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If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you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particularly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85" dirty="0">
                <a:latin typeface="Calibri"/>
                <a:cs typeface="Calibri"/>
              </a:rPr>
              <a:t>enjoy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65" dirty="0">
                <a:latin typeface="Calibri"/>
                <a:cs typeface="Calibri"/>
              </a:rPr>
              <a:t>the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creative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110" dirty="0">
                <a:latin typeface="Calibri"/>
                <a:cs typeface="Calibri"/>
              </a:rPr>
              <a:t>side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55" dirty="0">
                <a:latin typeface="Calibri"/>
                <a:cs typeface="Calibri"/>
              </a:rPr>
              <a:t>of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spc="140" dirty="0">
                <a:latin typeface="Calibri"/>
                <a:cs typeface="Calibri"/>
              </a:rPr>
              <a:t>Design </a:t>
            </a:r>
            <a:r>
              <a:rPr sz="1800" spc="125" dirty="0">
                <a:latin typeface="Calibri"/>
                <a:cs typeface="Calibri"/>
              </a:rPr>
              <a:t>and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Technology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65" dirty="0">
                <a:latin typeface="Calibri"/>
                <a:cs typeface="Calibri"/>
              </a:rPr>
              <a:t>then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you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now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85" dirty="0">
                <a:latin typeface="Calibri"/>
                <a:cs typeface="Calibri"/>
              </a:rPr>
              <a:t>have</a:t>
            </a:r>
            <a:r>
              <a:rPr sz="1800" spc="55" dirty="0">
                <a:latin typeface="Calibri"/>
                <a:cs typeface="Calibri"/>
              </a:rPr>
              <a:t> the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opportunity </a:t>
            </a:r>
            <a:r>
              <a:rPr sz="1800" spc="50" dirty="0">
                <a:latin typeface="Calibri"/>
                <a:cs typeface="Calibri"/>
              </a:rPr>
              <a:t>to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65" dirty="0">
                <a:latin typeface="Calibri"/>
                <a:cs typeface="Calibri"/>
              </a:rPr>
              <a:t>follow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80" dirty="0">
                <a:latin typeface="Calibri"/>
                <a:cs typeface="Calibri"/>
              </a:rPr>
              <a:t>our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two-</a:t>
            </a:r>
            <a:r>
              <a:rPr sz="1800" spc="70" dirty="0">
                <a:latin typeface="Calibri"/>
                <a:cs typeface="Calibri"/>
              </a:rPr>
              <a:t>year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240" dirty="0">
                <a:latin typeface="Calibri"/>
                <a:cs typeface="Calibri"/>
              </a:rPr>
              <a:t>GCSE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course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50" dirty="0">
                <a:latin typeface="Calibri"/>
                <a:cs typeface="Calibri"/>
              </a:rPr>
              <a:t>to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specialise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35" dirty="0">
                <a:latin typeface="Calibri"/>
                <a:cs typeface="Calibri"/>
              </a:rPr>
              <a:t>in </a:t>
            </a:r>
            <a:r>
              <a:rPr sz="1800" spc="75" dirty="0">
                <a:latin typeface="Calibri"/>
                <a:cs typeface="Calibri"/>
              </a:rPr>
              <a:t>Product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Design.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240" dirty="0">
                <a:latin typeface="Calibri"/>
                <a:cs typeface="Calibri"/>
              </a:rPr>
              <a:t>GCSE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Product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145" dirty="0">
                <a:latin typeface="Calibri"/>
                <a:cs typeface="Calibri"/>
              </a:rPr>
              <a:t>Design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covers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a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80" dirty="0">
                <a:latin typeface="Calibri"/>
                <a:cs typeface="Calibri"/>
              </a:rPr>
              <a:t>wide </a:t>
            </a:r>
            <a:r>
              <a:rPr sz="1800" spc="114" dirty="0">
                <a:latin typeface="Calibri"/>
                <a:cs typeface="Calibri"/>
              </a:rPr>
              <a:t>range</a:t>
            </a:r>
            <a:r>
              <a:rPr sz="1800" spc="55" dirty="0">
                <a:latin typeface="Calibri"/>
                <a:cs typeface="Calibri"/>
              </a:rPr>
              <a:t> of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50" dirty="0">
                <a:latin typeface="Calibri"/>
                <a:cs typeface="Calibri"/>
              </a:rPr>
              <a:t>activities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140" dirty="0">
                <a:latin typeface="Calibri"/>
                <a:cs typeface="Calibri"/>
              </a:rPr>
              <a:t>based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120" dirty="0">
                <a:latin typeface="Calibri"/>
                <a:cs typeface="Calibri"/>
              </a:rPr>
              <a:t>on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135" dirty="0">
                <a:latin typeface="Calibri"/>
                <a:cs typeface="Calibri"/>
              </a:rPr>
              <a:t>designing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and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making </a:t>
            </a:r>
            <a:r>
              <a:rPr sz="1800" spc="95" dirty="0">
                <a:latin typeface="Calibri"/>
                <a:cs typeface="Calibri"/>
              </a:rPr>
              <a:t>products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that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spc="65" dirty="0">
                <a:latin typeface="Calibri"/>
                <a:cs typeface="Calibri"/>
              </a:rPr>
              <a:t>are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spc="75" dirty="0">
                <a:latin typeface="Calibri"/>
                <a:cs typeface="Calibri"/>
              </a:rPr>
              <a:t>manufactured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spc="114" dirty="0">
                <a:latin typeface="Calibri"/>
                <a:cs typeface="Calibri"/>
              </a:rPr>
              <a:t>using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materials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85" dirty="0">
                <a:latin typeface="Calibri"/>
                <a:cs typeface="Calibri"/>
              </a:rPr>
              <a:t>such </a:t>
            </a:r>
            <a:r>
              <a:rPr sz="1800" spc="90" dirty="0">
                <a:latin typeface="Calibri"/>
                <a:cs typeface="Calibri"/>
              </a:rPr>
              <a:t>as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wood,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metal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and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80" dirty="0">
                <a:latin typeface="Calibri"/>
                <a:cs typeface="Calibri"/>
              </a:rPr>
              <a:t>plastics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in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100" dirty="0">
                <a:latin typeface="Calibri"/>
                <a:cs typeface="Calibri"/>
              </a:rPr>
              <a:t>many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forms.</a:t>
            </a:r>
            <a:r>
              <a:rPr sz="1800" spc="409" dirty="0">
                <a:latin typeface="Calibri"/>
                <a:cs typeface="Calibri"/>
              </a:rPr>
              <a:t> </a:t>
            </a:r>
            <a:r>
              <a:rPr sz="1800" spc="145" dirty="0">
                <a:latin typeface="Calibri"/>
                <a:cs typeface="Calibri"/>
              </a:rPr>
              <a:t>As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55" dirty="0">
                <a:latin typeface="Calibri"/>
                <a:cs typeface="Calibri"/>
              </a:rPr>
              <a:t>well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as </a:t>
            </a:r>
            <a:r>
              <a:rPr sz="1800" spc="90" dirty="0">
                <a:latin typeface="Calibri"/>
                <a:cs typeface="Calibri"/>
              </a:rPr>
              <a:t>learning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114" dirty="0">
                <a:latin typeface="Calibri"/>
                <a:cs typeface="Calibri"/>
              </a:rPr>
              <a:t>hand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skills,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you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will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use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a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114" dirty="0">
                <a:latin typeface="Calibri"/>
                <a:cs typeface="Calibri"/>
              </a:rPr>
              <a:t>range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55" dirty="0">
                <a:latin typeface="Calibri"/>
                <a:cs typeface="Calibri"/>
              </a:rPr>
              <a:t>of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spc="55" dirty="0">
                <a:latin typeface="Calibri"/>
                <a:cs typeface="Calibri"/>
              </a:rPr>
              <a:t>industrial </a:t>
            </a:r>
            <a:r>
              <a:rPr sz="1800" spc="110" dirty="0">
                <a:latin typeface="Calibri"/>
                <a:cs typeface="Calibri"/>
              </a:rPr>
              <a:t>processes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50" dirty="0">
                <a:latin typeface="Calibri"/>
                <a:cs typeface="Calibri"/>
              </a:rPr>
              <a:t>to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120" dirty="0">
                <a:latin typeface="Calibri"/>
                <a:cs typeface="Calibri"/>
              </a:rPr>
              <a:t>shape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and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form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materials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30" dirty="0">
                <a:latin typeface="Calibri"/>
                <a:cs typeface="Calibri"/>
              </a:rPr>
              <a:t>into </a:t>
            </a:r>
            <a:r>
              <a:rPr sz="1800" spc="85" dirty="0">
                <a:latin typeface="Calibri"/>
                <a:cs typeface="Calibri"/>
              </a:rPr>
              <a:t>functioning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85" dirty="0">
                <a:latin typeface="Calibri"/>
                <a:cs typeface="Calibri"/>
              </a:rPr>
              <a:t>products.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Over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65" dirty="0">
                <a:latin typeface="Calibri"/>
                <a:cs typeface="Calibri"/>
              </a:rPr>
              <a:t>the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course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55" dirty="0">
                <a:latin typeface="Calibri"/>
                <a:cs typeface="Calibri"/>
              </a:rPr>
              <a:t>of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spc="55" dirty="0">
                <a:latin typeface="Calibri"/>
                <a:cs typeface="Calibri"/>
              </a:rPr>
              <a:t>two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50" dirty="0">
                <a:latin typeface="Calibri"/>
                <a:cs typeface="Calibri"/>
              </a:rPr>
              <a:t>years </a:t>
            </a:r>
            <a:r>
              <a:rPr sz="1800" spc="95" dirty="0">
                <a:latin typeface="Calibri"/>
                <a:cs typeface="Calibri"/>
              </a:rPr>
              <a:t>you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will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develop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a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whole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114" dirty="0">
                <a:latin typeface="Calibri"/>
                <a:cs typeface="Calibri"/>
              </a:rPr>
              <a:t>range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55" dirty="0">
                <a:latin typeface="Calibri"/>
                <a:cs typeface="Calibri"/>
              </a:rPr>
              <a:t>of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creative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designing and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114" dirty="0">
                <a:latin typeface="Calibri"/>
                <a:cs typeface="Calibri"/>
              </a:rPr>
              <a:t>making</a:t>
            </a:r>
            <a:r>
              <a:rPr sz="1800" spc="60" dirty="0">
                <a:latin typeface="Calibri"/>
                <a:cs typeface="Calibri"/>
              </a:rPr>
              <a:t> skills,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75" dirty="0">
                <a:latin typeface="Calibri"/>
                <a:cs typeface="Calibri"/>
              </a:rPr>
              <a:t>technical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knowledge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and </a:t>
            </a:r>
            <a:r>
              <a:rPr sz="1800" spc="100" dirty="0">
                <a:latin typeface="Calibri"/>
                <a:cs typeface="Calibri"/>
              </a:rPr>
              <a:t>understanding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75" dirty="0">
                <a:latin typeface="Calibri"/>
                <a:cs typeface="Calibri"/>
              </a:rPr>
              <a:t>relating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50" dirty="0">
                <a:latin typeface="Calibri"/>
                <a:cs typeface="Calibri"/>
              </a:rPr>
              <a:t>to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145" dirty="0">
                <a:latin typeface="Calibri"/>
                <a:cs typeface="Calibri"/>
              </a:rPr>
              <a:t>Design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&amp;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Technology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and </a:t>
            </a:r>
            <a:r>
              <a:rPr sz="1800" spc="85" dirty="0">
                <a:latin typeface="Calibri"/>
                <a:cs typeface="Calibri"/>
              </a:rPr>
              <a:t>invaluable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transferable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65" dirty="0">
                <a:latin typeface="Calibri"/>
                <a:cs typeface="Calibri"/>
              </a:rPr>
              <a:t>skills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such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as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114" dirty="0">
                <a:latin typeface="Calibri"/>
                <a:cs typeface="Calibri"/>
              </a:rPr>
              <a:t>problem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80" dirty="0">
                <a:latin typeface="Calibri"/>
                <a:cs typeface="Calibri"/>
              </a:rPr>
              <a:t>solving, </a:t>
            </a:r>
            <a:r>
              <a:rPr sz="1800" spc="65" dirty="0">
                <a:latin typeface="Calibri"/>
                <a:cs typeface="Calibri"/>
              </a:rPr>
              <a:t>time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110" dirty="0">
                <a:latin typeface="Calibri"/>
                <a:cs typeface="Calibri"/>
              </a:rPr>
              <a:t>management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and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130" dirty="0">
                <a:latin typeface="Calibri"/>
                <a:cs typeface="Calibri"/>
              </a:rPr>
              <a:t>STEM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45" dirty="0">
                <a:latin typeface="Calibri"/>
                <a:cs typeface="Calibri"/>
              </a:rPr>
              <a:t>skills.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9544811" y="3877055"/>
            <a:ext cx="2220595" cy="2159635"/>
            <a:chOff x="9544811" y="3877055"/>
            <a:chExt cx="2220595" cy="215963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582911" y="3915155"/>
              <a:ext cx="2144268" cy="2083308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9563861" y="3896105"/>
              <a:ext cx="2182495" cy="2121535"/>
            </a:xfrm>
            <a:custGeom>
              <a:avLst/>
              <a:gdLst/>
              <a:ahLst/>
              <a:cxnLst/>
              <a:rect l="l" t="t" r="r" b="b"/>
              <a:pathLst>
                <a:path w="2182495" h="2121535">
                  <a:moveTo>
                    <a:pt x="0" y="2121408"/>
                  </a:moveTo>
                  <a:lnTo>
                    <a:pt x="2182368" y="2121408"/>
                  </a:lnTo>
                  <a:lnTo>
                    <a:pt x="2182368" y="0"/>
                  </a:lnTo>
                  <a:lnTo>
                    <a:pt x="0" y="0"/>
                  </a:lnTo>
                  <a:lnTo>
                    <a:pt x="0" y="2121408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9544811" y="2020823"/>
            <a:ext cx="2220595" cy="1734820"/>
            <a:chOff x="9544811" y="2020823"/>
            <a:chExt cx="2220595" cy="1734820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582911" y="2058923"/>
              <a:ext cx="2144268" cy="1658112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9563861" y="2039873"/>
              <a:ext cx="2182495" cy="1696720"/>
            </a:xfrm>
            <a:custGeom>
              <a:avLst/>
              <a:gdLst/>
              <a:ahLst/>
              <a:cxnLst/>
              <a:rect l="l" t="t" r="r" b="b"/>
              <a:pathLst>
                <a:path w="2182495" h="1696720">
                  <a:moveTo>
                    <a:pt x="0" y="1696212"/>
                  </a:moveTo>
                  <a:lnTo>
                    <a:pt x="2182368" y="1696212"/>
                  </a:lnTo>
                  <a:lnTo>
                    <a:pt x="2182368" y="0"/>
                  </a:lnTo>
                  <a:lnTo>
                    <a:pt x="0" y="0"/>
                  </a:lnTo>
                  <a:lnTo>
                    <a:pt x="0" y="1696212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6225540" y="1802892"/>
            <a:ext cx="3080385" cy="4251960"/>
            <a:chOff x="6225540" y="1802892"/>
            <a:chExt cx="3080385" cy="4251960"/>
          </a:xfrm>
        </p:grpSpPr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63640" y="1840992"/>
              <a:ext cx="3003804" cy="4175760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6244590" y="1821942"/>
              <a:ext cx="3042285" cy="4213860"/>
            </a:xfrm>
            <a:custGeom>
              <a:avLst/>
              <a:gdLst/>
              <a:ahLst/>
              <a:cxnLst/>
              <a:rect l="l" t="t" r="r" b="b"/>
              <a:pathLst>
                <a:path w="3042284" h="4213860">
                  <a:moveTo>
                    <a:pt x="0" y="4213860"/>
                  </a:moveTo>
                  <a:lnTo>
                    <a:pt x="3041904" y="4213860"/>
                  </a:lnTo>
                  <a:lnTo>
                    <a:pt x="3041904" y="0"/>
                  </a:lnTo>
                  <a:lnTo>
                    <a:pt x="0" y="0"/>
                  </a:lnTo>
                  <a:lnTo>
                    <a:pt x="0" y="4213860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429892" y="6511797"/>
            <a:ext cx="9330690" cy="280846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60" dirty="0">
                <a:latin typeface="Calibri"/>
                <a:cs typeface="Calibri"/>
              </a:rPr>
              <a:t>jordan.fowler@heritage.ttct.co.uk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38017" y="516077"/>
            <a:ext cx="62972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/>
              <a:t>Assessment:</a:t>
            </a:r>
            <a:r>
              <a:rPr spc="95" dirty="0"/>
              <a:t> </a:t>
            </a:r>
            <a:r>
              <a:rPr spc="250" dirty="0">
                <a:solidFill>
                  <a:srgbClr val="FFC000"/>
                </a:solidFill>
              </a:rPr>
              <a:t>Product</a:t>
            </a:r>
            <a:r>
              <a:rPr spc="95" dirty="0">
                <a:solidFill>
                  <a:srgbClr val="FFC000"/>
                </a:solidFill>
              </a:rPr>
              <a:t> </a:t>
            </a:r>
            <a:r>
              <a:rPr spc="355" dirty="0">
                <a:solidFill>
                  <a:srgbClr val="FFC000"/>
                </a:solidFill>
              </a:rPr>
              <a:t>Design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429892" y="6511797"/>
            <a:ext cx="9330690" cy="280846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spcBef>
                <a:spcPts val="3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lang="en-US" i="1" spc="70" dirty="0">
                <a:latin typeface="Calibri"/>
                <a:cs typeface="Calibri"/>
              </a:rPr>
              <a:t> jordan.fowler</a:t>
            </a:r>
            <a:r>
              <a:rPr lang="en-US" sz="1800" i="1" spc="70" dirty="0">
                <a:latin typeface="Calibri"/>
                <a:cs typeface="Calibri"/>
              </a:rPr>
              <a:t>@heritage.</a:t>
            </a:r>
            <a:r>
              <a:rPr lang="en-US" i="1" spc="70" dirty="0">
                <a:latin typeface="Calibri"/>
                <a:cs typeface="Calibri"/>
              </a:rPr>
              <a:t>ttct</a:t>
            </a:r>
            <a:r>
              <a:rPr lang="en-US" sz="1800" i="1" spc="70" dirty="0">
                <a:latin typeface="Calibri"/>
                <a:cs typeface="Calibri"/>
              </a:rPr>
              <a:t>.</a:t>
            </a:r>
            <a:r>
              <a:rPr lang="en-US" i="1" spc="70" dirty="0">
                <a:latin typeface="Calibri"/>
                <a:cs typeface="Calibri"/>
              </a:rPr>
              <a:t>co</a:t>
            </a:r>
            <a:r>
              <a:rPr lang="en-US" sz="1800" i="1" spc="70" dirty="0">
                <a:latin typeface="Calibri"/>
                <a:cs typeface="Calibri"/>
              </a:rPr>
              <a:t>.uk</a:t>
            </a:r>
            <a:endParaRPr lang="en-US" sz="1800" spc="7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681" y="1636522"/>
            <a:ext cx="12006580" cy="4599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79375">
              <a:lnSpc>
                <a:spcPct val="100000"/>
              </a:lnSpc>
              <a:spcBef>
                <a:spcPts val="105"/>
              </a:spcBef>
            </a:pPr>
            <a:r>
              <a:rPr sz="2000" b="1" u="sng" spc="145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Paper</a:t>
            </a:r>
            <a:r>
              <a:rPr sz="2000" b="1" u="sng" spc="40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270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1</a:t>
            </a:r>
            <a:r>
              <a:rPr sz="2000" b="1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10" dirty="0">
                <a:solidFill>
                  <a:srgbClr val="E2AF00"/>
                </a:solidFill>
                <a:latin typeface="Calibri"/>
                <a:cs typeface="Calibri"/>
              </a:rPr>
              <a:t>:</a:t>
            </a:r>
            <a:r>
              <a:rPr sz="2000" b="1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30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20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E2AF00"/>
                </a:solidFill>
                <a:latin typeface="Calibri"/>
                <a:cs typeface="Calibri"/>
              </a:rPr>
              <a:t>first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25" dirty="0">
                <a:solidFill>
                  <a:srgbClr val="E2AF00"/>
                </a:solidFill>
                <a:latin typeface="Calibri"/>
                <a:cs typeface="Calibri"/>
              </a:rPr>
              <a:t>exam</a:t>
            </a:r>
            <a:r>
              <a:rPr sz="20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40" dirty="0">
                <a:solidFill>
                  <a:srgbClr val="E2AF00"/>
                </a:solidFill>
                <a:latin typeface="Calibri"/>
                <a:cs typeface="Calibri"/>
              </a:rPr>
              <a:t>paper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50" dirty="0">
                <a:solidFill>
                  <a:srgbClr val="E2AF00"/>
                </a:solidFill>
                <a:latin typeface="Calibri"/>
                <a:cs typeface="Calibri"/>
              </a:rPr>
              <a:t>tests</a:t>
            </a:r>
            <a:r>
              <a:rPr sz="20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E2AF00"/>
                </a:solidFill>
                <a:latin typeface="Calibri"/>
                <a:cs typeface="Calibri"/>
              </a:rPr>
              <a:t>core</a:t>
            </a:r>
            <a:r>
              <a:rPr sz="20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E2AF00"/>
                </a:solidFill>
                <a:latin typeface="Calibri"/>
                <a:cs typeface="Calibri"/>
              </a:rPr>
              <a:t>technical</a:t>
            </a:r>
            <a:r>
              <a:rPr sz="2000" spc="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E2AF00"/>
                </a:solidFill>
                <a:latin typeface="Calibri"/>
                <a:cs typeface="Calibri"/>
              </a:rPr>
              <a:t>principles,</a:t>
            </a:r>
            <a:r>
              <a:rPr sz="2000" spc="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E2AF00"/>
                </a:solidFill>
                <a:latin typeface="Calibri"/>
                <a:cs typeface="Calibri"/>
              </a:rPr>
              <a:t>specialist</a:t>
            </a:r>
            <a:r>
              <a:rPr sz="2000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E2AF00"/>
                </a:solidFill>
                <a:latin typeface="Calibri"/>
                <a:cs typeface="Calibri"/>
              </a:rPr>
              <a:t>technical</a:t>
            </a:r>
            <a:r>
              <a:rPr sz="20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E2AF00"/>
                </a:solidFill>
                <a:latin typeface="Calibri"/>
                <a:cs typeface="Calibri"/>
              </a:rPr>
              <a:t>principles,</a:t>
            </a:r>
            <a:r>
              <a:rPr sz="2000" spc="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E2AF00"/>
                </a:solidFill>
                <a:latin typeface="Calibri"/>
                <a:cs typeface="Calibri"/>
              </a:rPr>
              <a:t>and </a:t>
            </a:r>
            <a:r>
              <a:rPr sz="2000" spc="150" dirty="0">
                <a:solidFill>
                  <a:srgbClr val="E2AF00"/>
                </a:solidFill>
                <a:latin typeface="Calibri"/>
                <a:cs typeface="Calibri"/>
              </a:rPr>
              <a:t>designing</a:t>
            </a:r>
            <a:r>
              <a:rPr sz="20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3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20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35" dirty="0">
                <a:solidFill>
                  <a:srgbClr val="E2AF00"/>
                </a:solidFill>
                <a:latin typeface="Calibri"/>
                <a:cs typeface="Calibri"/>
              </a:rPr>
              <a:t>making</a:t>
            </a:r>
            <a:r>
              <a:rPr sz="20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E2AF00"/>
                </a:solidFill>
                <a:latin typeface="Calibri"/>
                <a:cs typeface="Calibri"/>
              </a:rPr>
              <a:t>principles.</a:t>
            </a:r>
            <a:r>
              <a:rPr sz="2000" spc="-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30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20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E2AF00"/>
                </a:solidFill>
                <a:latin typeface="Calibri"/>
                <a:cs typeface="Calibri"/>
              </a:rPr>
              <a:t>written</a:t>
            </a:r>
            <a:r>
              <a:rPr sz="20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25" dirty="0">
                <a:solidFill>
                  <a:srgbClr val="E2AF00"/>
                </a:solidFill>
                <a:latin typeface="Calibri"/>
                <a:cs typeface="Calibri"/>
              </a:rPr>
              <a:t>exam</a:t>
            </a:r>
            <a:r>
              <a:rPr sz="20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is</a:t>
            </a:r>
            <a:r>
              <a:rPr sz="20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40" dirty="0">
                <a:solidFill>
                  <a:srgbClr val="E2AF00"/>
                </a:solidFill>
                <a:latin typeface="Calibri"/>
                <a:cs typeface="Calibri"/>
              </a:rPr>
              <a:t>2</a:t>
            </a:r>
            <a:r>
              <a:rPr sz="20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E2AF00"/>
                </a:solidFill>
                <a:latin typeface="Calibri"/>
                <a:cs typeface="Calibri"/>
              </a:rPr>
              <a:t>hours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E2AF00"/>
                </a:solidFill>
                <a:latin typeface="Calibri"/>
                <a:cs typeface="Calibri"/>
              </a:rPr>
              <a:t>in</a:t>
            </a:r>
            <a:r>
              <a:rPr sz="20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E2AF00"/>
                </a:solidFill>
                <a:latin typeface="Calibri"/>
                <a:cs typeface="Calibri"/>
              </a:rPr>
              <a:t>duration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3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20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is</a:t>
            </a:r>
            <a:r>
              <a:rPr sz="20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14" dirty="0">
                <a:solidFill>
                  <a:srgbClr val="E2AF00"/>
                </a:solidFill>
                <a:latin typeface="Calibri"/>
                <a:cs typeface="Calibri"/>
              </a:rPr>
              <a:t>marked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 out of</a:t>
            </a:r>
            <a:r>
              <a:rPr sz="2000" spc="1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E2AF00"/>
                </a:solidFill>
                <a:latin typeface="Calibri"/>
                <a:cs typeface="Calibri"/>
              </a:rPr>
              <a:t>100.</a:t>
            </a:r>
            <a:r>
              <a:rPr sz="2000" spc="-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This is</a:t>
            </a:r>
            <a:r>
              <a:rPr sz="20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55" dirty="0">
                <a:solidFill>
                  <a:srgbClr val="E2AF00"/>
                </a:solidFill>
                <a:latin typeface="Calibri"/>
                <a:cs typeface="Calibri"/>
              </a:rPr>
              <a:t>worth</a:t>
            </a:r>
            <a:r>
              <a:rPr sz="20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65" dirty="0">
                <a:solidFill>
                  <a:srgbClr val="E2AF00"/>
                </a:solidFill>
                <a:latin typeface="Calibri"/>
                <a:cs typeface="Calibri"/>
              </a:rPr>
              <a:t>50%</a:t>
            </a:r>
            <a:r>
              <a:rPr sz="20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2000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20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215" dirty="0">
                <a:solidFill>
                  <a:srgbClr val="E2AF00"/>
                </a:solidFill>
                <a:latin typeface="Calibri"/>
                <a:cs typeface="Calibri"/>
              </a:rPr>
              <a:t>GCSE.</a:t>
            </a:r>
            <a:r>
              <a:rPr sz="2000" spc="-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30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20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E2AF00"/>
                </a:solidFill>
                <a:latin typeface="Calibri"/>
                <a:cs typeface="Calibri"/>
              </a:rPr>
              <a:t>questions</a:t>
            </a:r>
            <a:r>
              <a:rPr sz="20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E2AF00"/>
                </a:solidFill>
                <a:latin typeface="Calibri"/>
                <a:cs typeface="Calibri"/>
              </a:rPr>
              <a:t>are</a:t>
            </a:r>
            <a:r>
              <a:rPr sz="20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E2AF00"/>
                </a:solidFill>
                <a:latin typeface="Calibri"/>
                <a:cs typeface="Calibri"/>
              </a:rPr>
              <a:t>split</a:t>
            </a:r>
            <a:r>
              <a:rPr sz="20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E2AF00"/>
                </a:solidFill>
                <a:latin typeface="Calibri"/>
                <a:cs typeface="Calibri"/>
              </a:rPr>
              <a:t>into</a:t>
            </a:r>
            <a:r>
              <a:rPr sz="20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65" dirty="0">
                <a:solidFill>
                  <a:srgbClr val="E2AF00"/>
                </a:solidFill>
                <a:latin typeface="Calibri"/>
                <a:cs typeface="Calibri"/>
              </a:rPr>
              <a:t>three</a:t>
            </a:r>
            <a:r>
              <a:rPr sz="20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E2AF00"/>
                </a:solidFill>
                <a:latin typeface="Calibri"/>
                <a:cs typeface="Calibri"/>
              </a:rPr>
              <a:t>sections: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spc="155" dirty="0">
                <a:solidFill>
                  <a:srgbClr val="E2AF00"/>
                </a:solidFill>
                <a:latin typeface="Calibri"/>
                <a:cs typeface="Calibri"/>
              </a:rPr>
              <a:t>Section</a:t>
            </a:r>
            <a:r>
              <a:rPr sz="2000" b="1" spc="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240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2000" b="1" spc="1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-204" dirty="0">
                <a:solidFill>
                  <a:srgbClr val="E2AF00"/>
                </a:solidFill>
                <a:latin typeface="Calibri"/>
                <a:cs typeface="Calibri"/>
              </a:rPr>
              <a:t>–</a:t>
            </a:r>
            <a:r>
              <a:rPr sz="2000" b="1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E2AF00"/>
                </a:solidFill>
                <a:latin typeface="Calibri"/>
                <a:cs typeface="Calibri"/>
              </a:rPr>
              <a:t>Core</a:t>
            </a:r>
            <a:r>
              <a:rPr sz="2000" b="1" spc="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30" dirty="0">
                <a:solidFill>
                  <a:srgbClr val="E2AF00"/>
                </a:solidFill>
                <a:latin typeface="Calibri"/>
                <a:cs typeface="Calibri"/>
              </a:rPr>
              <a:t>technical</a:t>
            </a:r>
            <a:r>
              <a:rPr sz="2000" b="1" spc="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45" dirty="0">
                <a:solidFill>
                  <a:srgbClr val="E2AF00"/>
                </a:solidFill>
                <a:latin typeface="Calibri"/>
                <a:cs typeface="Calibri"/>
              </a:rPr>
              <a:t>principles</a:t>
            </a:r>
            <a:r>
              <a:rPr sz="2000" b="1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E2AF00"/>
                </a:solidFill>
                <a:latin typeface="Calibri"/>
                <a:cs typeface="Calibri"/>
              </a:rPr>
              <a:t>(20</a:t>
            </a:r>
            <a:r>
              <a:rPr sz="20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65" dirty="0">
                <a:solidFill>
                  <a:srgbClr val="E2AF00"/>
                </a:solidFill>
                <a:latin typeface="Calibri"/>
                <a:cs typeface="Calibri"/>
              </a:rPr>
              <a:t>marks).</a:t>
            </a:r>
            <a:r>
              <a:rPr sz="2000" spc="-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240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2000" spc="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65" dirty="0">
                <a:solidFill>
                  <a:srgbClr val="E2AF00"/>
                </a:solidFill>
                <a:latin typeface="Calibri"/>
                <a:cs typeface="Calibri"/>
              </a:rPr>
              <a:t>mixture</a:t>
            </a:r>
            <a:r>
              <a:rPr sz="20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2000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E2AF00"/>
                </a:solidFill>
                <a:latin typeface="Calibri"/>
                <a:cs typeface="Calibri"/>
              </a:rPr>
              <a:t>multiple</a:t>
            </a:r>
            <a:r>
              <a:rPr sz="2000" spc="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30" dirty="0">
                <a:solidFill>
                  <a:srgbClr val="E2AF00"/>
                </a:solidFill>
                <a:latin typeface="Calibri"/>
                <a:cs typeface="Calibri"/>
              </a:rPr>
              <a:t>choice</a:t>
            </a:r>
            <a:r>
              <a:rPr sz="2000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3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20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65" dirty="0">
                <a:solidFill>
                  <a:srgbClr val="E2AF00"/>
                </a:solidFill>
                <a:latin typeface="Calibri"/>
                <a:cs typeface="Calibri"/>
              </a:rPr>
              <a:t>short</a:t>
            </a:r>
            <a:r>
              <a:rPr sz="2000" spc="75" dirty="0">
                <a:solidFill>
                  <a:srgbClr val="E2AF00"/>
                </a:solidFill>
                <a:latin typeface="Calibri"/>
                <a:cs typeface="Calibri"/>
              </a:rPr>
              <a:t> answer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100" dirty="0">
                <a:solidFill>
                  <a:srgbClr val="E2AF00"/>
                </a:solidFill>
                <a:latin typeface="Calibri"/>
                <a:cs typeface="Calibri"/>
              </a:rPr>
              <a:t>questions</a:t>
            </a:r>
            <a:r>
              <a:rPr sz="20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E2AF00"/>
                </a:solidFill>
                <a:latin typeface="Calibri"/>
                <a:cs typeface="Calibri"/>
              </a:rPr>
              <a:t>assessing</a:t>
            </a:r>
            <a:r>
              <a:rPr sz="20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20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E2AF00"/>
                </a:solidFill>
                <a:latin typeface="Calibri"/>
                <a:cs typeface="Calibri"/>
              </a:rPr>
              <a:t>breadth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 of</a:t>
            </a:r>
            <a:r>
              <a:rPr sz="20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E2AF00"/>
                </a:solidFill>
                <a:latin typeface="Calibri"/>
                <a:cs typeface="Calibri"/>
              </a:rPr>
              <a:t>technical</a:t>
            </a:r>
            <a:r>
              <a:rPr sz="2000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40" dirty="0">
                <a:solidFill>
                  <a:srgbClr val="E2AF00"/>
                </a:solidFill>
                <a:latin typeface="Calibri"/>
                <a:cs typeface="Calibri"/>
              </a:rPr>
              <a:t>knowledge</a:t>
            </a:r>
            <a:r>
              <a:rPr sz="2000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3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20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E2AF00"/>
                </a:solidFill>
                <a:latin typeface="Calibri"/>
                <a:cs typeface="Calibri"/>
              </a:rPr>
              <a:t>understanding.</a:t>
            </a:r>
            <a:endParaRPr sz="2000">
              <a:latin typeface="Calibri"/>
              <a:cs typeface="Calibri"/>
            </a:endParaRPr>
          </a:p>
          <a:p>
            <a:pPr marL="12700" marR="140335">
              <a:lnSpc>
                <a:spcPct val="100000"/>
              </a:lnSpc>
            </a:pPr>
            <a:r>
              <a:rPr sz="2000" b="1" spc="150" dirty="0">
                <a:solidFill>
                  <a:srgbClr val="E2AF00"/>
                </a:solidFill>
                <a:latin typeface="Calibri"/>
                <a:cs typeface="Calibri"/>
              </a:rPr>
              <a:t>Section</a:t>
            </a:r>
            <a:r>
              <a:rPr sz="2000" b="1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200" dirty="0">
                <a:solidFill>
                  <a:srgbClr val="E2AF00"/>
                </a:solidFill>
                <a:latin typeface="Calibri"/>
                <a:cs typeface="Calibri"/>
              </a:rPr>
              <a:t>B</a:t>
            </a:r>
            <a:r>
              <a:rPr sz="2000" b="1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-204" dirty="0">
                <a:solidFill>
                  <a:srgbClr val="E2AF00"/>
                </a:solidFill>
                <a:latin typeface="Calibri"/>
                <a:cs typeface="Calibri"/>
              </a:rPr>
              <a:t>–</a:t>
            </a:r>
            <a:r>
              <a:rPr sz="2000" b="1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40" dirty="0">
                <a:solidFill>
                  <a:srgbClr val="E2AF00"/>
                </a:solidFill>
                <a:latin typeface="Calibri"/>
                <a:cs typeface="Calibri"/>
              </a:rPr>
              <a:t>Specialist</a:t>
            </a:r>
            <a:r>
              <a:rPr sz="2000" b="1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25" dirty="0">
                <a:solidFill>
                  <a:srgbClr val="E2AF00"/>
                </a:solidFill>
                <a:latin typeface="Calibri"/>
                <a:cs typeface="Calibri"/>
              </a:rPr>
              <a:t>technical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45" dirty="0">
                <a:solidFill>
                  <a:srgbClr val="E2AF00"/>
                </a:solidFill>
                <a:latin typeface="Calibri"/>
                <a:cs typeface="Calibri"/>
              </a:rPr>
              <a:t>principles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E2AF00"/>
                </a:solidFill>
                <a:latin typeface="Calibri"/>
                <a:cs typeface="Calibri"/>
              </a:rPr>
              <a:t>(30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 marks).</a:t>
            </a:r>
            <a:r>
              <a:rPr sz="20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E2AF00"/>
                </a:solidFill>
                <a:latin typeface="Calibri"/>
                <a:cs typeface="Calibri"/>
              </a:rPr>
              <a:t>Several</a:t>
            </a:r>
            <a:r>
              <a:rPr sz="20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65" dirty="0">
                <a:solidFill>
                  <a:srgbClr val="E2AF00"/>
                </a:solidFill>
                <a:latin typeface="Calibri"/>
                <a:cs typeface="Calibri"/>
              </a:rPr>
              <a:t>short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80" dirty="0">
                <a:solidFill>
                  <a:srgbClr val="E2AF00"/>
                </a:solidFill>
                <a:latin typeface="Calibri"/>
                <a:cs typeface="Calibri"/>
              </a:rPr>
              <a:t>answer</a:t>
            </a:r>
            <a:r>
              <a:rPr sz="20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E2AF00"/>
                </a:solidFill>
                <a:latin typeface="Calibri"/>
                <a:cs typeface="Calibri"/>
              </a:rPr>
              <a:t>questions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E2AF00"/>
                </a:solidFill>
                <a:latin typeface="Calibri"/>
                <a:cs typeface="Calibri"/>
              </a:rPr>
              <a:t>(2–5</a:t>
            </a:r>
            <a:r>
              <a:rPr sz="20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E2AF00"/>
                </a:solidFill>
                <a:latin typeface="Calibri"/>
                <a:cs typeface="Calibri"/>
              </a:rPr>
              <a:t>marks)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E2AF00"/>
                </a:solidFill>
                <a:latin typeface="Calibri"/>
                <a:cs typeface="Calibri"/>
              </a:rPr>
              <a:t>and </a:t>
            </a:r>
            <a:r>
              <a:rPr sz="2000" spc="130" dirty="0">
                <a:solidFill>
                  <a:srgbClr val="E2AF00"/>
                </a:solidFill>
                <a:latin typeface="Calibri"/>
                <a:cs typeface="Calibri"/>
              </a:rPr>
              <a:t>one</a:t>
            </a:r>
            <a:r>
              <a:rPr sz="20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25" dirty="0">
                <a:solidFill>
                  <a:srgbClr val="E2AF00"/>
                </a:solidFill>
                <a:latin typeface="Calibri"/>
                <a:cs typeface="Calibri"/>
              </a:rPr>
              <a:t>extended</a:t>
            </a:r>
            <a:r>
              <a:rPr sz="20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E2AF00"/>
                </a:solidFill>
                <a:latin typeface="Calibri"/>
                <a:cs typeface="Calibri"/>
              </a:rPr>
              <a:t>response</a:t>
            </a:r>
            <a:r>
              <a:rPr sz="20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20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E2AF00"/>
                </a:solidFill>
                <a:latin typeface="Calibri"/>
                <a:cs typeface="Calibri"/>
              </a:rPr>
              <a:t>assess</a:t>
            </a:r>
            <a:r>
              <a:rPr sz="20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20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E2AF00"/>
                </a:solidFill>
                <a:latin typeface="Calibri"/>
                <a:cs typeface="Calibri"/>
              </a:rPr>
              <a:t>more</a:t>
            </a:r>
            <a:r>
              <a:rPr sz="20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E2AF00"/>
                </a:solidFill>
                <a:latin typeface="Calibri"/>
                <a:cs typeface="Calibri"/>
              </a:rPr>
              <a:t>in</a:t>
            </a:r>
            <a:r>
              <a:rPr sz="20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25" dirty="0">
                <a:solidFill>
                  <a:srgbClr val="E2AF00"/>
                </a:solidFill>
                <a:latin typeface="Calibri"/>
                <a:cs typeface="Calibri"/>
              </a:rPr>
              <a:t>depth</a:t>
            </a:r>
            <a:r>
              <a:rPr sz="20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45" dirty="0">
                <a:solidFill>
                  <a:srgbClr val="E2AF00"/>
                </a:solidFill>
                <a:latin typeface="Calibri"/>
                <a:cs typeface="Calibri"/>
              </a:rPr>
              <a:t>knowledge</a:t>
            </a:r>
            <a:r>
              <a:rPr sz="2000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20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E2AF00"/>
                </a:solidFill>
                <a:latin typeface="Calibri"/>
                <a:cs typeface="Calibri"/>
              </a:rPr>
              <a:t>technical</a:t>
            </a:r>
            <a:r>
              <a:rPr sz="2000" spc="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90" dirty="0">
                <a:solidFill>
                  <a:srgbClr val="E2AF00"/>
                </a:solidFill>
                <a:latin typeface="Calibri"/>
                <a:cs typeface="Calibri"/>
              </a:rPr>
              <a:t>principles.</a:t>
            </a:r>
            <a:endParaRPr sz="2000">
              <a:latin typeface="Calibri"/>
              <a:cs typeface="Calibri"/>
            </a:endParaRPr>
          </a:p>
          <a:p>
            <a:pPr marL="12700" marR="527685">
              <a:lnSpc>
                <a:spcPct val="100000"/>
              </a:lnSpc>
            </a:pPr>
            <a:r>
              <a:rPr sz="2000" b="1" spc="150" dirty="0">
                <a:solidFill>
                  <a:srgbClr val="E2AF00"/>
                </a:solidFill>
                <a:latin typeface="Calibri"/>
                <a:cs typeface="Calibri"/>
              </a:rPr>
              <a:t>Section</a:t>
            </a:r>
            <a:r>
              <a:rPr sz="2000" b="1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325" dirty="0">
                <a:solidFill>
                  <a:srgbClr val="E2AF00"/>
                </a:solidFill>
                <a:latin typeface="Calibri"/>
                <a:cs typeface="Calibri"/>
              </a:rPr>
              <a:t>C</a:t>
            </a:r>
            <a:r>
              <a:rPr sz="2000" b="1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-204" dirty="0">
                <a:solidFill>
                  <a:srgbClr val="E2AF00"/>
                </a:solidFill>
                <a:latin typeface="Calibri"/>
                <a:cs typeface="Calibri"/>
              </a:rPr>
              <a:t>–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204" dirty="0">
                <a:solidFill>
                  <a:srgbClr val="E2AF00"/>
                </a:solidFill>
                <a:latin typeface="Calibri"/>
                <a:cs typeface="Calibri"/>
              </a:rPr>
              <a:t>Designing</a:t>
            </a:r>
            <a:r>
              <a:rPr sz="2000" b="1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2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200" dirty="0">
                <a:solidFill>
                  <a:srgbClr val="E2AF00"/>
                </a:solidFill>
                <a:latin typeface="Calibri"/>
                <a:cs typeface="Calibri"/>
              </a:rPr>
              <a:t>making</a:t>
            </a:r>
            <a:r>
              <a:rPr sz="2000" b="1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b="1" spc="145" dirty="0">
                <a:solidFill>
                  <a:srgbClr val="E2AF00"/>
                </a:solidFill>
                <a:latin typeface="Calibri"/>
                <a:cs typeface="Calibri"/>
              </a:rPr>
              <a:t>principles</a:t>
            </a:r>
            <a:r>
              <a:rPr sz="2000" b="1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E2AF00"/>
                </a:solidFill>
                <a:latin typeface="Calibri"/>
                <a:cs typeface="Calibri"/>
              </a:rPr>
              <a:t>(50</a:t>
            </a:r>
            <a:r>
              <a:rPr sz="20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marks).</a:t>
            </a:r>
            <a:r>
              <a:rPr sz="2000" spc="-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240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2000" spc="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65" dirty="0">
                <a:solidFill>
                  <a:srgbClr val="E2AF00"/>
                </a:solidFill>
                <a:latin typeface="Calibri"/>
                <a:cs typeface="Calibri"/>
              </a:rPr>
              <a:t>mixture</a:t>
            </a:r>
            <a:r>
              <a:rPr sz="20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2000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E2AF00"/>
                </a:solidFill>
                <a:latin typeface="Calibri"/>
                <a:cs typeface="Calibri"/>
              </a:rPr>
              <a:t>short</a:t>
            </a:r>
            <a:r>
              <a:rPr sz="20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80" dirty="0">
                <a:solidFill>
                  <a:srgbClr val="E2AF00"/>
                </a:solidFill>
                <a:latin typeface="Calibri"/>
                <a:cs typeface="Calibri"/>
              </a:rPr>
              <a:t>answer</a:t>
            </a:r>
            <a:r>
              <a:rPr sz="2000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3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20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14" dirty="0">
                <a:solidFill>
                  <a:srgbClr val="E2AF00"/>
                </a:solidFill>
                <a:latin typeface="Calibri"/>
                <a:cs typeface="Calibri"/>
              </a:rPr>
              <a:t>extended </a:t>
            </a:r>
            <a:r>
              <a:rPr sz="2000" spc="120" dirty="0">
                <a:solidFill>
                  <a:srgbClr val="E2AF00"/>
                </a:solidFill>
                <a:latin typeface="Calibri"/>
                <a:cs typeface="Calibri"/>
              </a:rPr>
              <a:t>response</a:t>
            </a:r>
            <a:r>
              <a:rPr sz="20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E2AF00"/>
                </a:solidFill>
                <a:latin typeface="Calibri"/>
                <a:cs typeface="Calibri"/>
              </a:rPr>
              <a:t>questions</a:t>
            </a:r>
            <a:r>
              <a:rPr sz="20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25" dirty="0">
                <a:solidFill>
                  <a:srgbClr val="E2AF00"/>
                </a:solidFill>
                <a:latin typeface="Calibri"/>
                <a:cs typeface="Calibri"/>
              </a:rPr>
              <a:t>including</a:t>
            </a:r>
            <a:r>
              <a:rPr sz="2000" spc="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20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35" dirty="0">
                <a:solidFill>
                  <a:srgbClr val="E2AF00"/>
                </a:solidFill>
                <a:latin typeface="Calibri"/>
                <a:cs typeface="Calibri"/>
              </a:rPr>
              <a:t>12</a:t>
            </a:r>
            <a:r>
              <a:rPr sz="20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E2AF00"/>
                </a:solidFill>
                <a:latin typeface="Calibri"/>
                <a:cs typeface="Calibri"/>
              </a:rPr>
              <a:t>mark</a:t>
            </a:r>
            <a:r>
              <a:rPr sz="20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50" dirty="0">
                <a:solidFill>
                  <a:srgbClr val="E2AF00"/>
                </a:solidFill>
                <a:latin typeface="Calibri"/>
                <a:cs typeface="Calibri"/>
              </a:rPr>
              <a:t>design</a:t>
            </a:r>
            <a:r>
              <a:rPr sz="20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E2AF00"/>
                </a:solidFill>
                <a:latin typeface="Calibri"/>
                <a:cs typeface="Calibri"/>
              </a:rPr>
              <a:t>question.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000" b="1" u="sng" spc="155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Non-</a:t>
            </a:r>
            <a:r>
              <a:rPr sz="2000" b="1" u="sng" spc="180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exam</a:t>
            </a:r>
            <a:r>
              <a:rPr sz="2000" b="1" u="sng" spc="45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145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assessment</a:t>
            </a:r>
            <a:r>
              <a:rPr sz="2000" b="1" u="sng" spc="55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170" dirty="0">
                <a:solidFill>
                  <a:srgbClr val="E2AF00"/>
                </a:solidFill>
                <a:uFill>
                  <a:solidFill>
                    <a:srgbClr val="E2AF00"/>
                  </a:solidFill>
                </a:uFill>
                <a:latin typeface="Calibri"/>
                <a:cs typeface="Calibri"/>
              </a:rPr>
              <a:t>(NEA)</a:t>
            </a:r>
            <a:r>
              <a:rPr sz="2000" b="1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E2AF00"/>
                </a:solidFill>
                <a:latin typeface="Calibri"/>
                <a:cs typeface="Calibri"/>
              </a:rPr>
              <a:t>:</a:t>
            </a:r>
            <a:r>
              <a:rPr sz="2000" spc="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30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20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80" dirty="0">
                <a:solidFill>
                  <a:srgbClr val="E2AF00"/>
                </a:solidFill>
                <a:latin typeface="Calibri"/>
                <a:cs typeface="Calibri"/>
              </a:rPr>
              <a:t>practical</a:t>
            </a:r>
            <a:r>
              <a:rPr sz="20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E2AF00"/>
                </a:solidFill>
                <a:latin typeface="Calibri"/>
                <a:cs typeface="Calibri"/>
              </a:rPr>
              <a:t>application</a:t>
            </a:r>
            <a:r>
              <a:rPr sz="20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2000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E2AF00"/>
                </a:solidFill>
                <a:latin typeface="Calibri"/>
                <a:cs typeface="Calibri"/>
              </a:rPr>
              <a:t>core</a:t>
            </a:r>
            <a:r>
              <a:rPr sz="20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E2AF00"/>
                </a:solidFill>
                <a:latin typeface="Calibri"/>
                <a:cs typeface="Calibri"/>
              </a:rPr>
              <a:t>technical</a:t>
            </a:r>
            <a:r>
              <a:rPr sz="2000" spc="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E2AF00"/>
                </a:solidFill>
                <a:latin typeface="Calibri"/>
                <a:cs typeface="Calibri"/>
              </a:rPr>
              <a:t>principles</a:t>
            </a:r>
            <a:r>
              <a:rPr sz="20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is</a:t>
            </a:r>
            <a:r>
              <a:rPr sz="20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E2AF00"/>
                </a:solidFill>
                <a:latin typeface="Calibri"/>
                <a:cs typeface="Calibri"/>
              </a:rPr>
              <a:t>tested</a:t>
            </a:r>
            <a:r>
              <a:rPr sz="20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E2AF00"/>
                </a:solidFill>
                <a:latin typeface="Calibri"/>
                <a:cs typeface="Calibri"/>
              </a:rPr>
              <a:t>alongside </a:t>
            </a:r>
            <a:r>
              <a:rPr sz="2000" spc="85" dirty="0">
                <a:solidFill>
                  <a:srgbClr val="E2AF00"/>
                </a:solidFill>
                <a:latin typeface="Calibri"/>
                <a:cs typeface="Calibri"/>
              </a:rPr>
              <a:t>specialist</a:t>
            </a:r>
            <a:r>
              <a:rPr sz="20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E2AF00"/>
                </a:solidFill>
                <a:latin typeface="Calibri"/>
                <a:cs typeface="Calibri"/>
              </a:rPr>
              <a:t>technical</a:t>
            </a:r>
            <a:r>
              <a:rPr sz="2000" spc="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E2AF00"/>
                </a:solidFill>
                <a:latin typeface="Calibri"/>
                <a:cs typeface="Calibri"/>
              </a:rPr>
              <a:t>principles</a:t>
            </a:r>
            <a:r>
              <a:rPr sz="2000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3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20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50" dirty="0">
                <a:solidFill>
                  <a:srgbClr val="E2AF00"/>
                </a:solidFill>
                <a:latin typeface="Calibri"/>
                <a:cs typeface="Calibri"/>
              </a:rPr>
              <a:t>designing</a:t>
            </a:r>
            <a:r>
              <a:rPr sz="20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3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20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40" dirty="0">
                <a:solidFill>
                  <a:srgbClr val="E2AF00"/>
                </a:solidFill>
                <a:latin typeface="Calibri"/>
                <a:cs typeface="Calibri"/>
              </a:rPr>
              <a:t>making</a:t>
            </a:r>
            <a:r>
              <a:rPr sz="20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E2AF00"/>
                </a:solidFill>
                <a:latin typeface="Calibri"/>
                <a:cs typeface="Calibri"/>
              </a:rPr>
              <a:t>principles.</a:t>
            </a:r>
            <a:r>
              <a:rPr sz="2000" spc="-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30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20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E2AF00"/>
                </a:solidFill>
                <a:latin typeface="Calibri"/>
                <a:cs typeface="Calibri"/>
              </a:rPr>
              <a:t>assessment</a:t>
            </a:r>
            <a:r>
              <a:rPr sz="20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is</a:t>
            </a:r>
            <a:r>
              <a:rPr sz="20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E2AF00"/>
                </a:solidFill>
                <a:latin typeface="Calibri"/>
                <a:cs typeface="Calibri"/>
              </a:rPr>
              <a:t>non-examined, </a:t>
            </a:r>
            <a:r>
              <a:rPr sz="2000" spc="13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20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20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E2AF00"/>
                </a:solidFill>
                <a:latin typeface="Calibri"/>
                <a:cs typeface="Calibri"/>
              </a:rPr>
              <a:t>require</a:t>
            </a:r>
            <a:r>
              <a:rPr sz="20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E2AF00"/>
                </a:solidFill>
                <a:latin typeface="Calibri"/>
                <a:cs typeface="Calibri"/>
              </a:rPr>
              <a:t>approximately</a:t>
            </a:r>
            <a:r>
              <a:rPr sz="20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E2AF00"/>
                </a:solidFill>
                <a:latin typeface="Calibri"/>
                <a:cs typeface="Calibri"/>
              </a:rPr>
              <a:t>30-</a:t>
            </a:r>
            <a:r>
              <a:rPr sz="2000" spc="135" dirty="0">
                <a:solidFill>
                  <a:srgbClr val="E2AF00"/>
                </a:solidFill>
                <a:latin typeface="Calibri"/>
                <a:cs typeface="Calibri"/>
              </a:rPr>
              <a:t>35</a:t>
            </a:r>
            <a:r>
              <a:rPr sz="20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E2AF00"/>
                </a:solidFill>
                <a:latin typeface="Calibri"/>
                <a:cs typeface="Calibri"/>
              </a:rPr>
              <a:t>hours</a:t>
            </a:r>
            <a:r>
              <a:rPr sz="20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2000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E2AF00"/>
                </a:solidFill>
                <a:latin typeface="Calibri"/>
                <a:cs typeface="Calibri"/>
              </a:rPr>
              <a:t>study.</a:t>
            </a:r>
            <a:r>
              <a:rPr sz="2000" spc="1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E2AF00"/>
                </a:solidFill>
                <a:latin typeface="Calibri"/>
                <a:cs typeface="Calibri"/>
              </a:rPr>
              <a:t>It</a:t>
            </a:r>
            <a:r>
              <a:rPr sz="20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is</a:t>
            </a:r>
            <a:r>
              <a:rPr sz="20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E2AF00"/>
                </a:solidFill>
                <a:latin typeface="Calibri"/>
                <a:cs typeface="Calibri"/>
              </a:rPr>
              <a:t>awarded</a:t>
            </a:r>
            <a:r>
              <a:rPr sz="20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out</a:t>
            </a:r>
            <a:r>
              <a:rPr sz="20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20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40" dirty="0">
                <a:solidFill>
                  <a:srgbClr val="E2AF00"/>
                </a:solidFill>
                <a:latin typeface="Calibri"/>
                <a:cs typeface="Calibri"/>
              </a:rPr>
              <a:t>100</a:t>
            </a:r>
            <a:r>
              <a:rPr sz="20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80" dirty="0">
                <a:solidFill>
                  <a:srgbClr val="E2AF00"/>
                </a:solidFill>
                <a:latin typeface="Calibri"/>
                <a:cs typeface="Calibri"/>
              </a:rPr>
              <a:t>marks,</a:t>
            </a:r>
            <a:r>
              <a:rPr sz="2000" spc="1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3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20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E2AF00"/>
                </a:solidFill>
                <a:latin typeface="Calibri"/>
                <a:cs typeface="Calibri"/>
              </a:rPr>
              <a:t>equates</a:t>
            </a:r>
            <a:r>
              <a:rPr sz="2000" spc="60" dirty="0">
                <a:solidFill>
                  <a:srgbClr val="E2AF00"/>
                </a:solidFill>
                <a:latin typeface="Calibri"/>
                <a:cs typeface="Calibri"/>
              </a:rPr>
              <a:t> to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40" dirty="0">
                <a:solidFill>
                  <a:srgbClr val="E2AF00"/>
                </a:solidFill>
                <a:latin typeface="Calibri"/>
                <a:cs typeface="Calibri"/>
              </a:rPr>
              <a:t>50% 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2000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20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55" dirty="0">
                <a:solidFill>
                  <a:srgbClr val="E2AF00"/>
                </a:solidFill>
                <a:latin typeface="Calibri"/>
                <a:cs typeface="Calibri"/>
              </a:rPr>
              <a:t>final</a:t>
            </a:r>
            <a:r>
              <a:rPr sz="20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265" dirty="0">
                <a:solidFill>
                  <a:srgbClr val="E2AF00"/>
                </a:solidFill>
                <a:latin typeface="Calibri"/>
                <a:cs typeface="Calibri"/>
              </a:rPr>
              <a:t>GCSE</a:t>
            </a:r>
            <a:r>
              <a:rPr sz="20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30" dirty="0">
                <a:solidFill>
                  <a:srgbClr val="E2AF00"/>
                </a:solidFill>
                <a:latin typeface="Calibri"/>
                <a:cs typeface="Calibri"/>
              </a:rPr>
              <a:t>grade.</a:t>
            </a:r>
            <a:r>
              <a:rPr sz="2000" spc="-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30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20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E2AF00"/>
                </a:solidFill>
                <a:latin typeface="Calibri"/>
                <a:cs typeface="Calibri"/>
              </a:rPr>
              <a:t>assessment</a:t>
            </a:r>
            <a:r>
              <a:rPr sz="2000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E2AF00"/>
                </a:solidFill>
                <a:latin typeface="Calibri"/>
                <a:cs typeface="Calibri"/>
              </a:rPr>
              <a:t>requires</a:t>
            </a:r>
            <a:r>
              <a:rPr sz="20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20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E2AF00"/>
                </a:solidFill>
                <a:latin typeface="Calibri"/>
                <a:cs typeface="Calibri"/>
              </a:rPr>
              <a:t>substantial</a:t>
            </a:r>
            <a:r>
              <a:rPr sz="2000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50" dirty="0">
                <a:solidFill>
                  <a:srgbClr val="E2AF00"/>
                </a:solidFill>
                <a:latin typeface="Calibri"/>
                <a:cs typeface="Calibri"/>
              </a:rPr>
              <a:t>design</a:t>
            </a:r>
            <a:r>
              <a:rPr sz="20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3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2000" spc="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E2AF00"/>
                </a:solidFill>
                <a:latin typeface="Calibri"/>
                <a:cs typeface="Calibri"/>
              </a:rPr>
              <a:t>make</a:t>
            </a:r>
            <a:r>
              <a:rPr sz="20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65" dirty="0">
                <a:solidFill>
                  <a:srgbClr val="E2AF00"/>
                </a:solidFill>
                <a:latin typeface="Calibri"/>
                <a:cs typeface="Calibri"/>
              </a:rPr>
              <a:t>task</a:t>
            </a:r>
            <a:r>
              <a:rPr sz="20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14" dirty="0">
                <a:solidFill>
                  <a:srgbClr val="E2AF00"/>
                </a:solidFill>
                <a:latin typeface="Calibri"/>
                <a:cs typeface="Calibri"/>
              </a:rPr>
              <a:t>including </a:t>
            </a:r>
            <a:r>
              <a:rPr sz="2000" spc="80" dirty="0">
                <a:solidFill>
                  <a:srgbClr val="E2AF00"/>
                </a:solidFill>
                <a:latin typeface="Calibri"/>
                <a:cs typeface="Calibri"/>
              </a:rPr>
              <a:t>Investigation,</a:t>
            </a:r>
            <a:r>
              <a:rPr sz="2000" spc="1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35" dirty="0">
                <a:solidFill>
                  <a:srgbClr val="E2AF00"/>
                </a:solidFill>
                <a:latin typeface="Calibri"/>
                <a:cs typeface="Calibri"/>
              </a:rPr>
              <a:t>designing,</a:t>
            </a:r>
            <a:r>
              <a:rPr sz="20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E2AF00"/>
                </a:solidFill>
                <a:latin typeface="Calibri"/>
                <a:cs typeface="Calibri"/>
              </a:rPr>
              <a:t>making,</a:t>
            </a:r>
            <a:r>
              <a:rPr sz="2000" spc="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E2AF00"/>
                </a:solidFill>
                <a:latin typeface="Calibri"/>
                <a:cs typeface="Calibri"/>
              </a:rPr>
              <a:t>analysing</a:t>
            </a:r>
            <a:r>
              <a:rPr sz="20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3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90" dirty="0">
                <a:solidFill>
                  <a:srgbClr val="E2AF00"/>
                </a:solidFill>
                <a:latin typeface="Calibri"/>
                <a:cs typeface="Calibri"/>
              </a:rPr>
              <a:t>evaluating.</a:t>
            </a:r>
            <a:r>
              <a:rPr sz="2000" spc="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E2AF00"/>
                </a:solidFill>
                <a:latin typeface="Calibri"/>
                <a:cs typeface="Calibri"/>
              </a:rPr>
              <a:t>Students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E2AF00"/>
                </a:solidFill>
                <a:latin typeface="Calibri"/>
                <a:cs typeface="Calibri"/>
              </a:rPr>
              <a:t>will</a:t>
            </a:r>
            <a:r>
              <a:rPr sz="20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E2AF00"/>
                </a:solidFill>
                <a:latin typeface="Calibri"/>
                <a:cs typeface="Calibri"/>
              </a:rPr>
              <a:t>also</a:t>
            </a:r>
            <a:r>
              <a:rPr sz="20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40" dirty="0">
                <a:solidFill>
                  <a:srgbClr val="E2AF00"/>
                </a:solidFill>
                <a:latin typeface="Calibri"/>
                <a:cs typeface="Calibri"/>
              </a:rPr>
              <a:t>produce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20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E2AF00"/>
                </a:solidFill>
                <a:latin typeface="Calibri"/>
                <a:cs typeface="Calibri"/>
              </a:rPr>
              <a:t>working </a:t>
            </a:r>
            <a:r>
              <a:rPr sz="2000" spc="100" dirty="0">
                <a:solidFill>
                  <a:srgbClr val="E2AF00"/>
                </a:solidFill>
                <a:latin typeface="Calibri"/>
                <a:cs typeface="Calibri"/>
              </a:rPr>
              <a:t>prototype</a:t>
            </a:r>
            <a:r>
              <a:rPr sz="20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3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20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20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E2AF00"/>
                </a:solidFill>
                <a:latin typeface="Calibri"/>
                <a:cs typeface="Calibri"/>
              </a:rPr>
              <a:t>portfolio</a:t>
            </a:r>
            <a:r>
              <a:rPr sz="20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20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E2AF00"/>
                </a:solidFill>
                <a:latin typeface="Calibri"/>
                <a:cs typeface="Calibri"/>
              </a:rPr>
              <a:t>evidence.</a:t>
            </a:r>
            <a:r>
              <a:rPr sz="2000" spc="-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30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2000" spc="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E2AF00"/>
                </a:solidFill>
                <a:latin typeface="Calibri"/>
                <a:cs typeface="Calibri"/>
              </a:rPr>
              <a:t>assessment</a:t>
            </a:r>
            <a:r>
              <a:rPr sz="20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E2AF00"/>
                </a:solidFill>
                <a:latin typeface="Calibri"/>
                <a:cs typeface="Calibri"/>
              </a:rPr>
              <a:t>is</a:t>
            </a:r>
            <a:r>
              <a:rPr sz="2000" spc="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E2AF00"/>
                </a:solidFill>
                <a:latin typeface="Calibri"/>
                <a:cs typeface="Calibri"/>
              </a:rPr>
              <a:t>internally</a:t>
            </a:r>
            <a:r>
              <a:rPr sz="2000" spc="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E2AF00"/>
                </a:solidFill>
                <a:latin typeface="Calibri"/>
                <a:cs typeface="Calibri"/>
              </a:rPr>
              <a:t>assessed.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98851" y="516077"/>
            <a:ext cx="71774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/>
              <a:t>Do’s</a:t>
            </a:r>
            <a:r>
              <a:rPr spc="100" dirty="0"/>
              <a:t> </a:t>
            </a:r>
            <a:r>
              <a:rPr spc="315" dirty="0"/>
              <a:t>and</a:t>
            </a:r>
            <a:r>
              <a:rPr spc="85" dirty="0"/>
              <a:t> </a:t>
            </a:r>
            <a:r>
              <a:rPr spc="270" dirty="0"/>
              <a:t>Don'ts:</a:t>
            </a:r>
            <a:r>
              <a:rPr spc="95" dirty="0"/>
              <a:t> </a:t>
            </a:r>
            <a:r>
              <a:rPr spc="250" dirty="0">
                <a:solidFill>
                  <a:srgbClr val="FFC000"/>
                </a:solidFill>
              </a:rPr>
              <a:t>Product</a:t>
            </a:r>
            <a:r>
              <a:rPr spc="85" dirty="0">
                <a:solidFill>
                  <a:srgbClr val="FFC000"/>
                </a:solidFill>
              </a:rPr>
              <a:t> </a:t>
            </a:r>
            <a:r>
              <a:rPr spc="355" dirty="0">
                <a:solidFill>
                  <a:srgbClr val="FFC000"/>
                </a:solidFill>
              </a:rPr>
              <a:t>Design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429892" y="6511797"/>
            <a:ext cx="9330690" cy="280846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105" dirty="0">
                <a:latin typeface="Calibri"/>
                <a:cs typeface="Calibri"/>
              </a:rPr>
              <a:t>jordan.fowler</a:t>
            </a:r>
            <a:r>
              <a:rPr lang="en-US" sz="1800" i="1" spc="105" dirty="0">
                <a:latin typeface="Calibri"/>
                <a:cs typeface="Calibri"/>
              </a:rPr>
              <a:t>@heritage.</a:t>
            </a:r>
            <a:r>
              <a:rPr lang="en-US" i="1" spc="105" dirty="0">
                <a:latin typeface="Calibri"/>
                <a:cs typeface="Calibri"/>
              </a:rPr>
              <a:t>ttct</a:t>
            </a:r>
            <a:r>
              <a:rPr lang="en-US" sz="1800" i="1" spc="105" dirty="0">
                <a:latin typeface="Calibri"/>
                <a:cs typeface="Calibri"/>
              </a:rPr>
              <a:t>.</a:t>
            </a:r>
            <a:r>
              <a:rPr lang="en-US" i="1" spc="105" dirty="0">
                <a:latin typeface="Calibri"/>
                <a:cs typeface="Calibri"/>
              </a:rPr>
              <a:t>co</a:t>
            </a:r>
            <a:r>
              <a:rPr lang="en-US" sz="1800" i="1" spc="105" dirty="0">
                <a:latin typeface="Calibri"/>
                <a:cs typeface="Calibri"/>
              </a:rPr>
              <a:t>.uk</a:t>
            </a:r>
            <a:endParaRPr lang="en-US" sz="1800" spc="105" dirty="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105905"/>
              </p:ext>
            </p:extLst>
          </p:nvPr>
        </p:nvGraphicFramePr>
        <p:xfrm>
          <a:off x="287400" y="1729358"/>
          <a:ext cx="11603990" cy="4356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01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1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84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3200" b="1" spc="21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Do’s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3200" b="1" spc="2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Don’ts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91440" marR="26162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4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4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keen</a:t>
                      </a:r>
                      <a:r>
                        <a:rPr sz="2000" spc="4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interest</a:t>
                      </a:r>
                      <a:r>
                        <a:rPr sz="2000" spc="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in </a:t>
                      </a:r>
                      <a:r>
                        <a:rPr sz="2000" spc="1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Design</a:t>
                      </a:r>
                      <a:r>
                        <a:rPr sz="2000" spc="3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spc="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Technology</a:t>
                      </a:r>
                      <a:r>
                        <a:rPr sz="2000" spc="2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spc="4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5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enjoyed</a:t>
                      </a:r>
                      <a:r>
                        <a:rPr sz="2000" spc="4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your </a:t>
                      </a:r>
                      <a:r>
                        <a:rPr sz="2000" spc="7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lesson’s</a:t>
                      </a:r>
                      <a:r>
                        <a:rPr sz="2000" spc="4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2000" spc="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8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Y7</a:t>
                      </a:r>
                      <a:r>
                        <a:rPr sz="2000" spc="4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spc="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5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Y8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60388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because</a:t>
                      </a:r>
                      <a:r>
                        <a:rPr sz="2000" spc="5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6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get</a:t>
                      </a:r>
                      <a:r>
                        <a:rPr sz="2000" spc="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2000" spc="7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with</a:t>
                      </a:r>
                      <a:r>
                        <a:rPr sz="2000" spc="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4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the </a:t>
                      </a:r>
                      <a:r>
                        <a:rPr sz="2000" spc="7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Teacher</a:t>
                      </a:r>
                      <a:r>
                        <a:rPr lang="en-US" sz="2000" spc="7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.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5515">
                <a:tc>
                  <a:txBody>
                    <a:bodyPr/>
                    <a:lstStyle/>
                    <a:p>
                      <a:pPr marL="91440" marR="7150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3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want</a:t>
                      </a:r>
                      <a:r>
                        <a:rPr sz="2000" spc="3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5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4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develop</a:t>
                      </a:r>
                      <a:r>
                        <a:rPr sz="2000" spc="4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your </a:t>
                      </a:r>
                      <a:r>
                        <a:rPr sz="20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creativity</a:t>
                      </a:r>
                      <a:r>
                        <a:rPr sz="2000" spc="1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spc="17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2000" spc="13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problem-solving</a:t>
                      </a:r>
                      <a:r>
                        <a:rPr sz="2000" spc="15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skills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8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Don’t</a:t>
                      </a:r>
                      <a:r>
                        <a:rPr sz="2000" spc="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3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just</a:t>
                      </a:r>
                      <a:r>
                        <a:rPr sz="2000" spc="4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because</a:t>
                      </a:r>
                      <a:r>
                        <a:rPr sz="2000" spc="4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4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might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2000" spc="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6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7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5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group</a:t>
                      </a:r>
                      <a:r>
                        <a:rPr sz="2000" spc="8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spc="14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friends</a:t>
                      </a:r>
                      <a:r>
                        <a:rPr sz="2000" spc="7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that</a:t>
                      </a:r>
                      <a:r>
                        <a:rPr sz="2000" spc="9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2000" spc="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8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2000" spc="8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4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picking</a:t>
                      </a:r>
                      <a:r>
                        <a:rPr sz="2000" spc="7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205">
                <a:tc>
                  <a:txBody>
                    <a:bodyPr/>
                    <a:lstStyle/>
                    <a:p>
                      <a:pPr marL="91440" marR="26479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this </a:t>
                      </a:r>
                      <a:r>
                        <a:rPr sz="2000" spc="114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you</a:t>
                      </a:r>
                      <a:r>
                        <a:rPr sz="2000" spc="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3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aspirations</a:t>
                      </a:r>
                      <a:r>
                        <a:rPr sz="2000" spc="5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4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sz="2000" spc="114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working</a:t>
                      </a:r>
                      <a:r>
                        <a:rPr sz="2000" spc="4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2000" spc="5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4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Design</a:t>
                      </a:r>
                      <a:r>
                        <a:rPr sz="2000" spc="4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spc="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Technology</a:t>
                      </a:r>
                      <a:r>
                        <a:rPr sz="2000" spc="2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industry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5049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2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7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think</a:t>
                      </a:r>
                      <a:r>
                        <a:rPr sz="2000" spc="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7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2000" spc="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8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2000" spc="5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5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doing </a:t>
                      </a:r>
                      <a:r>
                        <a:rPr sz="2000" spc="8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practical</a:t>
                      </a:r>
                      <a:r>
                        <a:rPr sz="2000" spc="3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every</a:t>
                      </a:r>
                      <a:r>
                        <a:rPr sz="2000" spc="6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lesson,</a:t>
                      </a:r>
                      <a:r>
                        <a:rPr sz="2000" spc="-1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majority</a:t>
                      </a:r>
                      <a:r>
                        <a:rPr sz="2000" spc="4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spc="11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course </a:t>
                      </a:r>
                      <a:r>
                        <a:rPr sz="2000" spc="7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sz="2000" spc="8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theory/controlled</a:t>
                      </a:r>
                      <a:r>
                        <a:rPr sz="2000" spc="7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assessment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1055">
                <a:tc>
                  <a:txBody>
                    <a:bodyPr/>
                    <a:lstStyle/>
                    <a:p>
                      <a:pPr marL="91440" marR="11811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000" spc="9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are</a:t>
                      </a:r>
                      <a:r>
                        <a:rPr sz="2000" spc="4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willing</a:t>
                      </a:r>
                      <a:r>
                        <a:rPr sz="2000" spc="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5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put</a:t>
                      </a:r>
                      <a:r>
                        <a:rPr sz="2000" spc="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4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effort </a:t>
                      </a:r>
                      <a:r>
                        <a:rPr sz="2000" spc="5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in.</a:t>
                      </a:r>
                      <a:r>
                        <a:rPr sz="2000" spc="-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In </a:t>
                      </a:r>
                      <a:r>
                        <a:rPr sz="2000" spc="1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class</a:t>
                      </a:r>
                      <a:r>
                        <a:rPr sz="2000" spc="3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u="sng" spc="175" dirty="0">
                          <a:solidFill>
                            <a:srgbClr val="00AF50"/>
                          </a:solidFill>
                          <a:uFill>
                            <a:solidFill>
                              <a:srgbClr val="00AF50"/>
                            </a:solidFill>
                          </a:uFill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b="1" spc="5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at</a:t>
                      </a:r>
                      <a:r>
                        <a:rPr sz="2000" spc="60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home.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000" spc="9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3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sz="2000" spc="5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4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think</a:t>
                      </a:r>
                      <a:r>
                        <a:rPr sz="2000" spc="5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it</a:t>
                      </a:r>
                      <a:r>
                        <a:rPr sz="2000" spc="6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sz="2000" spc="4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2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easy…There</a:t>
                      </a:r>
                      <a:r>
                        <a:rPr sz="2000" spc="3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are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2000" b="1" u="sng" spc="305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Calibri"/>
                          <a:cs typeface="Calibri"/>
                        </a:rPr>
                        <a:t>NO</a:t>
                      </a:r>
                      <a:r>
                        <a:rPr sz="2000" b="1" spc="4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easy</a:t>
                      </a:r>
                      <a:r>
                        <a:rPr sz="2000" spc="3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courses!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25281" y="1628647"/>
            <a:ext cx="2921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05" dirty="0">
                <a:solidFill>
                  <a:srgbClr val="E3B408"/>
                </a:solidFill>
                <a:latin typeface="Calibri"/>
                <a:cs typeface="Calibri"/>
              </a:rPr>
              <a:t>Potential</a:t>
            </a:r>
            <a:r>
              <a:rPr sz="1800" b="1" spc="5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30" dirty="0">
                <a:solidFill>
                  <a:srgbClr val="E3B408"/>
                </a:solidFill>
                <a:latin typeface="Calibri"/>
                <a:cs typeface="Calibri"/>
              </a:rPr>
              <a:t>Career</a:t>
            </a:r>
            <a:r>
              <a:rPr sz="1800" b="1" spc="7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0" dirty="0">
                <a:solidFill>
                  <a:srgbClr val="E3B408"/>
                </a:solidFill>
                <a:latin typeface="Calibri"/>
                <a:cs typeface="Calibri"/>
              </a:rPr>
              <a:t>Pathways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110" dirty="0"/>
              <a:t>Engineer</a:t>
            </a: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65" dirty="0"/>
              <a:t>Electrician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80" dirty="0"/>
              <a:t>Brick</a:t>
            </a:r>
            <a:r>
              <a:rPr spc="50" dirty="0"/>
              <a:t> </a:t>
            </a:r>
            <a:r>
              <a:rPr spc="80" dirty="0"/>
              <a:t>Layer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110" dirty="0"/>
              <a:t>Graphic</a:t>
            </a:r>
            <a:r>
              <a:rPr spc="55" dirty="0"/>
              <a:t> </a:t>
            </a:r>
            <a:r>
              <a:rPr spc="120" dirty="0"/>
              <a:t>Designer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-10" dirty="0"/>
              <a:t>Illustrator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60" dirty="0"/>
              <a:t>Architect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50" dirty="0"/>
              <a:t>Interior</a:t>
            </a:r>
            <a:r>
              <a:rPr spc="35" dirty="0"/>
              <a:t> </a:t>
            </a:r>
            <a:r>
              <a:rPr spc="120" dirty="0"/>
              <a:t>Designer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105" dirty="0"/>
              <a:t>Engineer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85" dirty="0"/>
              <a:t>Automotive</a:t>
            </a:r>
            <a:r>
              <a:rPr spc="55" dirty="0"/>
              <a:t> </a:t>
            </a:r>
            <a:r>
              <a:rPr spc="120" dirty="0"/>
              <a:t>Designer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75" dirty="0"/>
              <a:t>Product</a:t>
            </a:r>
            <a:r>
              <a:rPr spc="65" dirty="0"/>
              <a:t> </a:t>
            </a:r>
            <a:r>
              <a:rPr spc="120" dirty="0"/>
              <a:t>Designer</a:t>
            </a: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85" dirty="0"/>
              <a:t>Carpenter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110" dirty="0"/>
              <a:t>Joiner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45" dirty="0"/>
              <a:t>Plasterer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90" dirty="0"/>
              <a:t>Plumber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50" dirty="0"/>
              <a:t>Furniture</a:t>
            </a:r>
            <a:r>
              <a:rPr spc="95" dirty="0"/>
              <a:t> </a:t>
            </a:r>
            <a:r>
              <a:rPr spc="120" dirty="0"/>
              <a:t>Designer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96011" y="1528572"/>
            <a:ext cx="3820795" cy="4843780"/>
            <a:chOff x="96011" y="1528572"/>
            <a:chExt cx="3820795" cy="4843780"/>
          </a:xfrm>
        </p:grpSpPr>
        <p:sp>
          <p:nvSpPr>
            <p:cNvPr id="5" name="object 5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3583178" y="0"/>
                  </a:moveTo>
                  <a:lnTo>
                    <a:pt x="199377" y="0"/>
                  </a:lnTo>
                  <a:lnTo>
                    <a:pt x="153663" y="5266"/>
                  </a:lnTo>
                  <a:lnTo>
                    <a:pt x="111697" y="20268"/>
                  </a:lnTo>
                  <a:lnTo>
                    <a:pt x="74678" y="43807"/>
                  </a:lnTo>
                  <a:lnTo>
                    <a:pt x="43802" y="74686"/>
                  </a:lnTo>
                  <a:lnTo>
                    <a:pt x="20265" y="111708"/>
                  </a:lnTo>
                  <a:lnTo>
                    <a:pt x="5265" y="153675"/>
                  </a:lnTo>
                  <a:lnTo>
                    <a:pt x="0" y="199389"/>
                  </a:lnTo>
                  <a:lnTo>
                    <a:pt x="0" y="4605794"/>
                  </a:lnTo>
                  <a:lnTo>
                    <a:pt x="5265" y="4651508"/>
                  </a:lnTo>
                  <a:lnTo>
                    <a:pt x="20265" y="4693474"/>
                  </a:lnTo>
                  <a:lnTo>
                    <a:pt x="43802" y="4730493"/>
                  </a:lnTo>
                  <a:lnTo>
                    <a:pt x="74678" y="4761369"/>
                  </a:lnTo>
                  <a:lnTo>
                    <a:pt x="111697" y="4784906"/>
                  </a:lnTo>
                  <a:lnTo>
                    <a:pt x="153663" y="4799906"/>
                  </a:lnTo>
                  <a:lnTo>
                    <a:pt x="199377" y="4805172"/>
                  </a:lnTo>
                  <a:lnTo>
                    <a:pt x="3583178" y="4805172"/>
                  </a:lnTo>
                  <a:lnTo>
                    <a:pt x="3628892" y="4799906"/>
                  </a:lnTo>
                  <a:lnTo>
                    <a:pt x="3670859" y="4784906"/>
                  </a:lnTo>
                  <a:lnTo>
                    <a:pt x="3707881" y="4761369"/>
                  </a:lnTo>
                  <a:lnTo>
                    <a:pt x="3738760" y="4730493"/>
                  </a:lnTo>
                  <a:lnTo>
                    <a:pt x="3762299" y="4693474"/>
                  </a:lnTo>
                  <a:lnTo>
                    <a:pt x="3777301" y="4651508"/>
                  </a:lnTo>
                  <a:lnTo>
                    <a:pt x="3782567" y="4605794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0" y="199389"/>
                  </a:moveTo>
                  <a:lnTo>
                    <a:pt x="5265" y="153675"/>
                  </a:lnTo>
                  <a:lnTo>
                    <a:pt x="20265" y="111708"/>
                  </a:lnTo>
                  <a:lnTo>
                    <a:pt x="43802" y="74686"/>
                  </a:lnTo>
                  <a:lnTo>
                    <a:pt x="74678" y="43807"/>
                  </a:lnTo>
                  <a:lnTo>
                    <a:pt x="111697" y="20268"/>
                  </a:lnTo>
                  <a:lnTo>
                    <a:pt x="153663" y="5266"/>
                  </a:lnTo>
                  <a:lnTo>
                    <a:pt x="199377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605794"/>
                  </a:lnTo>
                  <a:lnTo>
                    <a:pt x="3777301" y="4651508"/>
                  </a:lnTo>
                  <a:lnTo>
                    <a:pt x="3762299" y="4693474"/>
                  </a:lnTo>
                  <a:lnTo>
                    <a:pt x="3738760" y="4730493"/>
                  </a:lnTo>
                  <a:lnTo>
                    <a:pt x="3707881" y="4761369"/>
                  </a:lnTo>
                  <a:lnTo>
                    <a:pt x="3670859" y="4784906"/>
                  </a:lnTo>
                  <a:lnTo>
                    <a:pt x="3628892" y="4799906"/>
                  </a:lnTo>
                  <a:lnTo>
                    <a:pt x="3583178" y="4805172"/>
                  </a:lnTo>
                  <a:lnTo>
                    <a:pt x="199377" y="4805172"/>
                  </a:lnTo>
                  <a:lnTo>
                    <a:pt x="153663" y="4799906"/>
                  </a:lnTo>
                  <a:lnTo>
                    <a:pt x="111697" y="4784906"/>
                  </a:lnTo>
                  <a:lnTo>
                    <a:pt x="74678" y="4761369"/>
                  </a:lnTo>
                  <a:lnTo>
                    <a:pt x="43802" y="4730493"/>
                  </a:lnTo>
                  <a:lnTo>
                    <a:pt x="20265" y="4693474"/>
                  </a:lnTo>
                  <a:lnTo>
                    <a:pt x="5265" y="4651508"/>
                  </a:lnTo>
                  <a:lnTo>
                    <a:pt x="0" y="4605794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74116" y="1630172"/>
            <a:ext cx="34601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85" dirty="0">
                <a:solidFill>
                  <a:srgbClr val="E2AF00"/>
                </a:solidFill>
                <a:latin typeface="Calibri"/>
                <a:cs typeface="Calibri"/>
              </a:rPr>
              <a:t>Further </a:t>
            </a:r>
            <a:r>
              <a:rPr sz="1600" b="1" spc="100" dirty="0">
                <a:solidFill>
                  <a:srgbClr val="E2AF00"/>
                </a:solidFill>
                <a:latin typeface="Calibri"/>
                <a:cs typeface="Calibri"/>
              </a:rPr>
              <a:t>Education/Apprenticeships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90" dirty="0"/>
              <a:t>A</a:t>
            </a:r>
            <a:r>
              <a:rPr spc="40" dirty="0"/>
              <a:t> </a:t>
            </a:r>
            <a:r>
              <a:rPr spc="125" dirty="0"/>
              <a:t>Level/College</a:t>
            </a:r>
            <a:r>
              <a:rPr spc="60" dirty="0"/>
              <a:t> </a:t>
            </a:r>
            <a:r>
              <a:rPr spc="120" dirty="0"/>
              <a:t>Courses</a:t>
            </a: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b="0" spc="85" dirty="0">
                <a:latin typeface="Calibri"/>
                <a:cs typeface="Calibri"/>
              </a:rPr>
              <a:t>include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spc="130" dirty="0">
                <a:latin typeface="Calibri"/>
                <a:cs typeface="Calibri"/>
              </a:rPr>
              <a:t>Design</a:t>
            </a:r>
            <a:r>
              <a:rPr b="0" spc="60" dirty="0">
                <a:latin typeface="Calibri"/>
                <a:cs typeface="Calibri"/>
              </a:rPr>
              <a:t> </a:t>
            </a:r>
            <a:r>
              <a:rPr b="0" spc="110" dirty="0">
                <a:latin typeface="Calibri"/>
                <a:cs typeface="Calibri"/>
              </a:rPr>
              <a:t>and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70" dirty="0">
                <a:latin typeface="Calibri"/>
                <a:cs typeface="Calibri"/>
              </a:rPr>
              <a:t>Technology, </a:t>
            </a:r>
            <a:r>
              <a:rPr b="0" spc="65" dirty="0">
                <a:latin typeface="Calibri"/>
                <a:cs typeface="Calibri"/>
              </a:rPr>
              <a:t>Product</a:t>
            </a:r>
            <a:r>
              <a:rPr b="0" spc="50" dirty="0">
                <a:latin typeface="Calibri"/>
                <a:cs typeface="Calibri"/>
              </a:rPr>
              <a:t> </a:t>
            </a:r>
            <a:r>
              <a:rPr b="0" spc="130" dirty="0">
                <a:latin typeface="Calibri"/>
                <a:cs typeface="Calibri"/>
              </a:rPr>
              <a:t>Design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spc="55" dirty="0">
                <a:latin typeface="Calibri"/>
                <a:cs typeface="Calibri"/>
              </a:rPr>
              <a:t>(3D),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spc="85" dirty="0">
                <a:latin typeface="Calibri"/>
                <a:cs typeface="Calibri"/>
              </a:rPr>
              <a:t>product</a:t>
            </a:r>
            <a:r>
              <a:rPr b="0" spc="60" dirty="0">
                <a:latin typeface="Calibri"/>
                <a:cs typeface="Calibri"/>
              </a:rPr>
              <a:t> </a:t>
            </a:r>
            <a:r>
              <a:rPr b="0" spc="100" dirty="0">
                <a:latin typeface="Calibri"/>
                <a:cs typeface="Calibri"/>
              </a:rPr>
              <a:t>design </a:t>
            </a:r>
            <a:r>
              <a:rPr b="0" dirty="0">
                <a:latin typeface="Calibri"/>
                <a:cs typeface="Calibri"/>
              </a:rPr>
              <a:t>(textiles),</a:t>
            </a:r>
            <a:r>
              <a:rPr b="0" spc="114" dirty="0">
                <a:latin typeface="Calibri"/>
                <a:cs typeface="Calibri"/>
              </a:rPr>
              <a:t> </a:t>
            </a:r>
            <a:r>
              <a:rPr b="0" spc="75" dirty="0">
                <a:latin typeface="Calibri"/>
                <a:cs typeface="Calibri"/>
              </a:rPr>
              <a:t>Systems</a:t>
            </a:r>
            <a:r>
              <a:rPr b="0" spc="190" dirty="0">
                <a:latin typeface="Calibri"/>
                <a:cs typeface="Calibri"/>
              </a:rPr>
              <a:t> </a:t>
            </a:r>
            <a:r>
              <a:rPr b="0" spc="110" dirty="0">
                <a:latin typeface="Calibri"/>
                <a:cs typeface="Calibri"/>
              </a:rPr>
              <a:t>and</a:t>
            </a:r>
            <a:r>
              <a:rPr b="0" spc="165" dirty="0">
                <a:latin typeface="Calibri"/>
                <a:cs typeface="Calibri"/>
              </a:rPr>
              <a:t> </a:t>
            </a:r>
            <a:r>
              <a:rPr b="0" spc="70" dirty="0">
                <a:latin typeface="Calibri"/>
                <a:cs typeface="Calibri"/>
              </a:rPr>
              <a:t>Control </a:t>
            </a:r>
            <a:r>
              <a:rPr b="0" spc="75" dirty="0">
                <a:latin typeface="Calibri"/>
                <a:cs typeface="Calibri"/>
              </a:rPr>
              <a:t>Technology,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125" dirty="0">
                <a:latin typeface="Calibri"/>
                <a:cs typeface="Calibri"/>
              </a:rPr>
              <a:t>Food</a:t>
            </a:r>
            <a:r>
              <a:rPr b="0" spc="75" dirty="0">
                <a:latin typeface="Calibri"/>
                <a:cs typeface="Calibri"/>
              </a:rPr>
              <a:t> </a:t>
            </a:r>
            <a:r>
              <a:rPr b="0" spc="65" dirty="0">
                <a:latin typeface="Calibri"/>
                <a:cs typeface="Calibri"/>
              </a:rPr>
              <a:t>technology.</a:t>
            </a:r>
          </a:p>
          <a:p>
            <a:pPr marL="12700" marR="117475">
              <a:lnSpc>
                <a:spcPct val="100000"/>
              </a:lnSpc>
            </a:pPr>
            <a:r>
              <a:rPr spc="120" dirty="0"/>
              <a:t>Apprenticeships</a:t>
            </a:r>
            <a:r>
              <a:rPr spc="70" dirty="0"/>
              <a:t> </a:t>
            </a:r>
            <a:r>
              <a:rPr b="0" spc="105" dirty="0">
                <a:latin typeface="Calibri"/>
                <a:cs typeface="Calibri"/>
              </a:rPr>
              <a:t>could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spc="75" dirty="0">
                <a:latin typeface="Calibri"/>
                <a:cs typeface="Calibri"/>
              </a:rPr>
              <a:t>include </a:t>
            </a:r>
            <a:r>
              <a:rPr b="0" spc="50" dirty="0">
                <a:latin typeface="Calibri"/>
                <a:cs typeface="Calibri"/>
              </a:rPr>
              <a:t>junior</a:t>
            </a:r>
            <a:r>
              <a:rPr b="0" spc="125" dirty="0">
                <a:latin typeface="Calibri"/>
                <a:cs typeface="Calibri"/>
              </a:rPr>
              <a:t> </a:t>
            </a:r>
            <a:r>
              <a:rPr b="0" spc="85" dirty="0">
                <a:latin typeface="Calibri"/>
                <a:cs typeface="Calibri"/>
              </a:rPr>
              <a:t>product</a:t>
            </a:r>
            <a:r>
              <a:rPr b="0" spc="145" dirty="0">
                <a:latin typeface="Calibri"/>
                <a:cs typeface="Calibri"/>
              </a:rPr>
              <a:t> </a:t>
            </a:r>
            <a:r>
              <a:rPr b="0" spc="80" dirty="0">
                <a:latin typeface="Calibri"/>
                <a:cs typeface="Calibri"/>
              </a:rPr>
              <a:t>designer, </a:t>
            </a:r>
            <a:r>
              <a:rPr b="0" dirty="0">
                <a:latin typeface="Calibri"/>
                <a:cs typeface="Calibri"/>
              </a:rPr>
              <a:t>theatre</a:t>
            </a:r>
            <a:r>
              <a:rPr b="0" spc="125" dirty="0">
                <a:latin typeface="Calibri"/>
                <a:cs typeface="Calibri"/>
              </a:rPr>
              <a:t> </a:t>
            </a:r>
            <a:r>
              <a:rPr b="0" spc="25" dirty="0">
                <a:latin typeface="Calibri"/>
                <a:cs typeface="Calibri"/>
              </a:rPr>
              <a:t>set </a:t>
            </a:r>
            <a:r>
              <a:rPr b="0" spc="55" dirty="0">
                <a:latin typeface="Calibri"/>
                <a:cs typeface="Calibri"/>
              </a:rPr>
              <a:t>carpenter,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farrier,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spc="70" dirty="0">
                <a:latin typeface="Calibri"/>
                <a:cs typeface="Calibri"/>
              </a:rPr>
              <a:t>service</a:t>
            </a:r>
            <a:r>
              <a:rPr b="0" spc="100" dirty="0">
                <a:latin typeface="Calibri"/>
                <a:cs typeface="Calibri"/>
              </a:rPr>
              <a:t> </a:t>
            </a:r>
            <a:r>
              <a:rPr b="0" spc="55" dirty="0">
                <a:latin typeface="Calibri"/>
                <a:cs typeface="Calibri"/>
              </a:rPr>
              <a:t>technician </a:t>
            </a:r>
            <a:r>
              <a:rPr b="0" spc="50" dirty="0">
                <a:latin typeface="Calibri"/>
                <a:cs typeface="Calibri"/>
              </a:rPr>
              <a:t>civil</a:t>
            </a:r>
            <a:r>
              <a:rPr b="0" spc="55" dirty="0">
                <a:latin typeface="Calibri"/>
                <a:cs typeface="Calibri"/>
              </a:rPr>
              <a:t> </a:t>
            </a:r>
            <a:r>
              <a:rPr b="0" spc="100" dirty="0">
                <a:latin typeface="Calibri"/>
                <a:cs typeface="Calibri"/>
              </a:rPr>
              <a:t>engineering</a:t>
            </a:r>
            <a:r>
              <a:rPr b="0" spc="70" dirty="0">
                <a:latin typeface="Calibri"/>
                <a:cs typeface="Calibri"/>
              </a:rPr>
              <a:t> </a:t>
            </a:r>
            <a:r>
              <a:rPr b="0" spc="50" dirty="0">
                <a:latin typeface="Calibri"/>
                <a:cs typeface="Calibri"/>
              </a:rPr>
              <a:t>technician, </a:t>
            </a:r>
            <a:r>
              <a:rPr b="0" spc="70" dirty="0">
                <a:latin typeface="Calibri"/>
                <a:cs typeface="Calibri"/>
              </a:rPr>
              <a:t>Plumber,</a:t>
            </a:r>
            <a:r>
              <a:rPr b="0" spc="-5" dirty="0">
                <a:latin typeface="Calibri"/>
                <a:cs typeface="Calibri"/>
              </a:rPr>
              <a:t> </a:t>
            </a:r>
            <a:r>
              <a:rPr b="0" spc="114" dirty="0">
                <a:latin typeface="Calibri"/>
                <a:cs typeface="Calibri"/>
              </a:rPr>
              <a:t>design</a:t>
            </a:r>
            <a:r>
              <a:rPr b="0" spc="55" dirty="0">
                <a:latin typeface="Calibri"/>
                <a:cs typeface="Calibri"/>
              </a:rPr>
              <a:t> </a:t>
            </a:r>
            <a:r>
              <a:rPr b="0" spc="110" dirty="0">
                <a:latin typeface="Calibri"/>
                <a:cs typeface="Calibri"/>
              </a:rPr>
              <a:t>and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spc="85" dirty="0">
                <a:latin typeface="Calibri"/>
                <a:cs typeface="Calibri"/>
              </a:rPr>
              <a:t>draughting </a:t>
            </a:r>
            <a:r>
              <a:rPr b="0" spc="65" dirty="0">
                <a:latin typeface="Calibri"/>
                <a:cs typeface="Calibri"/>
              </a:rPr>
              <a:t>technician,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100" dirty="0">
                <a:latin typeface="Calibri"/>
                <a:cs typeface="Calibri"/>
              </a:rPr>
              <a:t>engineering</a:t>
            </a:r>
            <a:r>
              <a:rPr b="0" spc="60" dirty="0">
                <a:latin typeface="Calibri"/>
                <a:cs typeface="Calibri"/>
              </a:rPr>
              <a:t> </a:t>
            </a:r>
            <a:r>
              <a:rPr b="0" spc="90" dirty="0">
                <a:latin typeface="Calibri"/>
                <a:cs typeface="Calibri"/>
              </a:rPr>
              <a:t>model </a:t>
            </a:r>
            <a:r>
              <a:rPr b="0" spc="40" dirty="0">
                <a:latin typeface="Calibri"/>
                <a:cs typeface="Calibri"/>
              </a:rPr>
              <a:t>maker.</a:t>
            </a:r>
          </a:p>
          <a:p>
            <a:pPr marL="12700" marR="310515">
              <a:lnSpc>
                <a:spcPct val="100000"/>
              </a:lnSpc>
              <a:spcBef>
                <a:spcPts val="5"/>
              </a:spcBef>
            </a:pPr>
            <a:r>
              <a:rPr spc="110" dirty="0"/>
              <a:t>Related</a:t>
            </a:r>
            <a:r>
              <a:rPr spc="70" dirty="0"/>
              <a:t> </a:t>
            </a:r>
            <a:r>
              <a:rPr spc="105" dirty="0"/>
              <a:t>subjects</a:t>
            </a:r>
            <a:r>
              <a:rPr spc="70" dirty="0"/>
              <a:t> </a:t>
            </a:r>
            <a:r>
              <a:rPr b="0" spc="75" dirty="0">
                <a:latin typeface="Calibri"/>
                <a:cs typeface="Calibri"/>
              </a:rPr>
              <a:t>include </a:t>
            </a:r>
            <a:r>
              <a:rPr b="0" spc="95" dirty="0">
                <a:latin typeface="Calibri"/>
                <a:cs typeface="Calibri"/>
              </a:rPr>
              <a:t>Engineering,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Art,</a:t>
            </a:r>
            <a:r>
              <a:rPr b="0" spc="90" dirty="0">
                <a:latin typeface="Calibri"/>
                <a:cs typeface="Calibri"/>
              </a:rPr>
              <a:t> </a:t>
            </a:r>
            <a:r>
              <a:rPr b="0" spc="95" dirty="0">
                <a:latin typeface="Calibri"/>
                <a:cs typeface="Calibri"/>
              </a:rPr>
              <a:t>Graphic</a:t>
            </a:r>
            <a:r>
              <a:rPr b="0" spc="130" dirty="0">
                <a:latin typeface="Calibri"/>
                <a:cs typeface="Calibri"/>
              </a:rPr>
              <a:t> </a:t>
            </a:r>
            <a:r>
              <a:rPr b="0" spc="85" dirty="0">
                <a:latin typeface="Calibri"/>
                <a:cs typeface="Calibri"/>
              </a:rPr>
              <a:t>design, </a:t>
            </a:r>
            <a:r>
              <a:rPr b="0" spc="70" dirty="0">
                <a:latin typeface="Calibri"/>
                <a:cs typeface="Calibri"/>
              </a:rPr>
              <a:t>Media,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60" dirty="0">
                <a:latin typeface="Calibri"/>
                <a:cs typeface="Calibri"/>
              </a:rPr>
              <a:t>Music </a:t>
            </a:r>
            <a:r>
              <a:rPr b="0" spc="65" dirty="0">
                <a:latin typeface="Calibri"/>
                <a:cs typeface="Calibri"/>
              </a:rPr>
              <a:t>technology, </a:t>
            </a:r>
            <a:r>
              <a:rPr b="0" spc="105" dirty="0">
                <a:latin typeface="Calibri"/>
                <a:cs typeface="Calibri"/>
              </a:rPr>
              <a:t>Computing,</a:t>
            </a:r>
            <a:r>
              <a:rPr b="0" spc="16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Maths,</a:t>
            </a:r>
            <a:r>
              <a:rPr b="0" spc="130" dirty="0">
                <a:latin typeface="Calibri"/>
                <a:cs typeface="Calibri"/>
              </a:rPr>
              <a:t> </a:t>
            </a:r>
            <a:r>
              <a:rPr b="0" spc="55" dirty="0">
                <a:latin typeface="Calibri"/>
                <a:cs typeface="Calibri"/>
              </a:rPr>
              <a:t>Physics, </a:t>
            </a:r>
            <a:r>
              <a:rPr b="0" spc="75" dirty="0">
                <a:latin typeface="Calibri"/>
                <a:cs typeface="Calibri"/>
              </a:rPr>
              <a:t>Photography,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Textiles.</a:t>
            </a:r>
          </a:p>
        </p:txBody>
      </p:sp>
      <p:grpSp>
        <p:nvGrpSpPr>
          <p:cNvPr id="9" name="object 9"/>
          <p:cNvGrpSpPr/>
          <p:nvPr/>
        </p:nvGrpSpPr>
        <p:grpSpPr>
          <a:xfrm>
            <a:off x="4117847" y="1528572"/>
            <a:ext cx="3957954" cy="4852670"/>
            <a:chOff x="4117847" y="1528572"/>
            <a:chExt cx="3957954" cy="4852670"/>
          </a:xfrm>
        </p:grpSpPr>
        <p:sp>
          <p:nvSpPr>
            <p:cNvPr id="10" name="object 10"/>
            <p:cNvSpPr/>
            <p:nvPr/>
          </p:nvSpPr>
          <p:spPr>
            <a:xfrm>
              <a:off x="4136897" y="1547622"/>
              <a:ext cx="3919854" cy="4814570"/>
            </a:xfrm>
            <a:custGeom>
              <a:avLst/>
              <a:gdLst/>
              <a:ahLst/>
              <a:cxnLst/>
              <a:rect l="l" t="t" r="r" b="b"/>
              <a:pathLst>
                <a:path w="3919854" h="4814570">
                  <a:moveTo>
                    <a:pt x="3712972" y="0"/>
                  </a:moveTo>
                  <a:lnTo>
                    <a:pt x="206628" y="0"/>
                  </a:lnTo>
                  <a:lnTo>
                    <a:pt x="159233" y="5454"/>
                  </a:lnTo>
                  <a:lnTo>
                    <a:pt x="115734" y="20992"/>
                  </a:lnTo>
                  <a:lnTo>
                    <a:pt x="77370" y="45376"/>
                  </a:lnTo>
                  <a:lnTo>
                    <a:pt x="45376" y="77370"/>
                  </a:lnTo>
                  <a:lnTo>
                    <a:pt x="20992" y="115734"/>
                  </a:lnTo>
                  <a:lnTo>
                    <a:pt x="5454" y="159233"/>
                  </a:lnTo>
                  <a:lnTo>
                    <a:pt x="0" y="206628"/>
                  </a:lnTo>
                  <a:lnTo>
                    <a:pt x="0" y="4607712"/>
                  </a:lnTo>
                  <a:lnTo>
                    <a:pt x="5454" y="4655082"/>
                  </a:lnTo>
                  <a:lnTo>
                    <a:pt x="20992" y="4698568"/>
                  </a:lnTo>
                  <a:lnTo>
                    <a:pt x="45376" y="4736929"/>
                  </a:lnTo>
                  <a:lnTo>
                    <a:pt x="77370" y="4768925"/>
                  </a:lnTo>
                  <a:lnTo>
                    <a:pt x="115734" y="4793315"/>
                  </a:lnTo>
                  <a:lnTo>
                    <a:pt x="159233" y="4808859"/>
                  </a:lnTo>
                  <a:lnTo>
                    <a:pt x="206628" y="4814316"/>
                  </a:lnTo>
                  <a:lnTo>
                    <a:pt x="3712972" y="4814316"/>
                  </a:lnTo>
                  <a:lnTo>
                    <a:pt x="3760367" y="4808859"/>
                  </a:lnTo>
                  <a:lnTo>
                    <a:pt x="3803866" y="4793315"/>
                  </a:lnTo>
                  <a:lnTo>
                    <a:pt x="3842230" y="4768925"/>
                  </a:lnTo>
                  <a:lnTo>
                    <a:pt x="3874224" y="4736929"/>
                  </a:lnTo>
                  <a:lnTo>
                    <a:pt x="3898608" y="4698568"/>
                  </a:lnTo>
                  <a:lnTo>
                    <a:pt x="3914146" y="4655082"/>
                  </a:lnTo>
                  <a:lnTo>
                    <a:pt x="3919601" y="4607712"/>
                  </a:lnTo>
                  <a:lnTo>
                    <a:pt x="3919601" y="206628"/>
                  </a:lnTo>
                  <a:lnTo>
                    <a:pt x="3914146" y="159233"/>
                  </a:lnTo>
                  <a:lnTo>
                    <a:pt x="3898608" y="115734"/>
                  </a:lnTo>
                  <a:lnTo>
                    <a:pt x="3874224" y="77370"/>
                  </a:lnTo>
                  <a:lnTo>
                    <a:pt x="3842230" y="45376"/>
                  </a:lnTo>
                  <a:lnTo>
                    <a:pt x="3803866" y="20992"/>
                  </a:lnTo>
                  <a:lnTo>
                    <a:pt x="3760367" y="5454"/>
                  </a:lnTo>
                  <a:lnTo>
                    <a:pt x="3712972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136897" y="1547622"/>
              <a:ext cx="3919854" cy="4814570"/>
            </a:xfrm>
            <a:custGeom>
              <a:avLst/>
              <a:gdLst/>
              <a:ahLst/>
              <a:cxnLst/>
              <a:rect l="l" t="t" r="r" b="b"/>
              <a:pathLst>
                <a:path w="3919854" h="4814570">
                  <a:moveTo>
                    <a:pt x="0" y="206628"/>
                  </a:moveTo>
                  <a:lnTo>
                    <a:pt x="5454" y="159233"/>
                  </a:lnTo>
                  <a:lnTo>
                    <a:pt x="20992" y="115734"/>
                  </a:lnTo>
                  <a:lnTo>
                    <a:pt x="45376" y="77370"/>
                  </a:lnTo>
                  <a:lnTo>
                    <a:pt x="77370" y="45376"/>
                  </a:lnTo>
                  <a:lnTo>
                    <a:pt x="115734" y="20992"/>
                  </a:lnTo>
                  <a:lnTo>
                    <a:pt x="159233" y="5454"/>
                  </a:lnTo>
                  <a:lnTo>
                    <a:pt x="206628" y="0"/>
                  </a:lnTo>
                  <a:lnTo>
                    <a:pt x="3712972" y="0"/>
                  </a:lnTo>
                  <a:lnTo>
                    <a:pt x="3760367" y="5454"/>
                  </a:lnTo>
                  <a:lnTo>
                    <a:pt x="3803866" y="20992"/>
                  </a:lnTo>
                  <a:lnTo>
                    <a:pt x="3842230" y="45376"/>
                  </a:lnTo>
                  <a:lnTo>
                    <a:pt x="3874224" y="77370"/>
                  </a:lnTo>
                  <a:lnTo>
                    <a:pt x="3898608" y="115734"/>
                  </a:lnTo>
                  <a:lnTo>
                    <a:pt x="3914146" y="159233"/>
                  </a:lnTo>
                  <a:lnTo>
                    <a:pt x="3919601" y="206628"/>
                  </a:lnTo>
                  <a:lnTo>
                    <a:pt x="3919601" y="4607712"/>
                  </a:lnTo>
                  <a:lnTo>
                    <a:pt x="3914146" y="4655082"/>
                  </a:lnTo>
                  <a:lnTo>
                    <a:pt x="3898608" y="4698568"/>
                  </a:lnTo>
                  <a:lnTo>
                    <a:pt x="3874224" y="4736929"/>
                  </a:lnTo>
                  <a:lnTo>
                    <a:pt x="3842230" y="4768925"/>
                  </a:lnTo>
                  <a:lnTo>
                    <a:pt x="3803866" y="4793315"/>
                  </a:lnTo>
                  <a:lnTo>
                    <a:pt x="3760367" y="4808859"/>
                  </a:lnTo>
                  <a:lnTo>
                    <a:pt x="3712972" y="4814316"/>
                  </a:lnTo>
                  <a:lnTo>
                    <a:pt x="206628" y="4814316"/>
                  </a:lnTo>
                  <a:lnTo>
                    <a:pt x="159233" y="4808859"/>
                  </a:lnTo>
                  <a:lnTo>
                    <a:pt x="115734" y="4793315"/>
                  </a:lnTo>
                  <a:lnTo>
                    <a:pt x="77370" y="4768925"/>
                  </a:lnTo>
                  <a:lnTo>
                    <a:pt x="45376" y="4736929"/>
                  </a:lnTo>
                  <a:lnTo>
                    <a:pt x="20992" y="4698568"/>
                  </a:lnTo>
                  <a:lnTo>
                    <a:pt x="5454" y="4655082"/>
                  </a:lnTo>
                  <a:lnTo>
                    <a:pt x="0" y="4607712"/>
                  </a:lnTo>
                  <a:lnTo>
                    <a:pt x="0" y="206628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4739766" y="1630807"/>
            <a:ext cx="27114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30" dirty="0">
                <a:solidFill>
                  <a:srgbClr val="E3B408"/>
                </a:solidFill>
                <a:latin typeface="Calibri"/>
                <a:cs typeface="Calibri"/>
              </a:rPr>
              <a:t>Life/Employability</a:t>
            </a:r>
            <a:r>
              <a:rPr sz="1800" b="1" spc="65" dirty="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5" dirty="0">
                <a:solidFill>
                  <a:srgbClr val="E3B408"/>
                </a:solidFill>
                <a:latin typeface="Calibri"/>
                <a:cs typeface="Calibri"/>
              </a:rPr>
              <a:t>Skills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76471" y="2184018"/>
            <a:ext cx="3603625" cy="4140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65" dirty="0">
                <a:solidFill>
                  <a:srgbClr val="E2AF00"/>
                </a:solidFill>
                <a:latin typeface="Calibri"/>
                <a:cs typeface="Calibri"/>
              </a:rPr>
              <a:t>Technical</a:t>
            </a:r>
            <a:r>
              <a:rPr sz="1000" b="1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b="1" spc="50" dirty="0">
                <a:solidFill>
                  <a:srgbClr val="E2AF00"/>
                </a:solidFill>
                <a:latin typeface="Calibri"/>
                <a:cs typeface="Calibri"/>
              </a:rPr>
              <a:t>ability</a:t>
            </a:r>
            <a:endParaRPr sz="1000">
              <a:latin typeface="Calibri"/>
              <a:cs typeface="Calibri"/>
            </a:endParaRPr>
          </a:p>
          <a:p>
            <a:pPr marL="12700" marR="144145">
              <a:lnSpc>
                <a:spcPct val="100000"/>
              </a:lnSpc>
            </a:pPr>
            <a:r>
              <a:rPr sz="1000" spc="75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1000" spc="1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may</a:t>
            </a:r>
            <a:r>
              <a:rPr sz="1000" spc="20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need</a:t>
            </a:r>
            <a:r>
              <a:rPr sz="1000" spc="2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particular</a:t>
            </a:r>
            <a:r>
              <a:rPr sz="1000" spc="1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technical</a:t>
            </a:r>
            <a:r>
              <a:rPr sz="1000" spc="1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skills</a:t>
            </a:r>
            <a:r>
              <a:rPr sz="1000" spc="1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000" spc="1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E2AF00"/>
                </a:solidFill>
                <a:latin typeface="Calibri"/>
                <a:cs typeface="Calibri"/>
              </a:rPr>
              <a:t>specialist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knowledge</a:t>
            </a:r>
            <a:r>
              <a:rPr sz="1000" spc="1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10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how</a:t>
            </a:r>
            <a:r>
              <a:rPr sz="1000" spc="1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things</a:t>
            </a:r>
            <a:r>
              <a:rPr sz="1000" spc="1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work</a:t>
            </a:r>
            <a:r>
              <a:rPr sz="1000" spc="1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or</a:t>
            </a:r>
            <a:r>
              <a:rPr sz="1000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need</a:t>
            </a:r>
            <a:r>
              <a:rPr sz="1000" spc="1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000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E2AF00"/>
                </a:solidFill>
                <a:latin typeface="Calibri"/>
                <a:cs typeface="Calibri"/>
              </a:rPr>
              <a:t>be</a:t>
            </a:r>
            <a:r>
              <a:rPr sz="10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E2AF00"/>
                </a:solidFill>
                <a:latin typeface="Calibri"/>
                <a:cs typeface="Calibri"/>
              </a:rPr>
              <a:t>designed</a:t>
            </a:r>
            <a:r>
              <a:rPr sz="1000" spc="1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40" dirty="0">
                <a:solidFill>
                  <a:srgbClr val="E2AF00"/>
                </a:solidFill>
                <a:latin typeface="Calibri"/>
                <a:cs typeface="Calibri"/>
              </a:rPr>
              <a:t>and </a:t>
            </a:r>
            <a:r>
              <a:rPr sz="1000" spc="-10" dirty="0">
                <a:solidFill>
                  <a:srgbClr val="E2AF00"/>
                </a:solidFill>
                <a:latin typeface="Calibri"/>
                <a:cs typeface="Calibri"/>
              </a:rPr>
              <a:t>built.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b="1" spc="75" dirty="0">
                <a:solidFill>
                  <a:srgbClr val="E2AF00"/>
                </a:solidFill>
                <a:latin typeface="Calibri"/>
                <a:cs typeface="Calibri"/>
              </a:rPr>
              <a:t>Problem</a:t>
            </a:r>
            <a:r>
              <a:rPr sz="1000" b="1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b="1" spc="70" dirty="0">
                <a:solidFill>
                  <a:srgbClr val="E2AF00"/>
                </a:solidFill>
                <a:latin typeface="Calibri"/>
                <a:cs typeface="Calibri"/>
              </a:rPr>
              <a:t>solving</a:t>
            </a:r>
            <a:endParaRPr sz="1000">
              <a:latin typeface="Calibri"/>
              <a:cs typeface="Calibri"/>
            </a:endParaRPr>
          </a:p>
          <a:p>
            <a:pPr marL="12700" marR="118110">
              <a:lnSpc>
                <a:spcPct val="100000"/>
              </a:lnSpc>
            </a:pPr>
            <a:r>
              <a:rPr sz="1000" spc="80" dirty="0">
                <a:solidFill>
                  <a:srgbClr val="E2AF00"/>
                </a:solidFill>
                <a:latin typeface="Calibri"/>
                <a:cs typeface="Calibri"/>
              </a:rPr>
              <a:t>Some</a:t>
            </a:r>
            <a:r>
              <a:rPr sz="1000" spc="1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E2AF00"/>
                </a:solidFill>
                <a:latin typeface="Calibri"/>
                <a:cs typeface="Calibri"/>
              </a:rPr>
              <a:t>jobs</a:t>
            </a:r>
            <a:r>
              <a:rPr sz="1000" spc="1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particularly</a:t>
            </a:r>
            <a:r>
              <a:rPr sz="1000" spc="1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require</a:t>
            </a:r>
            <a:r>
              <a:rPr sz="1000" spc="1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problem</a:t>
            </a:r>
            <a:r>
              <a:rPr sz="1000" spc="1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E2AF00"/>
                </a:solidFill>
                <a:latin typeface="Calibri"/>
                <a:cs typeface="Calibri"/>
              </a:rPr>
              <a:t>solving</a:t>
            </a:r>
            <a:r>
              <a:rPr sz="1000" spc="1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skills</a:t>
            </a:r>
            <a:r>
              <a:rPr sz="1000" spc="1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40" dirty="0">
                <a:solidFill>
                  <a:srgbClr val="E2AF00"/>
                </a:solidFill>
                <a:latin typeface="Calibri"/>
                <a:cs typeface="Calibri"/>
              </a:rPr>
              <a:t>and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creative</a:t>
            </a:r>
            <a:r>
              <a:rPr sz="1000" spc="2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thinking</a:t>
            </a:r>
            <a:r>
              <a:rPr sz="1000" spc="1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000" spc="1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2AF00"/>
                </a:solidFill>
                <a:latin typeface="Calibri"/>
                <a:cs typeface="Calibri"/>
              </a:rPr>
              <a:t>recognise</a:t>
            </a:r>
            <a:r>
              <a:rPr sz="1000" spc="2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2AF00"/>
                </a:solidFill>
                <a:latin typeface="Calibri"/>
                <a:cs typeface="Calibri"/>
              </a:rPr>
              <a:t>problems</a:t>
            </a:r>
            <a:r>
              <a:rPr sz="1000" spc="1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000" spc="1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their</a:t>
            </a:r>
            <a:r>
              <a:rPr sz="1000" spc="1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causes,</a:t>
            </a:r>
            <a:r>
              <a:rPr sz="1000" spc="1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E2AF00"/>
                </a:solidFill>
                <a:latin typeface="Calibri"/>
                <a:cs typeface="Calibri"/>
              </a:rPr>
              <a:t>to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identify</a:t>
            </a:r>
            <a:r>
              <a:rPr sz="1000" spc="1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1000" spc="1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2AF00"/>
                </a:solidFill>
                <a:latin typeface="Calibri"/>
                <a:cs typeface="Calibri"/>
              </a:rPr>
              <a:t>range</a:t>
            </a:r>
            <a:r>
              <a:rPr sz="1000" spc="1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1000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2AF00"/>
                </a:solidFill>
                <a:latin typeface="Calibri"/>
                <a:cs typeface="Calibri"/>
              </a:rPr>
              <a:t>possible</a:t>
            </a:r>
            <a:r>
              <a:rPr sz="1000" spc="1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solutions</a:t>
            </a:r>
            <a:r>
              <a:rPr sz="1000" spc="1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0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then</a:t>
            </a:r>
            <a:r>
              <a:rPr sz="1000" spc="1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2AF00"/>
                </a:solidFill>
                <a:latin typeface="Calibri"/>
                <a:cs typeface="Calibri"/>
              </a:rPr>
              <a:t>assess</a:t>
            </a:r>
            <a:r>
              <a:rPr sz="1000" spc="1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40" dirty="0">
                <a:solidFill>
                  <a:srgbClr val="E2AF00"/>
                </a:solidFill>
                <a:latin typeface="Calibri"/>
                <a:cs typeface="Calibri"/>
              </a:rPr>
              <a:t>and </a:t>
            </a:r>
            <a:r>
              <a:rPr sz="1000" spc="70" dirty="0">
                <a:solidFill>
                  <a:srgbClr val="E2AF00"/>
                </a:solidFill>
                <a:latin typeface="Calibri"/>
                <a:cs typeface="Calibri"/>
              </a:rPr>
              <a:t>decide</a:t>
            </a:r>
            <a:r>
              <a:rPr sz="1000" spc="1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1000" spc="1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best</a:t>
            </a:r>
            <a:r>
              <a:rPr sz="1000" spc="1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way</a:t>
            </a:r>
            <a:r>
              <a:rPr sz="10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E2AF00"/>
                </a:solidFill>
                <a:latin typeface="Calibri"/>
                <a:cs typeface="Calibri"/>
              </a:rPr>
              <a:t>forward.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b="1" spc="65" dirty="0">
                <a:solidFill>
                  <a:srgbClr val="E2AF00"/>
                </a:solidFill>
                <a:latin typeface="Calibri"/>
                <a:cs typeface="Calibri"/>
              </a:rPr>
              <a:t>Organisation</a:t>
            </a:r>
            <a:endParaRPr sz="1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You’ll</a:t>
            </a:r>
            <a:r>
              <a:rPr sz="1000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need</a:t>
            </a:r>
            <a:r>
              <a:rPr sz="1000" spc="1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0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E2AF00"/>
                </a:solidFill>
                <a:latin typeface="Calibri"/>
                <a:cs typeface="Calibri"/>
              </a:rPr>
              <a:t>be</a:t>
            </a:r>
            <a:r>
              <a:rPr sz="1000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E2AF00"/>
                </a:solidFill>
                <a:latin typeface="Calibri"/>
                <a:cs typeface="Calibri"/>
              </a:rPr>
              <a:t>able</a:t>
            </a:r>
            <a:r>
              <a:rPr sz="10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0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E2AF00"/>
                </a:solidFill>
                <a:latin typeface="Calibri"/>
                <a:cs typeface="Calibri"/>
              </a:rPr>
              <a:t>plan</a:t>
            </a:r>
            <a:r>
              <a:rPr sz="1000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0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E2AF00"/>
                </a:solidFill>
                <a:latin typeface="Calibri"/>
                <a:cs typeface="Calibri"/>
              </a:rPr>
              <a:t>schedule</a:t>
            </a:r>
            <a:r>
              <a:rPr sz="1000" spc="1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work.</a:t>
            </a:r>
            <a:r>
              <a:rPr sz="10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This</a:t>
            </a:r>
            <a:r>
              <a:rPr sz="1000" spc="1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2AF00"/>
                </a:solidFill>
                <a:latin typeface="Calibri"/>
                <a:cs typeface="Calibri"/>
              </a:rPr>
              <a:t>could </a:t>
            </a:r>
            <a:r>
              <a:rPr sz="1000" spc="55" dirty="0">
                <a:solidFill>
                  <a:srgbClr val="E2AF00"/>
                </a:solidFill>
                <a:latin typeface="Calibri"/>
                <a:cs typeface="Calibri"/>
              </a:rPr>
              <a:t>include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75" dirty="0">
                <a:solidFill>
                  <a:srgbClr val="E2AF00"/>
                </a:solidFill>
                <a:latin typeface="Calibri"/>
                <a:cs typeface="Calibri"/>
              </a:rPr>
              <a:t>being</a:t>
            </a:r>
            <a:r>
              <a:rPr sz="10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E2AF00"/>
                </a:solidFill>
                <a:latin typeface="Calibri"/>
                <a:cs typeface="Calibri"/>
              </a:rPr>
              <a:t>able</a:t>
            </a:r>
            <a:r>
              <a:rPr sz="1000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000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prioritise</a:t>
            </a:r>
            <a:r>
              <a:rPr sz="10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what</a:t>
            </a:r>
            <a:r>
              <a:rPr sz="10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2AF00"/>
                </a:solidFill>
                <a:latin typeface="Calibri"/>
                <a:cs typeface="Calibri"/>
              </a:rPr>
              <a:t>needs</a:t>
            </a:r>
            <a:r>
              <a:rPr sz="10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000" spc="80" dirty="0">
                <a:solidFill>
                  <a:srgbClr val="E2AF00"/>
                </a:solidFill>
                <a:latin typeface="Calibri"/>
                <a:cs typeface="Calibri"/>
              </a:rPr>
              <a:t> be</a:t>
            </a:r>
            <a:r>
              <a:rPr sz="10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75" dirty="0">
                <a:solidFill>
                  <a:srgbClr val="E2AF00"/>
                </a:solidFill>
                <a:latin typeface="Calibri"/>
                <a:cs typeface="Calibri"/>
              </a:rPr>
              <a:t>done</a:t>
            </a:r>
            <a:r>
              <a:rPr sz="10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0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40" dirty="0">
                <a:solidFill>
                  <a:srgbClr val="E2AF00"/>
                </a:solidFill>
                <a:latin typeface="Calibri"/>
                <a:cs typeface="Calibri"/>
              </a:rPr>
              <a:t>by </a:t>
            </a:r>
            <a:r>
              <a:rPr sz="1000" spc="-20" dirty="0">
                <a:solidFill>
                  <a:srgbClr val="E2AF00"/>
                </a:solidFill>
                <a:latin typeface="Calibri"/>
                <a:cs typeface="Calibri"/>
              </a:rPr>
              <a:t>when.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b="1" spc="55" dirty="0">
                <a:solidFill>
                  <a:srgbClr val="E2AF00"/>
                </a:solidFill>
                <a:latin typeface="Calibri"/>
                <a:cs typeface="Calibri"/>
              </a:rPr>
              <a:t>Creativity</a:t>
            </a:r>
            <a:endParaRPr sz="1000">
              <a:latin typeface="Calibri"/>
              <a:cs typeface="Calibri"/>
            </a:endParaRPr>
          </a:p>
          <a:p>
            <a:pPr marL="12700" marR="31750">
              <a:lnSpc>
                <a:spcPct val="100000"/>
              </a:lnSpc>
            </a:pPr>
            <a:r>
              <a:rPr sz="1000" spc="80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10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2AF00"/>
                </a:solidFill>
                <a:latin typeface="Calibri"/>
                <a:cs typeface="Calibri"/>
              </a:rPr>
              <a:t>may</a:t>
            </a:r>
            <a:r>
              <a:rPr sz="10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need</a:t>
            </a:r>
            <a:r>
              <a:rPr sz="1000" spc="1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45" dirty="0">
                <a:solidFill>
                  <a:srgbClr val="E2AF00"/>
                </a:solidFill>
                <a:latin typeface="Calibri"/>
                <a:cs typeface="Calibri"/>
              </a:rPr>
              <a:t>specific</a:t>
            </a:r>
            <a:r>
              <a:rPr sz="10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artistic</a:t>
            </a:r>
            <a:r>
              <a:rPr sz="10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or</a:t>
            </a:r>
            <a:r>
              <a:rPr sz="10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70" dirty="0">
                <a:solidFill>
                  <a:srgbClr val="E2AF00"/>
                </a:solidFill>
                <a:latin typeface="Calibri"/>
                <a:cs typeface="Calibri"/>
              </a:rPr>
              <a:t>design</a:t>
            </a:r>
            <a:r>
              <a:rPr sz="1000" spc="1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skills</a:t>
            </a:r>
            <a:r>
              <a:rPr sz="10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for</a:t>
            </a:r>
            <a:r>
              <a:rPr sz="1000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1000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job,</a:t>
            </a:r>
            <a:r>
              <a:rPr sz="1000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or</a:t>
            </a:r>
            <a:r>
              <a:rPr sz="1000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25" dirty="0">
                <a:solidFill>
                  <a:srgbClr val="E2AF00"/>
                </a:solidFill>
                <a:latin typeface="Calibri"/>
                <a:cs typeface="Calibri"/>
              </a:rPr>
              <a:t>you </a:t>
            </a:r>
            <a:r>
              <a:rPr sz="1000" spc="50" dirty="0">
                <a:solidFill>
                  <a:srgbClr val="E2AF00"/>
                </a:solidFill>
                <a:latin typeface="Calibri"/>
                <a:cs typeface="Calibri"/>
              </a:rPr>
              <a:t>may</a:t>
            </a:r>
            <a:r>
              <a:rPr sz="10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need</a:t>
            </a:r>
            <a:r>
              <a:rPr sz="10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0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draw</a:t>
            </a:r>
            <a:r>
              <a:rPr sz="10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on</a:t>
            </a:r>
            <a:r>
              <a:rPr sz="1000" spc="50" dirty="0">
                <a:solidFill>
                  <a:srgbClr val="E2AF00"/>
                </a:solidFill>
                <a:latin typeface="Calibri"/>
                <a:cs typeface="Calibri"/>
              </a:rPr>
              <a:t> a</a:t>
            </a:r>
            <a:r>
              <a:rPr sz="10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100" dirty="0">
                <a:solidFill>
                  <a:srgbClr val="E2AF00"/>
                </a:solidFill>
                <a:latin typeface="Calibri"/>
                <a:cs typeface="Calibri"/>
              </a:rPr>
              <a:t>good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45" dirty="0">
                <a:solidFill>
                  <a:srgbClr val="E2AF00"/>
                </a:solidFill>
                <a:latin typeface="Calibri"/>
                <a:cs typeface="Calibri"/>
              </a:rPr>
              <a:t>imagination</a:t>
            </a:r>
            <a:r>
              <a:rPr sz="1000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0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75" dirty="0">
                <a:solidFill>
                  <a:srgbClr val="E2AF00"/>
                </a:solidFill>
                <a:latin typeface="Calibri"/>
                <a:cs typeface="Calibri"/>
              </a:rPr>
              <a:t>come</a:t>
            </a:r>
            <a:r>
              <a:rPr sz="1000" spc="6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75" dirty="0">
                <a:solidFill>
                  <a:srgbClr val="E2AF00"/>
                </a:solidFill>
                <a:latin typeface="Calibri"/>
                <a:cs typeface="Calibri"/>
              </a:rPr>
              <a:t>up</a:t>
            </a:r>
            <a:r>
              <a:rPr sz="1000" spc="5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E2AF00"/>
                </a:solidFill>
                <a:latin typeface="Calibri"/>
                <a:cs typeface="Calibri"/>
              </a:rPr>
              <a:t>with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creative</a:t>
            </a:r>
            <a:r>
              <a:rPr sz="1000" spc="2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solutions</a:t>
            </a:r>
            <a:r>
              <a:rPr sz="1000" spc="1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000" spc="1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2AF00"/>
                </a:solidFill>
                <a:latin typeface="Calibri"/>
                <a:cs typeface="Calibri"/>
              </a:rPr>
              <a:t>business</a:t>
            </a:r>
            <a:r>
              <a:rPr sz="1000" spc="2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40" dirty="0">
                <a:solidFill>
                  <a:srgbClr val="E2AF00"/>
                </a:solidFill>
                <a:latin typeface="Calibri"/>
                <a:cs typeface="Calibri"/>
              </a:rPr>
              <a:t>challenges.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b="1" spc="60" dirty="0">
                <a:solidFill>
                  <a:srgbClr val="E2AF00"/>
                </a:solidFill>
                <a:latin typeface="Calibri"/>
                <a:cs typeface="Calibri"/>
              </a:rPr>
              <a:t>Analytics</a:t>
            </a:r>
            <a:endParaRPr sz="1000">
              <a:latin typeface="Calibri"/>
              <a:cs typeface="Calibri"/>
            </a:endParaRPr>
          </a:p>
          <a:p>
            <a:pPr marL="12700" marR="245110">
              <a:lnSpc>
                <a:spcPct val="100000"/>
              </a:lnSpc>
            </a:pP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You’ll</a:t>
            </a:r>
            <a:r>
              <a:rPr sz="1000" spc="1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E2AF00"/>
                </a:solidFill>
                <a:latin typeface="Calibri"/>
                <a:cs typeface="Calibri"/>
              </a:rPr>
              <a:t>be</a:t>
            </a:r>
            <a:r>
              <a:rPr sz="1000" spc="1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2AF00"/>
                </a:solidFill>
                <a:latin typeface="Calibri"/>
                <a:cs typeface="Calibri"/>
              </a:rPr>
              <a:t>collecting</a:t>
            </a:r>
            <a:r>
              <a:rPr sz="1000" spc="14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000" spc="1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E2AF00"/>
                </a:solidFill>
                <a:latin typeface="Calibri"/>
                <a:cs typeface="Calibri"/>
              </a:rPr>
              <a:t>examining</a:t>
            </a:r>
            <a:r>
              <a:rPr sz="1000" spc="1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information</a:t>
            </a:r>
            <a:r>
              <a:rPr sz="1000" spc="1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in</a:t>
            </a:r>
            <a:r>
              <a:rPr sz="1000" spc="1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detail</a:t>
            </a:r>
            <a:r>
              <a:rPr sz="1000" spc="1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E2AF00"/>
                </a:solidFill>
                <a:latin typeface="Calibri"/>
                <a:cs typeface="Calibri"/>
              </a:rPr>
              <a:t>to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arrive</a:t>
            </a:r>
            <a:r>
              <a:rPr sz="1000" spc="1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at</a:t>
            </a:r>
            <a:r>
              <a:rPr sz="1000" spc="1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1000" spc="1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solution,</a:t>
            </a:r>
            <a:r>
              <a:rPr sz="1000" spc="1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000" spc="11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answer</a:t>
            </a:r>
            <a:r>
              <a:rPr sz="1000" spc="1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2AF00"/>
                </a:solidFill>
                <a:latin typeface="Calibri"/>
                <a:cs typeface="Calibri"/>
              </a:rPr>
              <a:t>a</a:t>
            </a:r>
            <a:r>
              <a:rPr sz="1000" spc="1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key</a:t>
            </a:r>
            <a:r>
              <a:rPr sz="1000" spc="1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45" dirty="0">
                <a:solidFill>
                  <a:srgbClr val="E2AF00"/>
                </a:solidFill>
                <a:latin typeface="Calibri"/>
                <a:cs typeface="Calibri"/>
              </a:rPr>
              <a:t>question</a:t>
            </a:r>
            <a:r>
              <a:rPr sz="1000" spc="1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or</a:t>
            </a:r>
            <a:r>
              <a:rPr sz="1000" spc="1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E2AF00"/>
                </a:solidFill>
                <a:latin typeface="Calibri"/>
                <a:cs typeface="Calibri"/>
              </a:rPr>
              <a:t>make</a:t>
            </a:r>
            <a:r>
              <a:rPr sz="1000" spc="1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25" dirty="0">
                <a:solidFill>
                  <a:srgbClr val="E2AF00"/>
                </a:solidFill>
                <a:latin typeface="Calibri"/>
                <a:cs typeface="Calibri"/>
              </a:rPr>
              <a:t>an </a:t>
            </a:r>
            <a:r>
              <a:rPr sz="1000" spc="45" dirty="0">
                <a:solidFill>
                  <a:srgbClr val="E2AF00"/>
                </a:solidFill>
                <a:latin typeface="Calibri"/>
                <a:cs typeface="Calibri"/>
              </a:rPr>
              <a:t>informed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40" dirty="0">
                <a:solidFill>
                  <a:srgbClr val="E2AF00"/>
                </a:solidFill>
                <a:latin typeface="Calibri"/>
                <a:cs typeface="Calibri"/>
              </a:rPr>
              <a:t>decision.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b="1" spc="65" dirty="0">
                <a:solidFill>
                  <a:srgbClr val="E2AF00"/>
                </a:solidFill>
                <a:latin typeface="Calibri"/>
                <a:cs typeface="Calibri"/>
              </a:rPr>
              <a:t>Discipline</a:t>
            </a:r>
            <a:endParaRPr sz="1000">
              <a:latin typeface="Calibri"/>
              <a:cs typeface="Calibri"/>
            </a:endParaRPr>
          </a:p>
          <a:p>
            <a:pPr marL="12700" marR="117475">
              <a:lnSpc>
                <a:spcPct val="100000"/>
              </a:lnSpc>
            </a:pPr>
            <a:r>
              <a:rPr sz="1000" spc="80" dirty="0">
                <a:solidFill>
                  <a:srgbClr val="E2AF00"/>
                </a:solidFill>
                <a:latin typeface="Calibri"/>
                <a:cs typeface="Calibri"/>
              </a:rPr>
              <a:t>You</a:t>
            </a:r>
            <a:r>
              <a:rPr sz="1000" spc="7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need</a:t>
            </a:r>
            <a:r>
              <a:rPr sz="10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0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know</a:t>
            </a:r>
            <a:r>
              <a:rPr sz="10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0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90" dirty="0">
                <a:solidFill>
                  <a:srgbClr val="E2AF00"/>
                </a:solidFill>
                <a:latin typeface="Calibri"/>
                <a:cs typeface="Calibri"/>
              </a:rPr>
              <a:t>do</a:t>
            </a:r>
            <a:r>
              <a:rPr sz="10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what</a:t>
            </a:r>
            <a:r>
              <a:rPr sz="1000" spc="10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is</a:t>
            </a:r>
            <a:r>
              <a:rPr sz="10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2AF00"/>
                </a:solidFill>
                <a:latin typeface="Calibri"/>
                <a:cs typeface="Calibri"/>
              </a:rPr>
              <a:t>expected</a:t>
            </a:r>
            <a:r>
              <a:rPr sz="1000" spc="1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of</a:t>
            </a:r>
            <a:r>
              <a:rPr sz="1000" spc="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you.</a:t>
            </a:r>
            <a:r>
              <a:rPr sz="10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E2AF00"/>
                </a:solidFill>
                <a:latin typeface="Calibri"/>
                <a:cs typeface="Calibri"/>
              </a:rPr>
              <a:t>This </a:t>
            </a:r>
            <a:r>
              <a:rPr sz="1000" spc="60" dirty="0">
                <a:solidFill>
                  <a:srgbClr val="E2AF00"/>
                </a:solidFill>
                <a:latin typeface="Calibri"/>
                <a:cs typeface="Calibri"/>
              </a:rPr>
              <a:t>ranges</a:t>
            </a:r>
            <a:r>
              <a:rPr sz="1000" spc="14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from</a:t>
            </a:r>
            <a:r>
              <a:rPr sz="1000" spc="1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0" dirty="0">
                <a:solidFill>
                  <a:srgbClr val="E2AF00"/>
                </a:solidFill>
                <a:latin typeface="Calibri"/>
                <a:cs typeface="Calibri"/>
              </a:rPr>
              <a:t>organising</a:t>
            </a:r>
            <a:r>
              <a:rPr sz="1000" spc="13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yourself,</a:t>
            </a:r>
            <a:r>
              <a:rPr sz="1000" spc="15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75" dirty="0">
                <a:solidFill>
                  <a:srgbClr val="E2AF00"/>
                </a:solidFill>
                <a:latin typeface="Calibri"/>
                <a:cs typeface="Calibri"/>
              </a:rPr>
              <a:t>being</a:t>
            </a:r>
            <a:r>
              <a:rPr sz="1000" spc="12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on</a:t>
            </a:r>
            <a:r>
              <a:rPr sz="10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time,</a:t>
            </a:r>
            <a:r>
              <a:rPr sz="1000" spc="11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000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E2AF00"/>
                </a:solidFill>
                <a:latin typeface="Calibri"/>
                <a:cs typeface="Calibri"/>
              </a:rPr>
              <a:t>being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responsible.</a:t>
            </a:r>
            <a:r>
              <a:rPr sz="1000" spc="25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80" dirty="0">
                <a:solidFill>
                  <a:srgbClr val="E2AF00"/>
                </a:solidFill>
                <a:latin typeface="Calibri"/>
                <a:cs typeface="Calibri"/>
              </a:rPr>
              <a:t>Some</a:t>
            </a:r>
            <a:r>
              <a:rPr sz="1000" spc="2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E2AF00"/>
                </a:solidFill>
                <a:latin typeface="Calibri"/>
                <a:cs typeface="Calibri"/>
              </a:rPr>
              <a:t>jobs</a:t>
            </a:r>
            <a:r>
              <a:rPr sz="1000" spc="20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need</a:t>
            </a:r>
            <a:r>
              <a:rPr sz="1000" spc="20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particular</a:t>
            </a:r>
            <a:r>
              <a:rPr sz="1000" spc="2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2AF00"/>
                </a:solidFill>
                <a:latin typeface="Calibri"/>
                <a:cs typeface="Calibri"/>
              </a:rPr>
              <a:t>discipline</a:t>
            </a:r>
            <a:r>
              <a:rPr sz="1000" spc="17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skills</a:t>
            </a:r>
            <a:r>
              <a:rPr sz="1000" spc="21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35" dirty="0">
                <a:solidFill>
                  <a:srgbClr val="E2AF00"/>
                </a:solidFill>
                <a:latin typeface="Calibri"/>
                <a:cs typeface="Calibri"/>
              </a:rPr>
              <a:t>such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as</a:t>
            </a:r>
            <a:r>
              <a:rPr sz="10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75" dirty="0">
                <a:solidFill>
                  <a:srgbClr val="E2AF00"/>
                </a:solidFill>
                <a:latin typeface="Calibri"/>
                <a:cs typeface="Calibri"/>
              </a:rPr>
              <a:t>being</a:t>
            </a:r>
            <a:r>
              <a:rPr sz="1000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5" dirty="0">
                <a:solidFill>
                  <a:srgbClr val="E2AF00"/>
                </a:solidFill>
                <a:latin typeface="Calibri"/>
                <a:cs typeface="Calibri"/>
              </a:rPr>
              <a:t>able</a:t>
            </a:r>
            <a:r>
              <a:rPr sz="10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to</a:t>
            </a:r>
            <a:r>
              <a:rPr sz="1000" spc="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2AF00"/>
                </a:solidFill>
                <a:latin typeface="Calibri"/>
                <a:cs typeface="Calibri"/>
              </a:rPr>
              <a:t>persevere</a:t>
            </a:r>
            <a:r>
              <a:rPr sz="1000" spc="12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with</a:t>
            </a:r>
            <a:r>
              <a:rPr sz="1000" spc="9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the</a:t>
            </a:r>
            <a:r>
              <a:rPr sz="1000" spc="8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task</a:t>
            </a:r>
            <a:r>
              <a:rPr sz="1000" spc="1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and</a:t>
            </a:r>
            <a:r>
              <a:rPr sz="1000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50" dirty="0">
                <a:solidFill>
                  <a:srgbClr val="E2AF00"/>
                </a:solidFill>
                <a:latin typeface="Calibri"/>
                <a:cs typeface="Calibri"/>
              </a:rPr>
              <a:t>plans</a:t>
            </a:r>
            <a:r>
              <a:rPr sz="1000" spc="9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until</a:t>
            </a:r>
            <a:r>
              <a:rPr sz="1000" spc="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25" dirty="0">
                <a:solidFill>
                  <a:srgbClr val="E2AF00"/>
                </a:solidFill>
                <a:latin typeface="Calibri"/>
                <a:cs typeface="Calibri"/>
              </a:rPr>
              <a:t>you </a:t>
            </a:r>
            <a:r>
              <a:rPr sz="1000" spc="55" dirty="0">
                <a:solidFill>
                  <a:srgbClr val="E2AF00"/>
                </a:solidFill>
                <a:latin typeface="Calibri"/>
                <a:cs typeface="Calibri"/>
              </a:rPr>
              <a:t>accomplish</a:t>
            </a:r>
            <a:r>
              <a:rPr sz="1000" spc="204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them,</a:t>
            </a:r>
            <a:r>
              <a:rPr sz="1000" spc="23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or</a:t>
            </a:r>
            <a:r>
              <a:rPr sz="1000" spc="18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following</a:t>
            </a:r>
            <a:r>
              <a:rPr sz="1000" spc="200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E2AF00"/>
                </a:solidFill>
                <a:latin typeface="Calibri"/>
                <a:cs typeface="Calibri"/>
              </a:rPr>
              <a:t>strict</a:t>
            </a:r>
            <a:r>
              <a:rPr sz="1000" spc="165" dirty="0">
                <a:solidFill>
                  <a:srgbClr val="E2AF00"/>
                </a:solidFill>
                <a:latin typeface="Calibri"/>
                <a:cs typeface="Calibri"/>
              </a:rPr>
              <a:t> </a:t>
            </a:r>
            <a:r>
              <a:rPr sz="1000" spc="45" dirty="0">
                <a:solidFill>
                  <a:srgbClr val="E2AF00"/>
                </a:solidFill>
                <a:latin typeface="Calibri"/>
                <a:cs typeface="Calibri"/>
              </a:rPr>
              <a:t>procedures.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2361692" y="516077"/>
            <a:ext cx="74498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35" dirty="0"/>
              <a:t>Beyond</a:t>
            </a:r>
            <a:r>
              <a:rPr spc="90" dirty="0"/>
              <a:t> </a:t>
            </a:r>
            <a:r>
              <a:rPr spc="285" dirty="0"/>
              <a:t>Heritage:</a:t>
            </a:r>
            <a:r>
              <a:rPr spc="110" dirty="0"/>
              <a:t> </a:t>
            </a:r>
            <a:r>
              <a:rPr spc="250" dirty="0">
                <a:solidFill>
                  <a:srgbClr val="FFC000"/>
                </a:solidFill>
              </a:rPr>
              <a:t>Product</a:t>
            </a:r>
            <a:r>
              <a:rPr spc="80" dirty="0">
                <a:solidFill>
                  <a:srgbClr val="FFC000"/>
                </a:solidFill>
              </a:rPr>
              <a:t> </a:t>
            </a:r>
            <a:r>
              <a:rPr spc="355" dirty="0">
                <a:solidFill>
                  <a:srgbClr val="FFC000"/>
                </a:solidFill>
              </a:rPr>
              <a:t>Design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429892" y="6511797"/>
            <a:ext cx="9330690" cy="280846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105" dirty="0">
                <a:latin typeface="Calibri"/>
                <a:cs typeface="Calibri"/>
              </a:rPr>
              <a:t>jordan.fowler</a:t>
            </a:r>
            <a:r>
              <a:rPr lang="en-US" sz="1800" i="1" spc="105" dirty="0">
                <a:latin typeface="Calibri"/>
                <a:cs typeface="Calibri"/>
              </a:rPr>
              <a:t>@heritage.</a:t>
            </a:r>
            <a:r>
              <a:rPr lang="en-US" i="1" spc="105" dirty="0">
                <a:latin typeface="Calibri"/>
                <a:cs typeface="Calibri"/>
              </a:rPr>
              <a:t>ttct</a:t>
            </a:r>
            <a:r>
              <a:rPr lang="en-US" sz="1800" i="1" spc="105" dirty="0">
                <a:latin typeface="Calibri"/>
                <a:cs typeface="Calibri"/>
              </a:rPr>
              <a:t>.</a:t>
            </a:r>
            <a:r>
              <a:rPr lang="en-US" i="1" spc="105" dirty="0">
                <a:latin typeface="Calibri"/>
                <a:cs typeface="Calibri"/>
              </a:rPr>
              <a:t>co</a:t>
            </a:r>
            <a:r>
              <a:rPr lang="en-US" sz="1800" i="1" spc="105" dirty="0">
                <a:latin typeface="Calibri"/>
                <a:cs typeface="Calibri"/>
              </a:rPr>
              <a:t>.uk</a:t>
            </a:r>
            <a:endParaRPr lang="en-US" sz="1800" spc="105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Course Information: Product Design</vt:lpstr>
      <vt:lpstr>Assessment: Product Design</vt:lpstr>
      <vt:lpstr>Do’s and Don'ts: Product Design</vt:lpstr>
      <vt:lpstr>Beyond Heritage: Product Design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J Barnston</dc:creator>
  <cp:revision>11</cp:revision>
  <dcterms:created xsi:type="dcterms:W3CDTF">2024-02-14T09:54:50Z</dcterms:created>
  <dcterms:modified xsi:type="dcterms:W3CDTF">2024-02-22T12:53:06Z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2022-03-09T00:00:00Z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2024-02-14T00:00:00Z</vt:filetime>
  </property>
</Properties>
</file>