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72306C-BD37-49D1-BD0D-C68120C24E06}" v="6" dt="2024-02-21T12:34:30.85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447" autoAdjust="0"/>
  </p:normalViewPr>
  <p:slideViewPr>
    <p:cSldViewPr>
      <p:cViewPr varScale="1">
        <p:scale>
          <a:sx n="67" d="100"/>
          <a:sy n="67" d="100"/>
        </p:scale>
        <p:origin x="620" y="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E3B40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98976" y="64006"/>
            <a:ext cx="4193158" cy="679399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83463" y="227075"/>
            <a:ext cx="11683365" cy="1226820"/>
          </a:xfrm>
          <a:custGeom>
            <a:avLst/>
            <a:gdLst/>
            <a:ahLst/>
            <a:cxnLst/>
            <a:rect l="l" t="t" r="r" b="b"/>
            <a:pathLst>
              <a:path w="11683365" h="1226820">
                <a:moveTo>
                  <a:pt x="11069574" y="0"/>
                </a:moveTo>
                <a:lnTo>
                  <a:pt x="613410" y="0"/>
                </a:lnTo>
                <a:lnTo>
                  <a:pt x="565472" y="1845"/>
                </a:lnTo>
                <a:lnTo>
                  <a:pt x="518544" y="7289"/>
                </a:lnTo>
                <a:lnTo>
                  <a:pt x="472762" y="16197"/>
                </a:lnTo>
                <a:lnTo>
                  <a:pt x="428261" y="28432"/>
                </a:lnTo>
                <a:lnTo>
                  <a:pt x="385178" y="43857"/>
                </a:lnTo>
                <a:lnTo>
                  <a:pt x="343649" y="62337"/>
                </a:lnTo>
                <a:lnTo>
                  <a:pt x="303812" y="83735"/>
                </a:lnTo>
                <a:lnTo>
                  <a:pt x="265801" y="107915"/>
                </a:lnTo>
                <a:lnTo>
                  <a:pt x="229755" y="134740"/>
                </a:lnTo>
                <a:lnTo>
                  <a:pt x="195808" y="164075"/>
                </a:lnTo>
                <a:lnTo>
                  <a:pt x="164098" y="195783"/>
                </a:lnTo>
                <a:lnTo>
                  <a:pt x="134760" y="229728"/>
                </a:lnTo>
                <a:lnTo>
                  <a:pt x="107932" y="265774"/>
                </a:lnTo>
                <a:lnTo>
                  <a:pt x="83749" y="303784"/>
                </a:lnTo>
                <a:lnTo>
                  <a:pt x="62348" y="343622"/>
                </a:lnTo>
                <a:lnTo>
                  <a:pt x="43865" y="385151"/>
                </a:lnTo>
                <a:lnTo>
                  <a:pt x="28437" y="428237"/>
                </a:lnTo>
                <a:lnTo>
                  <a:pt x="16200" y="472742"/>
                </a:lnTo>
                <a:lnTo>
                  <a:pt x="7291" y="518530"/>
                </a:lnTo>
                <a:lnTo>
                  <a:pt x="1845" y="565464"/>
                </a:lnTo>
                <a:lnTo>
                  <a:pt x="0" y="613410"/>
                </a:lnTo>
                <a:lnTo>
                  <a:pt x="1845" y="661355"/>
                </a:lnTo>
                <a:lnTo>
                  <a:pt x="7291" y="708289"/>
                </a:lnTo>
                <a:lnTo>
                  <a:pt x="16200" y="754077"/>
                </a:lnTo>
                <a:lnTo>
                  <a:pt x="28437" y="798582"/>
                </a:lnTo>
                <a:lnTo>
                  <a:pt x="43865" y="841668"/>
                </a:lnTo>
                <a:lnTo>
                  <a:pt x="62348" y="883197"/>
                </a:lnTo>
                <a:lnTo>
                  <a:pt x="83749" y="923036"/>
                </a:lnTo>
                <a:lnTo>
                  <a:pt x="107932" y="961045"/>
                </a:lnTo>
                <a:lnTo>
                  <a:pt x="134760" y="997091"/>
                </a:lnTo>
                <a:lnTo>
                  <a:pt x="164098" y="1031036"/>
                </a:lnTo>
                <a:lnTo>
                  <a:pt x="195808" y="1062744"/>
                </a:lnTo>
                <a:lnTo>
                  <a:pt x="229755" y="1092079"/>
                </a:lnTo>
                <a:lnTo>
                  <a:pt x="265801" y="1118904"/>
                </a:lnTo>
                <a:lnTo>
                  <a:pt x="303812" y="1143084"/>
                </a:lnTo>
                <a:lnTo>
                  <a:pt x="343649" y="1164482"/>
                </a:lnTo>
                <a:lnTo>
                  <a:pt x="385178" y="1182962"/>
                </a:lnTo>
                <a:lnTo>
                  <a:pt x="428261" y="1198387"/>
                </a:lnTo>
                <a:lnTo>
                  <a:pt x="472762" y="1210622"/>
                </a:lnTo>
                <a:lnTo>
                  <a:pt x="518544" y="1219530"/>
                </a:lnTo>
                <a:lnTo>
                  <a:pt x="565472" y="1224974"/>
                </a:lnTo>
                <a:lnTo>
                  <a:pt x="613410" y="1226820"/>
                </a:lnTo>
                <a:lnTo>
                  <a:pt x="11069574" y="1226820"/>
                </a:lnTo>
                <a:lnTo>
                  <a:pt x="11117519" y="1224974"/>
                </a:lnTo>
                <a:lnTo>
                  <a:pt x="11164453" y="1219530"/>
                </a:lnTo>
                <a:lnTo>
                  <a:pt x="11210241" y="1210622"/>
                </a:lnTo>
                <a:lnTo>
                  <a:pt x="11254746" y="1198387"/>
                </a:lnTo>
                <a:lnTo>
                  <a:pt x="11297832" y="1182962"/>
                </a:lnTo>
                <a:lnTo>
                  <a:pt x="11339361" y="1164482"/>
                </a:lnTo>
                <a:lnTo>
                  <a:pt x="11379200" y="1143084"/>
                </a:lnTo>
                <a:lnTo>
                  <a:pt x="11417209" y="1118904"/>
                </a:lnTo>
                <a:lnTo>
                  <a:pt x="11453255" y="1092079"/>
                </a:lnTo>
                <a:lnTo>
                  <a:pt x="11487200" y="1062744"/>
                </a:lnTo>
                <a:lnTo>
                  <a:pt x="11518908" y="1031036"/>
                </a:lnTo>
                <a:lnTo>
                  <a:pt x="11548243" y="997091"/>
                </a:lnTo>
                <a:lnTo>
                  <a:pt x="11575068" y="961045"/>
                </a:lnTo>
                <a:lnTo>
                  <a:pt x="11599248" y="923036"/>
                </a:lnTo>
                <a:lnTo>
                  <a:pt x="11620646" y="883197"/>
                </a:lnTo>
                <a:lnTo>
                  <a:pt x="11639126" y="841668"/>
                </a:lnTo>
                <a:lnTo>
                  <a:pt x="11654551" y="798582"/>
                </a:lnTo>
                <a:lnTo>
                  <a:pt x="11666786" y="754077"/>
                </a:lnTo>
                <a:lnTo>
                  <a:pt x="11675694" y="708289"/>
                </a:lnTo>
                <a:lnTo>
                  <a:pt x="11681138" y="661355"/>
                </a:lnTo>
                <a:lnTo>
                  <a:pt x="11682984" y="613410"/>
                </a:lnTo>
                <a:lnTo>
                  <a:pt x="11681138" y="565464"/>
                </a:lnTo>
                <a:lnTo>
                  <a:pt x="11675694" y="518530"/>
                </a:lnTo>
                <a:lnTo>
                  <a:pt x="11666786" y="472742"/>
                </a:lnTo>
                <a:lnTo>
                  <a:pt x="11654551" y="428237"/>
                </a:lnTo>
                <a:lnTo>
                  <a:pt x="11639126" y="385151"/>
                </a:lnTo>
                <a:lnTo>
                  <a:pt x="11620646" y="343622"/>
                </a:lnTo>
                <a:lnTo>
                  <a:pt x="11599248" y="303784"/>
                </a:lnTo>
                <a:lnTo>
                  <a:pt x="11575068" y="265774"/>
                </a:lnTo>
                <a:lnTo>
                  <a:pt x="11548243" y="229728"/>
                </a:lnTo>
                <a:lnTo>
                  <a:pt x="11518908" y="195783"/>
                </a:lnTo>
                <a:lnTo>
                  <a:pt x="11487200" y="164075"/>
                </a:lnTo>
                <a:lnTo>
                  <a:pt x="11453255" y="134740"/>
                </a:lnTo>
                <a:lnTo>
                  <a:pt x="11417209" y="107915"/>
                </a:lnTo>
                <a:lnTo>
                  <a:pt x="11379200" y="83735"/>
                </a:lnTo>
                <a:lnTo>
                  <a:pt x="11339361" y="62337"/>
                </a:lnTo>
                <a:lnTo>
                  <a:pt x="11297832" y="43857"/>
                </a:lnTo>
                <a:lnTo>
                  <a:pt x="11254746" y="28432"/>
                </a:lnTo>
                <a:lnTo>
                  <a:pt x="11210241" y="16197"/>
                </a:lnTo>
                <a:lnTo>
                  <a:pt x="11164453" y="7289"/>
                </a:lnTo>
                <a:lnTo>
                  <a:pt x="11117519" y="1845"/>
                </a:lnTo>
                <a:lnTo>
                  <a:pt x="110695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9016" y="434340"/>
            <a:ext cx="1391411" cy="8001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091671" y="413004"/>
            <a:ext cx="504444" cy="80010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283463" y="227075"/>
            <a:ext cx="11683365" cy="1226820"/>
          </a:xfrm>
          <a:custGeom>
            <a:avLst/>
            <a:gdLst/>
            <a:ahLst/>
            <a:cxnLst/>
            <a:rect l="l" t="t" r="r" b="b"/>
            <a:pathLst>
              <a:path w="11683365" h="1226820">
                <a:moveTo>
                  <a:pt x="11069574" y="0"/>
                </a:moveTo>
                <a:lnTo>
                  <a:pt x="613410" y="0"/>
                </a:lnTo>
                <a:lnTo>
                  <a:pt x="565472" y="1845"/>
                </a:lnTo>
                <a:lnTo>
                  <a:pt x="518544" y="7289"/>
                </a:lnTo>
                <a:lnTo>
                  <a:pt x="472762" y="16197"/>
                </a:lnTo>
                <a:lnTo>
                  <a:pt x="428261" y="28432"/>
                </a:lnTo>
                <a:lnTo>
                  <a:pt x="385178" y="43857"/>
                </a:lnTo>
                <a:lnTo>
                  <a:pt x="343649" y="62337"/>
                </a:lnTo>
                <a:lnTo>
                  <a:pt x="303812" y="83735"/>
                </a:lnTo>
                <a:lnTo>
                  <a:pt x="265801" y="107915"/>
                </a:lnTo>
                <a:lnTo>
                  <a:pt x="229755" y="134740"/>
                </a:lnTo>
                <a:lnTo>
                  <a:pt x="195808" y="164075"/>
                </a:lnTo>
                <a:lnTo>
                  <a:pt x="164098" y="195783"/>
                </a:lnTo>
                <a:lnTo>
                  <a:pt x="134760" y="229728"/>
                </a:lnTo>
                <a:lnTo>
                  <a:pt x="107932" y="265774"/>
                </a:lnTo>
                <a:lnTo>
                  <a:pt x="83749" y="303784"/>
                </a:lnTo>
                <a:lnTo>
                  <a:pt x="62348" y="343622"/>
                </a:lnTo>
                <a:lnTo>
                  <a:pt x="43865" y="385151"/>
                </a:lnTo>
                <a:lnTo>
                  <a:pt x="28437" y="428237"/>
                </a:lnTo>
                <a:lnTo>
                  <a:pt x="16200" y="472742"/>
                </a:lnTo>
                <a:lnTo>
                  <a:pt x="7291" y="518530"/>
                </a:lnTo>
                <a:lnTo>
                  <a:pt x="1845" y="565464"/>
                </a:lnTo>
                <a:lnTo>
                  <a:pt x="0" y="613410"/>
                </a:lnTo>
                <a:lnTo>
                  <a:pt x="1845" y="661355"/>
                </a:lnTo>
                <a:lnTo>
                  <a:pt x="7291" y="708289"/>
                </a:lnTo>
                <a:lnTo>
                  <a:pt x="16200" y="754077"/>
                </a:lnTo>
                <a:lnTo>
                  <a:pt x="28437" y="798582"/>
                </a:lnTo>
                <a:lnTo>
                  <a:pt x="43865" y="841668"/>
                </a:lnTo>
                <a:lnTo>
                  <a:pt x="62348" y="883197"/>
                </a:lnTo>
                <a:lnTo>
                  <a:pt x="83749" y="923036"/>
                </a:lnTo>
                <a:lnTo>
                  <a:pt x="107932" y="961045"/>
                </a:lnTo>
                <a:lnTo>
                  <a:pt x="134760" y="997091"/>
                </a:lnTo>
                <a:lnTo>
                  <a:pt x="164098" y="1031036"/>
                </a:lnTo>
                <a:lnTo>
                  <a:pt x="195808" y="1062744"/>
                </a:lnTo>
                <a:lnTo>
                  <a:pt x="229755" y="1092079"/>
                </a:lnTo>
                <a:lnTo>
                  <a:pt x="265801" y="1118904"/>
                </a:lnTo>
                <a:lnTo>
                  <a:pt x="303812" y="1143084"/>
                </a:lnTo>
                <a:lnTo>
                  <a:pt x="343649" y="1164482"/>
                </a:lnTo>
                <a:lnTo>
                  <a:pt x="385178" y="1182962"/>
                </a:lnTo>
                <a:lnTo>
                  <a:pt x="428261" y="1198387"/>
                </a:lnTo>
                <a:lnTo>
                  <a:pt x="472762" y="1210622"/>
                </a:lnTo>
                <a:lnTo>
                  <a:pt x="518544" y="1219530"/>
                </a:lnTo>
                <a:lnTo>
                  <a:pt x="565472" y="1224974"/>
                </a:lnTo>
                <a:lnTo>
                  <a:pt x="613410" y="1226820"/>
                </a:lnTo>
                <a:lnTo>
                  <a:pt x="11069574" y="1226820"/>
                </a:lnTo>
                <a:lnTo>
                  <a:pt x="11117519" y="1224974"/>
                </a:lnTo>
                <a:lnTo>
                  <a:pt x="11164453" y="1219530"/>
                </a:lnTo>
                <a:lnTo>
                  <a:pt x="11210241" y="1210622"/>
                </a:lnTo>
                <a:lnTo>
                  <a:pt x="11254746" y="1198387"/>
                </a:lnTo>
                <a:lnTo>
                  <a:pt x="11297832" y="1182962"/>
                </a:lnTo>
                <a:lnTo>
                  <a:pt x="11339361" y="1164482"/>
                </a:lnTo>
                <a:lnTo>
                  <a:pt x="11379200" y="1143084"/>
                </a:lnTo>
                <a:lnTo>
                  <a:pt x="11417209" y="1118904"/>
                </a:lnTo>
                <a:lnTo>
                  <a:pt x="11453255" y="1092079"/>
                </a:lnTo>
                <a:lnTo>
                  <a:pt x="11487200" y="1062744"/>
                </a:lnTo>
                <a:lnTo>
                  <a:pt x="11518908" y="1031036"/>
                </a:lnTo>
                <a:lnTo>
                  <a:pt x="11548243" y="997091"/>
                </a:lnTo>
                <a:lnTo>
                  <a:pt x="11575068" y="961045"/>
                </a:lnTo>
                <a:lnTo>
                  <a:pt x="11599248" y="923036"/>
                </a:lnTo>
                <a:lnTo>
                  <a:pt x="11620646" y="883197"/>
                </a:lnTo>
                <a:lnTo>
                  <a:pt x="11639126" y="841668"/>
                </a:lnTo>
                <a:lnTo>
                  <a:pt x="11654551" y="798582"/>
                </a:lnTo>
                <a:lnTo>
                  <a:pt x="11666786" y="754077"/>
                </a:lnTo>
                <a:lnTo>
                  <a:pt x="11675694" y="708289"/>
                </a:lnTo>
                <a:lnTo>
                  <a:pt x="11681138" y="661355"/>
                </a:lnTo>
                <a:lnTo>
                  <a:pt x="11682984" y="613410"/>
                </a:lnTo>
                <a:lnTo>
                  <a:pt x="11681138" y="565464"/>
                </a:lnTo>
                <a:lnTo>
                  <a:pt x="11675694" y="518530"/>
                </a:lnTo>
                <a:lnTo>
                  <a:pt x="11666786" y="472742"/>
                </a:lnTo>
                <a:lnTo>
                  <a:pt x="11654551" y="428237"/>
                </a:lnTo>
                <a:lnTo>
                  <a:pt x="11639126" y="385151"/>
                </a:lnTo>
                <a:lnTo>
                  <a:pt x="11620646" y="343622"/>
                </a:lnTo>
                <a:lnTo>
                  <a:pt x="11599248" y="303784"/>
                </a:lnTo>
                <a:lnTo>
                  <a:pt x="11575068" y="265774"/>
                </a:lnTo>
                <a:lnTo>
                  <a:pt x="11548243" y="229728"/>
                </a:lnTo>
                <a:lnTo>
                  <a:pt x="11518908" y="195783"/>
                </a:lnTo>
                <a:lnTo>
                  <a:pt x="11487200" y="164075"/>
                </a:lnTo>
                <a:lnTo>
                  <a:pt x="11453255" y="134740"/>
                </a:lnTo>
                <a:lnTo>
                  <a:pt x="11417209" y="107915"/>
                </a:lnTo>
                <a:lnTo>
                  <a:pt x="11379200" y="83735"/>
                </a:lnTo>
                <a:lnTo>
                  <a:pt x="11339361" y="62337"/>
                </a:lnTo>
                <a:lnTo>
                  <a:pt x="11297832" y="43857"/>
                </a:lnTo>
                <a:lnTo>
                  <a:pt x="11254746" y="28432"/>
                </a:lnTo>
                <a:lnTo>
                  <a:pt x="11210241" y="16197"/>
                </a:lnTo>
                <a:lnTo>
                  <a:pt x="11164453" y="7289"/>
                </a:lnTo>
                <a:lnTo>
                  <a:pt x="11117519" y="1845"/>
                </a:lnTo>
                <a:lnTo>
                  <a:pt x="110695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9016" y="434340"/>
            <a:ext cx="1391411" cy="80010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091671" y="413004"/>
            <a:ext cx="504444" cy="8001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56841" y="516077"/>
            <a:ext cx="7878317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51" y="1530477"/>
            <a:ext cx="11217910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E3B40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mailto:frances.morrell@heritage.ttct.co.uk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trs.ac.uk/studying-trs/graduate-video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frances.morrell@heritage.ttct.co.u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frances.morrell@heritage.ttct.co.u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frances.morrell@heritage.ttct.co.u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179" y="1748027"/>
            <a:ext cx="5798820" cy="4361815"/>
          </a:xfrm>
          <a:custGeom>
            <a:avLst/>
            <a:gdLst/>
            <a:ahLst/>
            <a:cxnLst/>
            <a:rect l="l" t="t" r="r" b="b"/>
            <a:pathLst>
              <a:path w="5798820" h="4361815">
                <a:moveTo>
                  <a:pt x="5483860" y="0"/>
                </a:moveTo>
                <a:lnTo>
                  <a:pt x="314960" y="0"/>
                </a:lnTo>
                <a:lnTo>
                  <a:pt x="268416" y="3414"/>
                </a:lnTo>
                <a:lnTo>
                  <a:pt x="223993" y="13331"/>
                </a:lnTo>
                <a:lnTo>
                  <a:pt x="182178" y="29266"/>
                </a:lnTo>
                <a:lnTo>
                  <a:pt x="143459" y="50731"/>
                </a:lnTo>
                <a:lnTo>
                  <a:pt x="108321" y="77240"/>
                </a:lnTo>
                <a:lnTo>
                  <a:pt x="77252" y="108305"/>
                </a:lnTo>
                <a:lnTo>
                  <a:pt x="50740" y="143442"/>
                </a:lnTo>
                <a:lnTo>
                  <a:pt x="29272" y="182162"/>
                </a:lnTo>
                <a:lnTo>
                  <a:pt x="13334" y="223979"/>
                </a:lnTo>
                <a:lnTo>
                  <a:pt x="3414" y="268407"/>
                </a:lnTo>
                <a:lnTo>
                  <a:pt x="0" y="314960"/>
                </a:lnTo>
                <a:lnTo>
                  <a:pt x="0" y="4046728"/>
                </a:lnTo>
                <a:lnTo>
                  <a:pt x="3414" y="4093271"/>
                </a:lnTo>
                <a:lnTo>
                  <a:pt x="13334" y="4137694"/>
                </a:lnTo>
                <a:lnTo>
                  <a:pt x="29272" y="4179509"/>
                </a:lnTo>
                <a:lnTo>
                  <a:pt x="50740" y="4218228"/>
                </a:lnTo>
                <a:lnTo>
                  <a:pt x="77252" y="4253366"/>
                </a:lnTo>
                <a:lnTo>
                  <a:pt x="108321" y="4284435"/>
                </a:lnTo>
                <a:lnTo>
                  <a:pt x="143459" y="4310947"/>
                </a:lnTo>
                <a:lnTo>
                  <a:pt x="182178" y="4332415"/>
                </a:lnTo>
                <a:lnTo>
                  <a:pt x="223993" y="4348353"/>
                </a:lnTo>
                <a:lnTo>
                  <a:pt x="268416" y="4358273"/>
                </a:lnTo>
                <a:lnTo>
                  <a:pt x="314960" y="4361688"/>
                </a:lnTo>
                <a:lnTo>
                  <a:pt x="5483860" y="4361688"/>
                </a:lnTo>
                <a:lnTo>
                  <a:pt x="5530412" y="4358273"/>
                </a:lnTo>
                <a:lnTo>
                  <a:pt x="5574840" y="4348353"/>
                </a:lnTo>
                <a:lnTo>
                  <a:pt x="5616657" y="4332415"/>
                </a:lnTo>
                <a:lnTo>
                  <a:pt x="5655377" y="4310947"/>
                </a:lnTo>
                <a:lnTo>
                  <a:pt x="5690514" y="4284435"/>
                </a:lnTo>
                <a:lnTo>
                  <a:pt x="5721579" y="4253366"/>
                </a:lnTo>
                <a:lnTo>
                  <a:pt x="5748088" y="4218228"/>
                </a:lnTo>
                <a:lnTo>
                  <a:pt x="5769553" y="4179509"/>
                </a:lnTo>
                <a:lnTo>
                  <a:pt x="5785488" y="4137694"/>
                </a:lnTo>
                <a:lnTo>
                  <a:pt x="5795405" y="4093271"/>
                </a:lnTo>
                <a:lnTo>
                  <a:pt x="5798820" y="4046728"/>
                </a:lnTo>
                <a:lnTo>
                  <a:pt x="5798820" y="314960"/>
                </a:lnTo>
                <a:lnTo>
                  <a:pt x="5795405" y="268407"/>
                </a:lnTo>
                <a:lnTo>
                  <a:pt x="5785488" y="223979"/>
                </a:lnTo>
                <a:lnTo>
                  <a:pt x="5769553" y="182162"/>
                </a:lnTo>
                <a:lnTo>
                  <a:pt x="5748088" y="143442"/>
                </a:lnTo>
                <a:lnTo>
                  <a:pt x="5721579" y="108305"/>
                </a:lnTo>
                <a:lnTo>
                  <a:pt x="5690514" y="77240"/>
                </a:lnTo>
                <a:lnTo>
                  <a:pt x="5655377" y="50731"/>
                </a:lnTo>
                <a:lnTo>
                  <a:pt x="5616657" y="29266"/>
                </a:lnTo>
                <a:lnTo>
                  <a:pt x="5574840" y="13331"/>
                </a:lnTo>
                <a:lnTo>
                  <a:pt x="5530412" y="3414"/>
                </a:lnTo>
                <a:lnTo>
                  <a:pt x="5483860" y="0"/>
                </a:lnTo>
                <a:close/>
              </a:path>
            </a:pathLst>
          </a:custGeom>
          <a:solidFill>
            <a:srgbClr val="E2A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05001" y="343825"/>
            <a:ext cx="92964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10" dirty="0"/>
              <a:t>Course</a:t>
            </a:r>
            <a:r>
              <a:rPr spc="105" dirty="0"/>
              <a:t> </a:t>
            </a:r>
            <a:r>
              <a:rPr spc="220" dirty="0"/>
              <a:t>Information:</a:t>
            </a:r>
            <a:r>
              <a:rPr spc="105" dirty="0"/>
              <a:t> </a:t>
            </a:r>
            <a:r>
              <a:rPr spc="295" dirty="0">
                <a:solidFill>
                  <a:srgbClr val="FFC000"/>
                </a:solidFill>
              </a:rPr>
              <a:t>Religious</a:t>
            </a:r>
            <a:r>
              <a:rPr spc="105" dirty="0">
                <a:solidFill>
                  <a:srgbClr val="FFC000"/>
                </a:solidFill>
              </a:rPr>
              <a:t> </a:t>
            </a:r>
            <a:r>
              <a:rPr spc="265" dirty="0">
                <a:solidFill>
                  <a:srgbClr val="FFC000"/>
                </a:solidFill>
              </a:rPr>
              <a:t>Studies</a:t>
            </a:r>
            <a:r>
              <a:rPr lang="en-GB" spc="265" dirty="0">
                <a:solidFill>
                  <a:srgbClr val="FFC000"/>
                </a:solidFill>
              </a:rPr>
              <a:t> (full GCSE)</a:t>
            </a:r>
            <a:endParaRPr spc="265" dirty="0">
              <a:solidFill>
                <a:srgbClr val="FFC000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1000" y="1815691"/>
            <a:ext cx="6679565" cy="48243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69365">
              <a:lnSpc>
                <a:spcPct val="100000"/>
              </a:lnSpc>
              <a:spcBef>
                <a:spcPts val="100"/>
              </a:spcBef>
            </a:pPr>
            <a:r>
              <a:rPr lang="en-GB" sz="1800" dirty="0">
                <a:latin typeface="Calibri"/>
                <a:cs typeface="Calibri"/>
              </a:rPr>
              <a:t>Students can also opt to study for a full GCSE in Religious Studies. This will build upon the core GCSE lessons.</a:t>
            </a:r>
          </a:p>
          <a:p>
            <a:pPr marL="12700" marR="1269365">
              <a:lnSpc>
                <a:spcPct val="100000"/>
              </a:lnSpc>
              <a:spcBef>
                <a:spcPts val="100"/>
              </a:spcBef>
            </a:pPr>
            <a:endParaRPr lang="en-GB" dirty="0">
              <a:latin typeface="Calibri"/>
              <a:cs typeface="Calibri"/>
            </a:endParaRPr>
          </a:p>
          <a:p>
            <a:pPr marL="12700" marR="126936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GCSE Religious Studies will help you to understand yourself and the people around you. You will study </a:t>
            </a:r>
            <a:r>
              <a:rPr lang="en-GB" sz="1800" dirty="0">
                <a:latin typeface="Calibri"/>
                <a:cs typeface="Calibri"/>
              </a:rPr>
              <a:t> the practices of Christianity and Islam </a:t>
            </a:r>
            <a:r>
              <a:rPr sz="1800" dirty="0">
                <a:latin typeface="Calibri"/>
                <a:cs typeface="Calibri"/>
              </a:rPr>
              <a:t>in depth</a:t>
            </a:r>
            <a:r>
              <a:rPr lang="en-GB" dirty="0">
                <a:latin typeface="Calibri"/>
                <a:cs typeface="Calibri"/>
              </a:rPr>
              <a:t>. </a:t>
            </a:r>
          </a:p>
          <a:p>
            <a:pPr marL="12700" marR="1269365">
              <a:lnSpc>
                <a:spcPct val="100000"/>
              </a:lnSpc>
              <a:spcBef>
                <a:spcPts val="100"/>
              </a:spcBef>
            </a:pPr>
            <a:endParaRPr lang="en-GB" dirty="0">
              <a:latin typeface="Calibri"/>
              <a:cs typeface="Calibri"/>
            </a:endParaRPr>
          </a:p>
          <a:p>
            <a:pPr marL="12700" marR="1269365">
              <a:lnSpc>
                <a:spcPct val="100000"/>
              </a:lnSpc>
              <a:spcBef>
                <a:spcPts val="100"/>
              </a:spcBef>
            </a:pPr>
            <a:r>
              <a:rPr lang="en-GB" dirty="0">
                <a:latin typeface="Calibri"/>
                <a:cs typeface="Calibri"/>
              </a:rPr>
              <a:t>You will then </a:t>
            </a:r>
            <a:r>
              <a:rPr sz="1800" dirty="0">
                <a:latin typeface="Calibri"/>
                <a:cs typeface="Calibri"/>
              </a:rPr>
              <a:t>then look at how these beliefs affect people around the world</a:t>
            </a:r>
            <a:r>
              <a:rPr lang="en-GB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 apply to issues facing humanity in the 21st Century.</a:t>
            </a:r>
            <a:r>
              <a:rPr lang="en-GB" sz="1800" dirty="0">
                <a:latin typeface="Calibri"/>
                <a:cs typeface="Calibri"/>
              </a:rPr>
              <a:t> We will study Christian, Muslim and non-religious attitudes to issues around:</a:t>
            </a:r>
          </a:p>
          <a:p>
            <a:pPr marL="298450" marR="1269365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Calibri"/>
                <a:cs typeface="Calibri"/>
              </a:rPr>
              <a:t>Life (such as how we should treat the environment, and do we have the right to choose when we die)</a:t>
            </a:r>
          </a:p>
          <a:p>
            <a:pPr marL="298450" marR="1269365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latin typeface="Calibri"/>
                <a:cs typeface="Calibri"/>
              </a:rPr>
              <a:t>Crime and punishment (such as the causes of crime, and how should prisoners be punished).</a:t>
            </a:r>
          </a:p>
          <a:p>
            <a:pPr marL="298450" marR="1269365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GB" sz="1800" u="sng" dirty="0">
              <a:solidFill>
                <a:srgbClr val="0462C1"/>
              </a:solidFill>
              <a:uFill>
                <a:solidFill>
                  <a:srgbClr val="0462C1"/>
                </a:solidFill>
              </a:uFill>
              <a:latin typeface="Calibri"/>
              <a:cs typeface="Calibri"/>
              <a:hlinkClick r:id="rId2"/>
            </a:endParaRPr>
          </a:p>
          <a:p>
            <a:pPr marL="12700" marR="1269365">
              <a:lnSpc>
                <a:spcPct val="100000"/>
              </a:lnSpc>
              <a:spcBef>
                <a:spcPts val="100"/>
              </a:spcBef>
            </a:pPr>
            <a:r>
              <a:rPr sz="1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https://trs.ac.uk/studying-trs/graduate-videos/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25321" y="6511797"/>
            <a:ext cx="9337675" cy="557845"/>
          </a:xfrm>
          <a:prstGeom prst="rect">
            <a:avLst/>
          </a:prstGeom>
        </p:spPr>
        <p:txBody>
          <a:bodyPr vert="horz" wrap="square" lIns="0" tIns="381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800" i="1" spc="70">
                <a:latin typeface="Calibri"/>
                <a:cs typeface="Calibri"/>
              </a:rPr>
              <a:t>For</a:t>
            </a:r>
            <a:r>
              <a:rPr sz="1800" i="1" spc="100" dirty="0">
                <a:latin typeface="Calibri"/>
                <a:cs typeface="Calibri"/>
              </a:rPr>
              <a:t> </a:t>
            </a:r>
            <a:r>
              <a:rPr sz="1800" i="1">
                <a:latin typeface="Calibri"/>
                <a:cs typeface="Calibri"/>
              </a:rPr>
              <a:t>further</a:t>
            </a:r>
            <a:r>
              <a:rPr sz="1800" i="1" spc="85" dirty="0">
                <a:latin typeface="Calibri"/>
                <a:cs typeface="Calibri"/>
              </a:rPr>
              <a:t> </a:t>
            </a:r>
            <a:r>
              <a:rPr sz="1800" i="1" spc="55">
                <a:latin typeface="Calibri"/>
                <a:cs typeface="Calibri"/>
              </a:rPr>
              <a:t>information</a:t>
            </a:r>
            <a:r>
              <a:rPr sz="1800" i="1" spc="95" dirty="0">
                <a:latin typeface="Calibri"/>
                <a:cs typeface="Calibri"/>
              </a:rPr>
              <a:t> </a:t>
            </a:r>
            <a:r>
              <a:rPr sz="1800" i="1" spc="125">
                <a:latin typeface="Calibri"/>
                <a:cs typeface="Calibri"/>
              </a:rPr>
              <a:t>on</a:t>
            </a:r>
            <a:r>
              <a:rPr sz="1800" i="1" spc="114" dirty="0">
                <a:latin typeface="Calibri"/>
                <a:cs typeface="Calibri"/>
              </a:rPr>
              <a:t> </a:t>
            </a:r>
            <a:r>
              <a:rPr sz="1800" i="1">
                <a:latin typeface="Calibri"/>
                <a:cs typeface="Calibri"/>
              </a:rPr>
              <a:t>this</a:t>
            </a:r>
            <a:r>
              <a:rPr sz="1800" i="1" spc="95" dirty="0">
                <a:latin typeface="Calibri"/>
                <a:cs typeface="Calibri"/>
              </a:rPr>
              <a:t> </a:t>
            </a:r>
            <a:r>
              <a:rPr sz="1800" i="1" spc="110">
                <a:latin typeface="Calibri"/>
                <a:cs typeface="Calibri"/>
              </a:rPr>
              <a:t>course</a:t>
            </a:r>
            <a:r>
              <a:rPr sz="1800" i="1" spc="95" dirty="0">
                <a:latin typeface="Calibri"/>
                <a:cs typeface="Calibri"/>
              </a:rPr>
              <a:t> </a:t>
            </a:r>
            <a:r>
              <a:rPr sz="1800" i="1" spc="105">
                <a:latin typeface="Calibri"/>
                <a:cs typeface="Calibri"/>
              </a:rPr>
              <a:t>please</a:t>
            </a:r>
            <a:r>
              <a:rPr sz="1800" i="1" spc="90" dirty="0">
                <a:latin typeface="Calibri"/>
                <a:cs typeface="Calibri"/>
              </a:rPr>
              <a:t> </a:t>
            </a:r>
            <a:r>
              <a:rPr sz="1800" i="1" spc="70">
                <a:latin typeface="Calibri"/>
                <a:cs typeface="Calibri"/>
              </a:rPr>
              <a:t>contact</a:t>
            </a:r>
            <a:r>
              <a:rPr sz="1800" i="1" spc="105" dirty="0">
                <a:latin typeface="Calibri"/>
                <a:cs typeface="Calibri"/>
              </a:rPr>
              <a:t> </a:t>
            </a:r>
            <a:r>
              <a:rPr lang="en-US" i="1" spc="70" dirty="0">
                <a:latin typeface="Calibri"/>
                <a:cs typeface="Calibri"/>
                <a:hlinkClick r:id="rId3"/>
              </a:rPr>
              <a:t>frances.morrell@heritage.ttct.co.uk</a:t>
            </a:r>
            <a:endParaRPr lang="en-US">
              <a:latin typeface="Calibri"/>
              <a:cs typeface="Calibri"/>
            </a:endParaRPr>
          </a:p>
          <a:p>
            <a:pPr marL="12700">
              <a:spcBef>
                <a:spcPts val="30"/>
              </a:spcBef>
            </a:pPr>
            <a:endParaRPr lang="en-US" i="1" spc="70" dirty="0">
              <a:latin typeface="Calibri"/>
              <a:cs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3750B50-F596-25B1-A1B9-72D00F17B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3464" y="5601980"/>
            <a:ext cx="1374334" cy="8707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EAE6447-B6C2-5E76-F5C0-0775A27390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5159" y="1806377"/>
            <a:ext cx="2837296" cy="18902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B1DCC6C-0A09-286A-4918-10AC776EE2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6041" y="1801423"/>
            <a:ext cx="2835378" cy="189025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2400C2C-7F84-F641-F53C-4BD713423F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3244" y="3841209"/>
            <a:ext cx="2269211" cy="17019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2A58114-043F-11ED-C6D8-6F5A2C0E54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46040" y="3832733"/>
            <a:ext cx="2564959" cy="17120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8995" y="6480047"/>
            <a:ext cx="11583035" cy="0"/>
          </a:xfrm>
          <a:custGeom>
            <a:avLst/>
            <a:gdLst/>
            <a:ahLst/>
            <a:cxnLst/>
            <a:rect l="l" t="t" r="r" b="b"/>
            <a:pathLst>
              <a:path w="11583035">
                <a:moveTo>
                  <a:pt x="0" y="0"/>
                </a:moveTo>
                <a:lnTo>
                  <a:pt x="1158290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5000" y="549205"/>
            <a:ext cx="9220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75" dirty="0"/>
              <a:t>Assessment:</a:t>
            </a:r>
            <a:r>
              <a:rPr spc="70" dirty="0"/>
              <a:t> </a:t>
            </a:r>
            <a:r>
              <a:rPr lang="en-GB" spc="295" dirty="0">
                <a:solidFill>
                  <a:srgbClr val="FFC000"/>
                </a:solidFill>
              </a:rPr>
              <a:t>Religious</a:t>
            </a:r>
            <a:r>
              <a:rPr lang="en-GB" spc="105" dirty="0">
                <a:solidFill>
                  <a:srgbClr val="FFC000"/>
                </a:solidFill>
              </a:rPr>
              <a:t> </a:t>
            </a:r>
            <a:r>
              <a:rPr lang="en-GB" spc="265" dirty="0">
                <a:solidFill>
                  <a:srgbClr val="FFC000"/>
                </a:solidFill>
              </a:rPr>
              <a:t>Studies (full GCSE)</a:t>
            </a:r>
            <a:endParaRPr spc="265" dirty="0">
              <a:solidFill>
                <a:srgbClr val="FFC000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92151" y="1530477"/>
            <a:ext cx="11217910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This is assessed in </a:t>
            </a:r>
            <a:r>
              <a:rPr lang="en-GB" sz="2000" dirty="0"/>
              <a:t>2</a:t>
            </a:r>
            <a:r>
              <a:rPr sz="2000" dirty="0"/>
              <a:t> ex</a:t>
            </a:r>
            <a:r>
              <a:rPr lang="en-GB" sz="2000" dirty="0" err="1"/>
              <a:t>ams</a:t>
            </a:r>
            <a:r>
              <a:rPr lang="en-GB" sz="2000" dirty="0"/>
              <a:t> that will each last for 1 hour and 45 minutes.</a:t>
            </a:r>
            <a:r>
              <a:rPr sz="2000" dirty="0"/>
              <a:t> </a:t>
            </a:r>
            <a:r>
              <a:rPr lang="en-GB" sz="2000" u="sng" dirty="0"/>
              <a:t>Students who opt to study the full GCSE will not sit the Short Course exam.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2000" dirty="0"/>
              <a:t>Each paper is split into 4 questions, </a:t>
            </a:r>
            <a:r>
              <a:rPr sz="2000" dirty="0"/>
              <a:t>worth </a:t>
            </a:r>
            <a:r>
              <a:rPr lang="en-GB" sz="2000" dirty="0"/>
              <a:t>24</a:t>
            </a:r>
            <a:r>
              <a:rPr sz="2000" dirty="0"/>
              <a:t> marks</a:t>
            </a:r>
            <a:r>
              <a:rPr lang="en-GB" sz="2000" dirty="0"/>
              <a:t>. The </a:t>
            </a:r>
            <a:r>
              <a:rPr sz="2000" dirty="0"/>
              <a:t>Christianity and </a:t>
            </a:r>
            <a:r>
              <a:rPr lang="en-GB" sz="2000" dirty="0"/>
              <a:t>Islam</a:t>
            </a:r>
            <a:r>
              <a:rPr sz="2000" dirty="0"/>
              <a:t> </a:t>
            </a:r>
            <a:r>
              <a:rPr lang="en-GB" sz="2000" dirty="0"/>
              <a:t>beliefs questions, plus one themes question each</a:t>
            </a:r>
            <a:r>
              <a:rPr sz="2000" dirty="0"/>
              <a:t> </a:t>
            </a:r>
            <a:r>
              <a:rPr sz="2000" dirty="0" err="1"/>
              <a:t>hav</a:t>
            </a:r>
            <a:r>
              <a:rPr lang="en-GB" sz="2000" dirty="0"/>
              <a:t>e</a:t>
            </a:r>
            <a:r>
              <a:rPr sz="2000" dirty="0"/>
              <a:t> </a:t>
            </a:r>
            <a:r>
              <a:rPr lang="en-GB" sz="2000" dirty="0"/>
              <a:t>3</a:t>
            </a:r>
            <a:r>
              <a:rPr sz="2000" dirty="0"/>
              <a:t> marks for Spelling, Punctuation and Grammar.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27762" y="2887108"/>
            <a:ext cx="6683171" cy="3501575"/>
            <a:chOff x="127762" y="2735326"/>
            <a:chExt cx="5963920" cy="3792220"/>
          </a:xfrm>
        </p:grpSpPr>
        <p:sp>
          <p:nvSpPr>
            <p:cNvPr id="6" name="object 6"/>
            <p:cNvSpPr/>
            <p:nvPr/>
          </p:nvSpPr>
          <p:spPr>
            <a:xfrm>
              <a:off x="134112" y="2741676"/>
              <a:ext cx="5951220" cy="3779520"/>
            </a:xfrm>
            <a:custGeom>
              <a:avLst/>
              <a:gdLst/>
              <a:ahLst/>
              <a:cxnLst/>
              <a:rect l="l" t="t" r="r" b="b"/>
              <a:pathLst>
                <a:path w="5951220" h="3779520">
                  <a:moveTo>
                    <a:pt x="5321300" y="0"/>
                  </a:moveTo>
                  <a:lnTo>
                    <a:pt x="629932" y="0"/>
                  </a:lnTo>
                  <a:lnTo>
                    <a:pt x="582919" y="1728"/>
                  </a:lnTo>
                  <a:lnTo>
                    <a:pt x="536845" y="6830"/>
                  </a:lnTo>
                  <a:lnTo>
                    <a:pt x="491831" y="15186"/>
                  </a:lnTo>
                  <a:lnTo>
                    <a:pt x="447999" y="26673"/>
                  </a:lnTo>
                  <a:lnTo>
                    <a:pt x="405470" y="41169"/>
                  </a:lnTo>
                  <a:lnTo>
                    <a:pt x="364368" y="58553"/>
                  </a:lnTo>
                  <a:lnTo>
                    <a:pt x="324813" y="78702"/>
                  </a:lnTo>
                  <a:lnTo>
                    <a:pt x="286927" y="101494"/>
                  </a:lnTo>
                  <a:lnTo>
                    <a:pt x="250832" y="126808"/>
                  </a:lnTo>
                  <a:lnTo>
                    <a:pt x="216649" y="154523"/>
                  </a:lnTo>
                  <a:lnTo>
                    <a:pt x="184502" y="184515"/>
                  </a:lnTo>
                  <a:lnTo>
                    <a:pt x="154511" y="216663"/>
                  </a:lnTo>
                  <a:lnTo>
                    <a:pt x="126798" y="250845"/>
                  </a:lnTo>
                  <a:lnTo>
                    <a:pt x="101485" y="286940"/>
                  </a:lnTo>
                  <a:lnTo>
                    <a:pt x="78694" y="324825"/>
                  </a:lnTo>
                  <a:lnTo>
                    <a:pt x="58547" y="364379"/>
                  </a:lnTo>
                  <a:lnTo>
                    <a:pt x="41165" y="405480"/>
                  </a:lnTo>
                  <a:lnTo>
                    <a:pt x="26670" y="448006"/>
                  </a:lnTo>
                  <a:lnTo>
                    <a:pt x="15184" y="491834"/>
                  </a:lnTo>
                  <a:lnTo>
                    <a:pt x="6830" y="536844"/>
                  </a:lnTo>
                  <a:lnTo>
                    <a:pt x="1727" y="582913"/>
                  </a:lnTo>
                  <a:lnTo>
                    <a:pt x="0" y="629920"/>
                  </a:lnTo>
                  <a:lnTo>
                    <a:pt x="0" y="3149587"/>
                  </a:lnTo>
                  <a:lnTo>
                    <a:pt x="1727" y="3196600"/>
                  </a:lnTo>
                  <a:lnTo>
                    <a:pt x="6830" y="3242674"/>
                  </a:lnTo>
                  <a:lnTo>
                    <a:pt x="15184" y="3287688"/>
                  </a:lnTo>
                  <a:lnTo>
                    <a:pt x="26670" y="3331520"/>
                  </a:lnTo>
                  <a:lnTo>
                    <a:pt x="41165" y="3374049"/>
                  </a:lnTo>
                  <a:lnTo>
                    <a:pt x="58547" y="3415151"/>
                  </a:lnTo>
                  <a:lnTo>
                    <a:pt x="78694" y="3454706"/>
                  </a:lnTo>
                  <a:lnTo>
                    <a:pt x="101485" y="3492592"/>
                  </a:lnTo>
                  <a:lnTo>
                    <a:pt x="126798" y="3528687"/>
                  </a:lnTo>
                  <a:lnTo>
                    <a:pt x="154511" y="3562870"/>
                  </a:lnTo>
                  <a:lnTo>
                    <a:pt x="184502" y="3595017"/>
                  </a:lnTo>
                  <a:lnTo>
                    <a:pt x="216649" y="3625008"/>
                  </a:lnTo>
                  <a:lnTo>
                    <a:pt x="250832" y="3652721"/>
                  </a:lnTo>
                  <a:lnTo>
                    <a:pt x="286927" y="3678034"/>
                  </a:lnTo>
                  <a:lnTo>
                    <a:pt x="324813" y="3700825"/>
                  </a:lnTo>
                  <a:lnTo>
                    <a:pt x="364368" y="3720972"/>
                  </a:lnTo>
                  <a:lnTo>
                    <a:pt x="405470" y="3738354"/>
                  </a:lnTo>
                  <a:lnTo>
                    <a:pt x="447999" y="3752849"/>
                  </a:lnTo>
                  <a:lnTo>
                    <a:pt x="491831" y="3764335"/>
                  </a:lnTo>
                  <a:lnTo>
                    <a:pt x="536845" y="3772689"/>
                  </a:lnTo>
                  <a:lnTo>
                    <a:pt x="582919" y="3777792"/>
                  </a:lnTo>
                  <a:lnTo>
                    <a:pt x="629932" y="3779520"/>
                  </a:lnTo>
                  <a:lnTo>
                    <a:pt x="5321300" y="3779520"/>
                  </a:lnTo>
                  <a:lnTo>
                    <a:pt x="5368306" y="3777792"/>
                  </a:lnTo>
                  <a:lnTo>
                    <a:pt x="5414375" y="3772689"/>
                  </a:lnTo>
                  <a:lnTo>
                    <a:pt x="5459385" y="3764335"/>
                  </a:lnTo>
                  <a:lnTo>
                    <a:pt x="5503213" y="3752849"/>
                  </a:lnTo>
                  <a:lnTo>
                    <a:pt x="5545739" y="3738354"/>
                  </a:lnTo>
                  <a:lnTo>
                    <a:pt x="5586840" y="3720972"/>
                  </a:lnTo>
                  <a:lnTo>
                    <a:pt x="5626394" y="3700825"/>
                  </a:lnTo>
                  <a:lnTo>
                    <a:pt x="5664279" y="3678034"/>
                  </a:lnTo>
                  <a:lnTo>
                    <a:pt x="5700374" y="3652721"/>
                  </a:lnTo>
                  <a:lnTo>
                    <a:pt x="5734556" y="3625008"/>
                  </a:lnTo>
                  <a:lnTo>
                    <a:pt x="5766704" y="3595017"/>
                  </a:lnTo>
                  <a:lnTo>
                    <a:pt x="5796696" y="3562870"/>
                  </a:lnTo>
                  <a:lnTo>
                    <a:pt x="5824411" y="3528687"/>
                  </a:lnTo>
                  <a:lnTo>
                    <a:pt x="5849725" y="3492592"/>
                  </a:lnTo>
                  <a:lnTo>
                    <a:pt x="5872517" y="3454706"/>
                  </a:lnTo>
                  <a:lnTo>
                    <a:pt x="5892666" y="3415151"/>
                  </a:lnTo>
                  <a:lnTo>
                    <a:pt x="5910050" y="3374049"/>
                  </a:lnTo>
                  <a:lnTo>
                    <a:pt x="5924546" y="3331520"/>
                  </a:lnTo>
                  <a:lnTo>
                    <a:pt x="5936033" y="3287688"/>
                  </a:lnTo>
                  <a:lnTo>
                    <a:pt x="5944389" y="3242674"/>
                  </a:lnTo>
                  <a:lnTo>
                    <a:pt x="5949491" y="3196600"/>
                  </a:lnTo>
                  <a:lnTo>
                    <a:pt x="5951220" y="3149587"/>
                  </a:lnTo>
                  <a:lnTo>
                    <a:pt x="5951220" y="629920"/>
                  </a:lnTo>
                  <a:lnTo>
                    <a:pt x="5949491" y="582913"/>
                  </a:lnTo>
                  <a:lnTo>
                    <a:pt x="5944389" y="536844"/>
                  </a:lnTo>
                  <a:lnTo>
                    <a:pt x="5936033" y="491834"/>
                  </a:lnTo>
                  <a:lnTo>
                    <a:pt x="5924546" y="448006"/>
                  </a:lnTo>
                  <a:lnTo>
                    <a:pt x="5910050" y="405480"/>
                  </a:lnTo>
                  <a:lnTo>
                    <a:pt x="5892666" y="364379"/>
                  </a:lnTo>
                  <a:lnTo>
                    <a:pt x="5872517" y="324825"/>
                  </a:lnTo>
                  <a:lnTo>
                    <a:pt x="5849725" y="286940"/>
                  </a:lnTo>
                  <a:lnTo>
                    <a:pt x="5824411" y="250845"/>
                  </a:lnTo>
                  <a:lnTo>
                    <a:pt x="5796696" y="216663"/>
                  </a:lnTo>
                  <a:lnTo>
                    <a:pt x="5766704" y="184515"/>
                  </a:lnTo>
                  <a:lnTo>
                    <a:pt x="5734556" y="154523"/>
                  </a:lnTo>
                  <a:lnTo>
                    <a:pt x="5700374" y="126808"/>
                  </a:lnTo>
                  <a:lnTo>
                    <a:pt x="5664279" y="101494"/>
                  </a:lnTo>
                  <a:lnTo>
                    <a:pt x="5626394" y="78702"/>
                  </a:lnTo>
                  <a:lnTo>
                    <a:pt x="5586840" y="58553"/>
                  </a:lnTo>
                  <a:lnTo>
                    <a:pt x="5545739" y="41169"/>
                  </a:lnTo>
                  <a:lnTo>
                    <a:pt x="5503213" y="26673"/>
                  </a:lnTo>
                  <a:lnTo>
                    <a:pt x="5459385" y="15186"/>
                  </a:lnTo>
                  <a:lnTo>
                    <a:pt x="5414375" y="6830"/>
                  </a:lnTo>
                  <a:lnTo>
                    <a:pt x="5368306" y="1728"/>
                  </a:lnTo>
                  <a:lnTo>
                    <a:pt x="5321300" y="0"/>
                  </a:lnTo>
                  <a:close/>
                </a:path>
              </a:pathLst>
            </a:custGeom>
            <a:solidFill>
              <a:srgbClr val="E2A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4112" y="2741676"/>
              <a:ext cx="5951220" cy="3779520"/>
            </a:xfrm>
            <a:custGeom>
              <a:avLst/>
              <a:gdLst/>
              <a:ahLst/>
              <a:cxnLst/>
              <a:rect l="l" t="t" r="r" b="b"/>
              <a:pathLst>
                <a:path w="5951220" h="3779520">
                  <a:moveTo>
                    <a:pt x="0" y="629920"/>
                  </a:moveTo>
                  <a:lnTo>
                    <a:pt x="1727" y="582913"/>
                  </a:lnTo>
                  <a:lnTo>
                    <a:pt x="6830" y="536844"/>
                  </a:lnTo>
                  <a:lnTo>
                    <a:pt x="15184" y="491834"/>
                  </a:lnTo>
                  <a:lnTo>
                    <a:pt x="26670" y="448006"/>
                  </a:lnTo>
                  <a:lnTo>
                    <a:pt x="41165" y="405480"/>
                  </a:lnTo>
                  <a:lnTo>
                    <a:pt x="58547" y="364379"/>
                  </a:lnTo>
                  <a:lnTo>
                    <a:pt x="78694" y="324825"/>
                  </a:lnTo>
                  <a:lnTo>
                    <a:pt x="101485" y="286940"/>
                  </a:lnTo>
                  <a:lnTo>
                    <a:pt x="126798" y="250845"/>
                  </a:lnTo>
                  <a:lnTo>
                    <a:pt x="154511" y="216663"/>
                  </a:lnTo>
                  <a:lnTo>
                    <a:pt x="184502" y="184515"/>
                  </a:lnTo>
                  <a:lnTo>
                    <a:pt x="216649" y="154523"/>
                  </a:lnTo>
                  <a:lnTo>
                    <a:pt x="250832" y="126808"/>
                  </a:lnTo>
                  <a:lnTo>
                    <a:pt x="286927" y="101494"/>
                  </a:lnTo>
                  <a:lnTo>
                    <a:pt x="324813" y="78702"/>
                  </a:lnTo>
                  <a:lnTo>
                    <a:pt x="364368" y="58553"/>
                  </a:lnTo>
                  <a:lnTo>
                    <a:pt x="405470" y="41169"/>
                  </a:lnTo>
                  <a:lnTo>
                    <a:pt x="447999" y="26673"/>
                  </a:lnTo>
                  <a:lnTo>
                    <a:pt x="491831" y="15186"/>
                  </a:lnTo>
                  <a:lnTo>
                    <a:pt x="536845" y="6830"/>
                  </a:lnTo>
                  <a:lnTo>
                    <a:pt x="582919" y="1728"/>
                  </a:lnTo>
                  <a:lnTo>
                    <a:pt x="629932" y="0"/>
                  </a:lnTo>
                  <a:lnTo>
                    <a:pt x="5321300" y="0"/>
                  </a:lnTo>
                  <a:lnTo>
                    <a:pt x="5368306" y="1728"/>
                  </a:lnTo>
                  <a:lnTo>
                    <a:pt x="5414375" y="6830"/>
                  </a:lnTo>
                  <a:lnTo>
                    <a:pt x="5459385" y="15186"/>
                  </a:lnTo>
                  <a:lnTo>
                    <a:pt x="5503213" y="26673"/>
                  </a:lnTo>
                  <a:lnTo>
                    <a:pt x="5545739" y="41169"/>
                  </a:lnTo>
                  <a:lnTo>
                    <a:pt x="5586840" y="58553"/>
                  </a:lnTo>
                  <a:lnTo>
                    <a:pt x="5626394" y="78702"/>
                  </a:lnTo>
                  <a:lnTo>
                    <a:pt x="5664279" y="101494"/>
                  </a:lnTo>
                  <a:lnTo>
                    <a:pt x="5700374" y="126808"/>
                  </a:lnTo>
                  <a:lnTo>
                    <a:pt x="5734556" y="154523"/>
                  </a:lnTo>
                  <a:lnTo>
                    <a:pt x="5766704" y="184515"/>
                  </a:lnTo>
                  <a:lnTo>
                    <a:pt x="5796696" y="216663"/>
                  </a:lnTo>
                  <a:lnTo>
                    <a:pt x="5824411" y="250845"/>
                  </a:lnTo>
                  <a:lnTo>
                    <a:pt x="5849725" y="286940"/>
                  </a:lnTo>
                  <a:lnTo>
                    <a:pt x="5872517" y="324825"/>
                  </a:lnTo>
                  <a:lnTo>
                    <a:pt x="5892666" y="364379"/>
                  </a:lnTo>
                  <a:lnTo>
                    <a:pt x="5910050" y="405480"/>
                  </a:lnTo>
                  <a:lnTo>
                    <a:pt x="5924546" y="448006"/>
                  </a:lnTo>
                  <a:lnTo>
                    <a:pt x="5936033" y="491834"/>
                  </a:lnTo>
                  <a:lnTo>
                    <a:pt x="5944389" y="536844"/>
                  </a:lnTo>
                  <a:lnTo>
                    <a:pt x="5949491" y="582913"/>
                  </a:lnTo>
                  <a:lnTo>
                    <a:pt x="5951220" y="629920"/>
                  </a:lnTo>
                  <a:lnTo>
                    <a:pt x="5951220" y="3149587"/>
                  </a:lnTo>
                  <a:lnTo>
                    <a:pt x="5949491" y="3196600"/>
                  </a:lnTo>
                  <a:lnTo>
                    <a:pt x="5944389" y="3242674"/>
                  </a:lnTo>
                  <a:lnTo>
                    <a:pt x="5936033" y="3287688"/>
                  </a:lnTo>
                  <a:lnTo>
                    <a:pt x="5924546" y="3331520"/>
                  </a:lnTo>
                  <a:lnTo>
                    <a:pt x="5910050" y="3374049"/>
                  </a:lnTo>
                  <a:lnTo>
                    <a:pt x="5892666" y="3415151"/>
                  </a:lnTo>
                  <a:lnTo>
                    <a:pt x="5872517" y="3454706"/>
                  </a:lnTo>
                  <a:lnTo>
                    <a:pt x="5849725" y="3492592"/>
                  </a:lnTo>
                  <a:lnTo>
                    <a:pt x="5824411" y="3528687"/>
                  </a:lnTo>
                  <a:lnTo>
                    <a:pt x="5796696" y="3562870"/>
                  </a:lnTo>
                  <a:lnTo>
                    <a:pt x="5766704" y="3595017"/>
                  </a:lnTo>
                  <a:lnTo>
                    <a:pt x="5734556" y="3625008"/>
                  </a:lnTo>
                  <a:lnTo>
                    <a:pt x="5700374" y="3652721"/>
                  </a:lnTo>
                  <a:lnTo>
                    <a:pt x="5664279" y="3678034"/>
                  </a:lnTo>
                  <a:lnTo>
                    <a:pt x="5626394" y="3700825"/>
                  </a:lnTo>
                  <a:lnTo>
                    <a:pt x="5586840" y="3720972"/>
                  </a:lnTo>
                  <a:lnTo>
                    <a:pt x="5545739" y="3738354"/>
                  </a:lnTo>
                  <a:lnTo>
                    <a:pt x="5503213" y="3752849"/>
                  </a:lnTo>
                  <a:lnTo>
                    <a:pt x="5459385" y="3764335"/>
                  </a:lnTo>
                  <a:lnTo>
                    <a:pt x="5414375" y="3772689"/>
                  </a:lnTo>
                  <a:lnTo>
                    <a:pt x="5368306" y="3777792"/>
                  </a:lnTo>
                  <a:lnTo>
                    <a:pt x="5321300" y="3779520"/>
                  </a:lnTo>
                  <a:lnTo>
                    <a:pt x="629932" y="3779520"/>
                  </a:lnTo>
                  <a:lnTo>
                    <a:pt x="582919" y="3777792"/>
                  </a:lnTo>
                  <a:lnTo>
                    <a:pt x="536845" y="3772689"/>
                  </a:lnTo>
                  <a:lnTo>
                    <a:pt x="491831" y="3764335"/>
                  </a:lnTo>
                  <a:lnTo>
                    <a:pt x="447999" y="3752849"/>
                  </a:lnTo>
                  <a:lnTo>
                    <a:pt x="405470" y="3738354"/>
                  </a:lnTo>
                  <a:lnTo>
                    <a:pt x="364368" y="3720972"/>
                  </a:lnTo>
                  <a:lnTo>
                    <a:pt x="324813" y="3700825"/>
                  </a:lnTo>
                  <a:lnTo>
                    <a:pt x="286927" y="3678034"/>
                  </a:lnTo>
                  <a:lnTo>
                    <a:pt x="250832" y="3652721"/>
                  </a:lnTo>
                  <a:lnTo>
                    <a:pt x="216649" y="3625008"/>
                  </a:lnTo>
                  <a:lnTo>
                    <a:pt x="184502" y="3595017"/>
                  </a:lnTo>
                  <a:lnTo>
                    <a:pt x="154511" y="3562870"/>
                  </a:lnTo>
                  <a:lnTo>
                    <a:pt x="126798" y="3528687"/>
                  </a:lnTo>
                  <a:lnTo>
                    <a:pt x="101485" y="3492592"/>
                  </a:lnTo>
                  <a:lnTo>
                    <a:pt x="78694" y="3454706"/>
                  </a:lnTo>
                  <a:lnTo>
                    <a:pt x="58547" y="3415151"/>
                  </a:lnTo>
                  <a:lnTo>
                    <a:pt x="41165" y="3374049"/>
                  </a:lnTo>
                  <a:lnTo>
                    <a:pt x="26670" y="3331520"/>
                  </a:lnTo>
                  <a:lnTo>
                    <a:pt x="15184" y="3287688"/>
                  </a:lnTo>
                  <a:lnTo>
                    <a:pt x="6830" y="3242674"/>
                  </a:lnTo>
                  <a:lnTo>
                    <a:pt x="1727" y="3196600"/>
                  </a:lnTo>
                  <a:lnTo>
                    <a:pt x="0" y="3149587"/>
                  </a:lnTo>
                  <a:lnTo>
                    <a:pt x="0" y="62992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48995" y="2968947"/>
            <a:ext cx="6683171" cy="3462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9570">
              <a:lnSpc>
                <a:spcPct val="100000"/>
              </a:lnSpc>
              <a:spcBef>
                <a:spcPts val="100"/>
              </a:spcBef>
            </a:pPr>
            <a:r>
              <a:rPr sz="2000" spc="140" dirty="0">
                <a:latin typeface="Calibri"/>
                <a:cs typeface="Calibri"/>
              </a:rPr>
              <a:t>The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120" dirty="0">
                <a:latin typeface="Calibri"/>
                <a:cs typeface="Calibri"/>
              </a:rPr>
              <a:t>questions</a:t>
            </a:r>
            <a:r>
              <a:rPr sz="2000" spc="90" dirty="0">
                <a:latin typeface="Calibri"/>
                <a:cs typeface="Calibri"/>
              </a:rPr>
              <a:t> are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75" dirty="0">
                <a:latin typeface="Calibri"/>
                <a:cs typeface="Calibri"/>
              </a:rPr>
              <a:t>all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85" dirty="0">
                <a:latin typeface="Calibri"/>
                <a:cs typeface="Calibri"/>
              </a:rPr>
              <a:t>structured </a:t>
            </a:r>
            <a:r>
              <a:rPr sz="2000" spc="60" dirty="0">
                <a:latin typeface="Calibri"/>
                <a:cs typeface="Calibri"/>
              </a:rPr>
              <a:t>the </a:t>
            </a:r>
            <a:r>
              <a:rPr sz="2000" spc="125" dirty="0">
                <a:latin typeface="Calibri"/>
                <a:cs typeface="Calibri"/>
              </a:rPr>
              <a:t>same,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90" dirty="0">
                <a:latin typeface="Calibri"/>
                <a:cs typeface="Calibri"/>
              </a:rPr>
              <a:t>in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lang="en-GB" sz="2000" spc="170" dirty="0">
                <a:latin typeface="Calibri"/>
                <a:cs typeface="Calibri"/>
              </a:rPr>
              <a:t>5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70" dirty="0">
                <a:latin typeface="Calibri"/>
                <a:cs typeface="Calibri"/>
              </a:rPr>
              <a:t>parts:</a:t>
            </a:r>
            <a:endParaRPr lang="en-GB" sz="2000" spc="70" dirty="0">
              <a:latin typeface="Calibri"/>
              <a:cs typeface="Calibri"/>
            </a:endParaRPr>
          </a:p>
          <a:p>
            <a:pPr marL="469900" marR="369570" indent="-457200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GB" sz="2000" spc="70" dirty="0">
                <a:latin typeface="Calibri"/>
                <a:cs typeface="Calibri"/>
              </a:rPr>
              <a:t>Multiple choice knowledge question - 1 mark</a:t>
            </a:r>
          </a:p>
          <a:p>
            <a:pPr marL="469900" marR="369570" indent="-457200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GB" sz="2000" spc="70" dirty="0">
                <a:latin typeface="Calibri"/>
                <a:cs typeface="Calibri"/>
              </a:rPr>
              <a:t>‘Give two’ knowledge question - 2 marks</a:t>
            </a:r>
          </a:p>
          <a:p>
            <a:pPr marL="469900" marR="369570" indent="-457200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GB" sz="2000" spc="70" dirty="0">
                <a:latin typeface="Calibri"/>
                <a:cs typeface="Calibri"/>
              </a:rPr>
              <a:t>Explain how beliefs influence believers (Beliefs) / Explain religious practices (Practices)/ Explain contrasting beliefs about an issue (Themes) - 4 marks</a:t>
            </a:r>
          </a:p>
          <a:p>
            <a:pPr marL="469900" marR="369570" indent="-457200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GB" sz="2000" spc="70" dirty="0">
                <a:latin typeface="Calibri"/>
                <a:cs typeface="Calibri"/>
              </a:rPr>
              <a:t>Explain a belief - 5 marks</a:t>
            </a:r>
          </a:p>
          <a:p>
            <a:pPr marL="469900" marR="369570" indent="-457200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GB" sz="2000" spc="70" dirty="0">
                <a:latin typeface="Calibri"/>
                <a:cs typeface="Calibri"/>
              </a:rPr>
              <a:t>Evaluate a point of view about a belief or practice- (Christianity and Islam) or issue (Themes)  - 12 marks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017934" y="2884459"/>
            <a:ext cx="4920192" cy="3498105"/>
            <a:chOff x="6376161" y="2689605"/>
            <a:chExt cx="5561965" cy="3792220"/>
          </a:xfrm>
        </p:grpSpPr>
        <p:sp>
          <p:nvSpPr>
            <p:cNvPr id="10" name="object 10"/>
            <p:cNvSpPr/>
            <p:nvPr/>
          </p:nvSpPr>
          <p:spPr>
            <a:xfrm>
              <a:off x="6382511" y="2695955"/>
              <a:ext cx="5549265" cy="3779520"/>
            </a:xfrm>
            <a:custGeom>
              <a:avLst/>
              <a:gdLst/>
              <a:ahLst/>
              <a:cxnLst/>
              <a:rect l="l" t="t" r="r" b="b"/>
              <a:pathLst>
                <a:path w="5549265" h="3779520">
                  <a:moveTo>
                    <a:pt x="4918964" y="0"/>
                  </a:moveTo>
                  <a:lnTo>
                    <a:pt x="629919" y="0"/>
                  </a:lnTo>
                  <a:lnTo>
                    <a:pt x="582913" y="1728"/>
                  </a:lnTo>
                  <a:lnTo>
                    <a:pt x="536844" y="6830"/>
                  </a:lnTo>
                  <a:lnTo>
                    <a:pt x="491834" y="15186"/>
                  </a:lnTo>
                  <a:lnTo>
                    <a:pt x="448006" y="26673"/>
                  </a:lnTo>
                  <a:lnTo>
                    <a:pt x="405480" y="41169"/>
                  </a:lnTo>
                  <a:lnTo>
                    <a:pt x="364379" y="58553"/>
                  </a:lnTo>
                  <a:lnTo>
                    <a:pt x="324825" y="78702"/>
                  </a:lnTo>
                  <a:lnTo>
                    <a:pt x="286940" y="101494"/>
                  </a:lnTo>
                  <a:lnTo>
                    <a:pt x="250845" y="126808"/>
                  </a:lnTo>
                  <a:lnTo>
                    <a:pt x="216663" y="154523"/>
                  </a:lnTo>
                  <a:lnTo>
                    <a:pt x="184515" y="184515"/>
                  </a:lnTo>
                  <a:lnTo>
                    <a:pt x="154523" y="216663"/>
                  </a:lnTo>
                  <a:lnTo>
                    <a:pt x="126808" y="250845"/>
                  </a:lnTo>
                  <a:lnTo>
                    <a:pt x="101494" y="286940"/>
                  </a:lnTo>
                  <a:lnTo>
                    <a:pt x="78702" y="324825"/>
                  </a:lnTo>
                  <a:lnTo>
                    <a:pt x="58553" y="364379"/>
                  </a:lnTo>
                  <a:lnTo>
                    <a:pt x="41169" y="405480"/>
                  </a:lnTo>
                  <a:lnTo>
                    <a:pt x="26673" y="448006"/>
                  </a:lnTo>
                  <a:lnTo>
                    <a:pt x="15186" y="491834"/>
                  </a:lnTo>
                  <a:lnTo>
                    <a:pt x="6830" y="536844"/>
                  </a:lnTo>
                  <a:lnTo>
                    <a:pt x="1728" y="582913"/>
                  </a:lnTo>
                  <a:lnTo>
                    <a:pt x="0" y="629920"/>
                  </a:lnTo>
                  <a:lnTo>
                    <a:pt x="0" y="3149587"/>
                  </a:lnTo>
                  <a:lnTo>
                    <a:pt x="1728" y="3196600"/>
                  </a:lnTo>
                  <a:lnTo>
                    <a:pt x="6830" y="3242674"/>
                  </a:lnTo>
                  <a:lnTo>
                    <a:pt x="15186" y="3287688"/>
                  </a:lnTo>
                  <a:lnTo>
                    <a:pt x="26673" y="3331520"/>
                  </a:lnTo>
                  <a:lnTo>
                    <a:pt x="41169" y="3374049"/>
                  </a:lnTo>
                  <a:lnTo>
                    <a:pt x="58553" y="3415151"/>
                  </a:lnTo>
                  <a:lnTo>
                    <a:pt x="78702" y="3454706"/>
                  </a:lnTo>
                  <a:lnTo>
                    <a:pt x="101494" y="3492592"/>
                  </a:lnTo>
                  <a:lnTo>
                    <a:pt x="126808" y="3528687"/>
                  </a:lnTo>
                  <a:lnTo>
                    <a:pt x="154523" y="3562870"/>
                  </a:lnTo>
                  <a:lnTo>
                    <a:pt x="184515" y="3595017"/>
                  </a:lnTo>
                  <a:lnTo>
                    <a:pt x="216663" y="3625008"/>
                  </a:lnTo>
                  <a:lnTo>
                    <a:pt x="250845" y="3652721"/>
                  </a:lnTo>
                  <a:lnTo>
                    <a:pt x="286940" y="3678034"/>
                  </a:lnTo>
                  <a:lnTo>
                    <a:pt x="324825" y="3700825"/>
                  </a:lnTo>
                  <a:lnTo>
                    <a:pt x="364379" y="3720972"/>
                  </a:lnTo>
                  <a:lnTo>
                    <a:pt x="405480" y="3738354"/>
                  </a:lnTo>
                  <a:lnTo>
                    <a:pt x="448006" y="3752849"/>
                  </a:lnTo>
                  <a:lnTo>
                    <a:pt x="491834" y="3764335"/>
                  </a:lnTo>
                  <a:lnTo>
                    <a:pt x="536844" y="3772689"/>
                  </a:lnTo>
                  <a:lnTo>
                    <a:pt x="582913" y="3777792"/>
                  </a:lnTo>
                  <a:lnTo>
                    <a:pt x="629919" y="3779520"/>
                  </a:lnTo>
                  <a:lnTo>
                    <a:pt x="4918964" y="3779520"/>
                  </a:lnTo>
                  <a:lnTo>
                    <a:pt x="4965970" y="3777792"/>
                  </a:lnTo>
                  <a:lnTo>
                    <a:pt x="5012039" y="3772689"/>
                  </a:lnTo>
                  <a:lnTo>
                    <a:pt x="5057049" y="3764335"/>
                  </a:lnTo>
                  <a:lnTo>
                    <a:pt x="5100877" y="3752849"/>
                  </a:lnTo>
                  <a:lnTo>
                    <a:pt x="5143403" y="3738354"/>
                  </a:lnTo>
                  <a:lnTo>
                    <a:pt x="5184504" y="3720972"/>
                  </a:lnTo>
                  <a:lnTo>
                    <a:pt x="5224058" y="3700825"/>
                  </a:lnTo>
                  <a:lnTo>
                    <a:pt x="5261943" y="3678034"/>
                  </a:lnTo>
                  <a:lnTo>
                    <a:pt x="5298038" y="3652721"/>
                  </a:lnTo>
                  <a:lnTo>
                    <a:pt x="5332220" y="3625008"/>
                  </a:lnTo>
                  <a:lnTo>
                    <a:pt x="5364368" y="3595017"/>
                  </a:lnTo>
                  <a:lnTo>
                    <a:pt x="5394360" y="3562870"/>
                  </a:lnTo>
                  <a:lnTo>
                    <a:pt x="5422075" y="3528687"/>
                  </a:lnTo>
                  <a:lnTo>
                    <a:pt x="5447389" y="3492592"/>
                  </a:lnTo>
                  <a:lnTo>
                    <a:pt x="5470181" y="3454706"/>
                  </a:lnTo>
                  <a:lnTo>
                    <a:pt x="5490330" y="3415151"/>
                  </a:lnTo>
                  <a:lnTo>
                    <a:pt x="5507714" y="3374049"/>
                  </a:lnTo>
                  <a:lnTo>
                    <a:pt x="5522210" y="3331520"/>
                  </a:lnTo>
                  <a:lnTo>
                    <a:pt x="5533697" y="3287688"/>
                  </a:lnTo>
                  <a:lnTo>
                    <a:pt x="5542053" y="3242674"/>
                  </a:lnTo>
                  <a:lnTo>
                    <a:pt x="5547155" y="3196600"/>
                  </a:lnTo>
                  <a:lnTo>
                    <a:pt x="5548884" y="3149587"/>
                  </a:lnTo>
                  <a:lnTo>
                    <a:pt x="5548884" y="629920"/>
                  </a:lnTo>
                  <a:lnTo>
                    <a:pt x="5547155" y="582913"/>
                  </a:lnTo>
                  <a:lnTo>
                    <a:pt x="5542053" y="536844"/>
                  </a:lnTo>
                  <a:lnTo>
                    <a:pt x="5533697" y="491834"/>
                  </a:lnTo>
                  <a:lnTo>
                    <a:pt x="5522210" y="448006"/>
                  </a:lnTo>
                  <a:lnTo>
                    <a:pt x="5507714" y="405480"/>
                  </a:lnTo>
                  <a:lnTo>
                    <a:pt x="5490330" y="364379"/>
                  </a:lnTo>
                  <a:lnTo>
                    <a:pt x="5470181" y="324825"/>
                  </a:lnTo>
                  <a:lnTo>
                    <a:pt x="5447389" y="286940"/>
                  </a:lnTo>
                  <a:lnTo>
                    <a:pt x="5422075" y="250845"/>
                  </a:lnTo>
                  <a:lnTo>
                    <a:pt x="5394360" y="216663"/>
                  </a:lnTo>
                  <a:lnTo>
                    <a:pt x="5364368" y="184515"/>
                  </a:lnTo>
                  <a:lnTo>
                    <a:pt x="5332220" y="154523"/>
                  </a:lnTo>
                  <a:lnTo>
                    <a:pt x="5298038" y="126808"/>
                  </a:lnTo>
                  <a:lnTo>
                    <a:pt x="5261943" y="101494"/>
                  </a:lnTo>
                  <a:lnTo>
                    <a:pt x="5224058" y="78702"/>
                  </a:lnTo>
                  <a:lnTo>
                    <a:pt x="5184504" y="58553"/>
                  </a:lnTo>
                  <a:lnTo>
                    <a:pt x="5143403" y="41169"/>
                  </a:lnTo>
                  <a:lnTo>
                    <a:pt x="5100877" y="26673"/>
                  </a:lnTo>
                  <a:lnTo>
                    <a:pt x="5057049" y="15186"/>
                  </a:lnTo>
                  <a:lnTo>
                    <a:pt x="5012039" y="6830"/>
                  </a:lnTo>
                  <a:lnTo>
                    <a:pt x="4965970" y="1728"/>
                  </a:lnTo>
                  <a:lnTo>
                    <a:pt x="4918964" y="0"/>
                  </a:lnTo>
                  <a:close/>
                </a:path>
              </a:pathLst>
            </a:custGeom>
            <a:solidFill>
              <a:srgbClr val="E2A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82511" y="2695955"/>
              <a:ext cx="5549265" cy="3779520"/>
            </a:xfrm>
            <a:custGeom>
              <a:avLst/>
              <a:gdLst/>
              <a:ahLst/>
              <a:cxnLst/>
              <a:rect l="l" t="t" r="r" b="b"/>
              <a:pathLst>
                <a:path w="5549265" h="3779520">
                  <a:moveTo>
                    <a:pt x="0" y="629920"/>
                  </a:moveTo>
                  <a:lnTo>
                    <a:pt x="1728" y="582913"/>
                  </a:lnTo>
                  <a:lnTo>
                    <a:pt x="6830" y="536844"/>
                  </a:lnTo>
                  <a:lnTo>
                    <a:pt x="15186" y="491834"/>
                  </a:lnTo>
                  <a:lnTo>
                    <a:pt x="26673" y="448006"/>
                  </a:lnTo>
                  <a:lnTo>
                    <a:pt x="41169" y="405480"/>
                  </a:lnTo>
                  <a:lnTo>
                    <a:pt x="58553" y="364379"/>
                  </a:lnTo>
                  <a:lnTo>
                    <a:pt x="78702" y="324825"/>
                  </a:lnTo>
                  <a:lnTo>
                    <a:pt x="101494" y="286940"/>
                  </a:lnTo>
                  <a:lnTo>
                    <a:pt x="126808" y="250845"/>
                  </a:lnTo>
                  <a:lnTo>
                    <a:pt x="154523" y="216663"/>
                  </a:lnTo>
                  <a:lnTo>
                    <a:pt x="184515" y="184515"/>
                  </a:lnTo>
                  <a:lnTo>
                    <a:pt x="216663" y="154523"/>
                  </a:lnTo>
                  <a:lnTo>
                    <a:pt x="250845" y="126808"/>
                  </a:lnTo>
                  <a:lnTo>
                    <a:pt x="286940" y="101494"/>
                  </a:lnTo>
                  <a:lnTo>
                    <a:pt x="324825" y="78702"/>
                  </a:lnTo>
                  <a:lnTo>
                    <a:pt x="364379" y="58553"/>
                  </a:lnTo>
                  <a:lnTo>
                    <a:pt x="405480" y="41169"/>
                  </a:lnTo>
                  <a:lnTo>
                    <a:pt x="448006" y="26673"/>
                  </a:lnTo>
                  <a:lnTo>
                    <a:pt x="491834" y="15186"/>
                  </a:lnTo>
                  <a:lnTo>
                    <a:pt x="536844" y="6830"/>
                  </a:lnTo>
                  <a:lnTo>
                    <a:pt x="582913" y="1728"/>
                  </a:lnTo>
                  <a:lnTo>
                    <a:pt x="629919" y="0"/>
                  </a:lnTo>
                  <a:lnTo>
                    <a:pt x="4918964" y="0"/>
                  </a:lnTo>
                  <a:lnTo>
                    <a:pt x="4965970" y="1728"/>
                  </a:lnTo>
                  <a:lnTo>
                    <a:pt x="5012039" y="6830"/>
                  </a:lnTo>
                  <a:lnTo>
                    <a:pt x="5057049" y="15186"/>
                  </a:lnTo>
                  <a:lnTo>
                    <a:pt x="5100877" y="26673"/>
                  </a:lnTo>
                  <a:lnTo>
                    <a:pt x="5143403" y="41169"/>
                  </a:lnTo>
                  <a:lnTo>
                    <a:pt x="5184504" y="58553"/>
                  </a:lnTo>
                  <a:lnTo>
                    <a:pt x="5224058" y="78702"/>
                  </a:lnTo>
                  <a:lnTo>
                    <a:pt x="5261943" y="101494"/>
                  </a:lnTo>
                  <a:lnTo>
                    <a:pt x="5298038" y="126808"/>
                  </a:lnTo>
                  <a:lnTo>
                    <a:pt x="5332220" y="154523"/>
                  </a:lnTo>
                  <a:lnTo>
                    <a:pt x="5364368" y="184515"/>
                  </a:lnTo>
                  <a:lnTo>
                    <a:pt x="5394360" y="216663"/>
                  </a:lnTo>
                  <a:lnTo>
                    <a:pt x="5422075" y="250845"/>
                  </a:lnTo>
                  <a:lnTo>
                    <a:pt x="5447389" y="286940"/>
                  </a:lnTo>
                  <a:lnTo>
                    <a:pt x="5470181" y="324825"/>
                  </a:lnTo>
                  <a:lnTo>
                    <a:pt x="5490330" y="364379"/>
                  </a:lnTo>
                  <a:lnTo>
                    <a:pt x="5507714" y="405480"/>
                  </a:lnTo>
                  <a:lnTo>
                    <a:pt x="5522210" y="448006"/>
                  </a:lnTo>
                  <a:lnTo>
                    <a:pt x="5533697" y="491834"/>
                  </a:lnTo>
                  <a:lnTo>
                    <a:pt x="5542053" y="536844"/>
                  </a:lnTo>
                  <a:lnTo>
                    <a:pt x="5547155" y="582913"/>
                  </a:lnTo>
                  <a:lnTo>
                    <a:pt x="5548884" y="629920"/>
                  </a:lnTo>
                  <a:lnTo>
                    <a:pt x="5548884" y="3149587"/>
                  </a:lnTo>
                  <a:lnTo>
                    <a:pt x="5547155" y="3196600"/>
                  </a:lnTo>
                  <a:lnTo>
                    <a:pt x="5542053" y="3242674"/>
                  </a:lnTo>
                  <a:lnTo>
                    <a:pt x="5533697" y="3287688"/>
                  </a:lnTo>
                  <a:lnTo>
                    <a:pt x="5522210" y="3331520"/>
                  </a:lnTo>
                  <a:lnTo>
                    <a:pt x="5507714" y="3374049"/>
                  </a:lnTo>
                  <a:lnTo>
                    <a:pt x="5490330" y="3415151"/>
                  </a:lnTo>
                  <a:lnTo>
                    <a:pt x="5470181" y="3454706"/>
                  </a:lnTo>
                  <a:lnTo>
                    <a:pt x="5447389" y="3492592"/>
                  </a:lnTo>
                  <a:lnTo>
                    <a:pt x="5422075" y="3528687"/>
                  </a:lnTo>
                  <a:lnTo>
                    <a:pt x="5394360" y="3562870"/>
                  </a:lnTo>
                  <a:lnTo>
                    <a:pt x="5364368" y="3595017"/>
                  </a:lnTo>
                  <a:lnTo>
                    <a:pt x="5332220" y="3625008"/>
                  </a:lnTo>
                  <a:lnTo>
                    <a:pt x="5298038" y="3652721"/>
                  </a:lnTo>
                  <a:lnTo>
                    <a:pt x="5261943" y="3678034"/>
                  </a:lnTo>
                  <a:lnTo>
                    <a:pt x="5224058" y="3700825"/>
                  </a:lnTo>
                  <a:lnTo>
                    <a:pt x="5184504" y="3720972"/>
                  </a:lnTo>
                  <a:lnTo>
                    <a:pt x="5143403" y="3738354"/>
                  </a:lnTo>
                  <a:lnTo>
                    <a:pt x="5100877" y="3752849"/>
                  </a:lnTo>
                  <a:lnTo>
                    <a:pt x="5057049" y="3764335"/>
                  </a:lnTo>
                  <a:lnTo>
                    <a:pt x="5012039" y="3772689"/>
                  </a:lnTo>
                  <a:lnTo>
                    <a:pt x="4965970" y="3777792"/>
                  </a:lnTo>
                  <a:lnTo>
                    <a:pt x="4918964" y="3779520"/>
                  </a:lnTo>
                  <a:lnTo>
                    <a:pt x="629919" y="3779520"/>
                  </a:lnTo>
                  <a:lnTo>
                    <a:pt x="582913" y="3777792"/>
                  </a:lnTo>
                  <a:lnTo>
                    <a:pt x="536844" y="3772689"/>
                  </a:lnTo>
                  <a:lnTo>
                    <a:pt x="491834" y="3764335"/>
                  </a:lnTo>
                  <a:lnTo>
                    <a:pt x="448006" y="3752849"/>
                  </a:lnTo>
                  <a:lnTo>
                    <a:pt x="405480" y="3738354"/>
                  </a:lnTo>
                  <a:lnTo>
                    <a:pt x="364379" y="3720972"/>
                  </a:lnTo>
                  <a:lnTo>
                    <a:pt x="324825" y="3700825"/>
                  </a:lnTo>
                  <a:lnTo>
                    <a:pt x="286940" y="3678034"/>
                  </a:lnTo>
                  <a:lnTo>
                    <a:pt x="250845" y="3652721"/>
                  </a:lnTo>
                  <a:lnTo>
                    <a:pt x="216663" y="3625008"/>
                  </a:lnTo>
                  <a:lnTo>
                    <a:pt x="184515" y="3595017"/>
                  </a:lnTo>
                  <a:lnTo>
                    <a:pt x="154523" y="3562870"/>
                  </a:lnTo>
                  <a:lnTo>
                    <a:pt x="126808" y="3528687"/>
                  </a:lnTo>
                  <a:lnTo>
                    <a:pt x="101494" y="3492592"/>
                  </a:lnTo>
                  <a:lnTo>
                    <a:pt x="78702" y="3454706"/>
                  </a:lnTo>
                  <a:lnTo>
                    <a:pt x="58553" y="3415151"/>
                  </a:lnTo>
                  <a:lnTo>
                    <a:pt x="41169" y="3374049"/>
                  </a:lnTo>
                  <a:lnTo>
                    <a:pt x="26673" y="3331520"/>
                  </a:lnTo>
                  <a:lnTo>
                    <a:pt x="15186" y="3287688"/>
                  </a:lnTo>
                  <a:lnTo>
                    <a:pt x="6830" y="3242674"/>
                  </a:lnTo>
                  <a:lnTo>
                    <a:pt x="1728" y="3196600"/>
                  </a:lnTo>
                  <a:lnTo>
                    <a:pt x="0" y="3149587"/>
                  </a:lnTo>
                  <a:lnTo>
                    <a:pt x="0" y="62992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317144" y="3045898"/>
            <a:ext cx="4497508" cy="31752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>
                <a:latin typeface="Calibri"/>
                <a:cs typeface="Calibri"/>
              </a:rPr>
              <a:t>Exam 1: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Calibri"/>
                <a:cs typeface="Calibri"/>
              </a:rPr>
              <a:t>Christian beliefs (studied in core RS)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Calibri"/>
                <a:cs typeface="Calibri"/>
              </a:rPr>
              <a:t>Christian practices</a:t>
            </a:r>
          </a:p>
          <a:p>
            <a:pPr marL="35560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Calibri"/>
                <a:cs typeface="Calibri"/>
              </a:rPr>
              <a:t>Islam beliefs (studied in core RS)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Calibri"/>
                <a:cs typeface="Calibri"/>
              </a:rPr>
              <a:t>Islam practices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>
                <a:latin typeface="Calibri"/>
                <a:cs typeface="Calibri"/>
              </a:rPr>
              <a:t>Exam 2:</a:t>
            </a:r>
          </a:p>
          <a:p>
            <a:pPr marL="35560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Calibri"/>
                <a:cs typeface="Calibri"/>
              </a:rPr>
              <a:t>Relationships and families (studied in core RS)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Calibri"/>
                <a:cs typeface="Calibri"/>
              </a:rPr>
              <a:t>Life</a:t>
            </a:r>
          </a:p>
          <a:p>
            <a:pPr marL="355600" indent="-3429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Calibri"/>
                <a:cs typeface="Calibri"/>
              </a:rPr>
              <a:t>Peace and conflict (studied in core RS)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Calibri"/>
                <a:cs typeface="Calibri"/>
              </a:rPr>
              <a:t>Crime and punishment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25321" y="6511797"/>
            <a:ext cx="9337675" cy="280846"/>
          </a:xfrm>
          <a:prstGeom prst="rect">
            <a:avLst/>
          </a:prstGeom>
        </p:spPr>
        <p:txBody>
          <a:bodyPr vert="horz" wrap="square" lIns="0" tIns="381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800" i="1" spc="70" dirty="0">
                <a:latin typeface="Calibri"/>
                <a:cs typeface="Calibri"/>
              </a:rPr>
              <a:t>For</a:t>
            </a:r>
            <a:r>
              <a:rPr sz="1800" i="1" spc="10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further</a:t>
            </a:r>
            <a:r>
              <a:rPr sz="1800" i="1" spc="85" dirty="0">
                <a:latin typeface="Calibri"/>
                <a:cs typeface="Calibri"/>
              </a:rPr>
              <a:t> </a:t>
            </a:r>
            <a:r>
              <a:rPr sz="1800" i="1" spc="55" dirty="0">
                <a:latin typeface="Calibri"/>
                <a:cs typeface="Calibri"/>
              </a:rPr>
              <a:t>information</a:t>
            </a:r>
            <a:r>
              <a:rPr sz="1800" i="1" spc="95" dirty="0">
                <a:latin typeface="Calibri"/>
                <a:cs typeface="Calibri"/>
              </a:rPr>
              <a:t> </a:t>
            </a:r>
            <a:r>
              <a:rPr sz="1800" i="1" spc="125" dirty="0">
                <a:latin typeface="Calibri"/>
                <a:cs typeface="Calibri"/>
              </a:rPr>
              <a:t>on</a:t>
            </a:r>
            <a:r>
              <a:rPr sz="1800" i="1" spc="114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this</a:t>
            </a:r>
            <a:r>
              <a:rPr sz="1800" i="1" spc="95" dirty="0">
                <a:latin typeface="Calibri"/>
                <a:cs typeface="Calibri"/>
              </a:rPr>
              <a:t> </a:t>
            </a:r>
            <a:r>
              <a:rPr sz="1800" i="1" spc="110" dirty="0">
                <a:latin typeface="Calibri"/>
                <a:cs typeface="Calibri"/>
              </a:rPr>
              <a:t>course</a:t>
            </a:r>
            <a:r>
              <a:rPr sz="1800" i="1" spc="95" dirty="0">
                <a:latin typeface="Calibri"/>
                <a:cs typeface="Calibri"/>
              </a:rPr>
              <a:t> </a:t>
            </a:r>
            <a:r>
              <a:rPr sz="1800" i="1" spc="105" dirty="0">
                <a:latin typeface="Calibri"/>
                <a:cs typeface="Calibri"/>
              </a:rPr>
              <a:t>please</a:t>
            </a:r>
            <a:r>
              <a:rPr sz="1800" i="1" spc="90" dirty="0">
                <a:latin typeface="Calibri"/>
                <a:cs typeface="Calibri"/>
              </a:rPr>
              <a:t> </a:t>
            </a:r>
            <a:r>
              <a:rPr sz="1800" i="1" spc="70" dirty="0">
                <a:latin typeface="Calibri"/>
                <a:cs typeface="Calibri"/>
              </a:rPr>
              <a:t>contact</a:t>
            </a:r>
            <a:r>
              <a:rPr sz="1800" i="1" spc="105" dirty="0">
                <a:latin typeface="Calibri"/>
                <a:cs typeface="Calibri"/>
              </a:rPr>
              <a:t> </a:t>
            </a:r>
            <a:r>
              <a:rPr lang="en-US" i="1" spc="105" dirty="0"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frances.morrell</a:t>
            </a:r>
            <a:r>
              <a:rPr lang="en-US" sz="1800" i="1" spc="105" dirty="0"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@heritage.</a:t>
            </a:r>
            <a:r>
              <a:rPr lang="en-US" i="1" spc="105" dirty="0"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ttct</a:t>
            </a:r>
            <a:r>
              <a:rPr lang="en-US" sz="1800" i="1" spc="105" dirty="0"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i="1" spc="105" dirty="0"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</a:t>
            </a:r>
            <a:r>
              <a:rPr lang="en-US" sz="1800" i="1" spc="105" dirty="0"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.uk</a:t>
            </a:r>
            <a:endParaRPr lang="en-US" sz="1800" spc="105" dirty="0">
              <a:latin typeface="Calibri"/>
              <a:cs typeface="Calibri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8995" y="6480047"/>
            <a:ext cx="11583035" cy="0"/>
          </a:xfrm>
          <a:custGeom>
            <a:avLst/>
            <a:gdLst/>
            <a:ahLst/>
            <a:cxnLst/>
            <a:rect l="l" t="t" r="r" b="b"/>
            <a:pathLst>
              <a:path w="11583035">
                <a:moveTo>
                  <a:pt x="0" y="0"/>
                </a:moveTo>
                <a:lnTo>
                  <a:pt x="1158290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7400" y="340252"/>
            <a:ext cx="92202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65" dirty="0"/>
              <a:t>Do’s</a:t>
            </a:r>
            <a:r>
              <a:rPr spc="100" dirty="0"/>
              <a:t> </a:t>
            </a:r>
            <a:r>
              <a:rPr spc="315" dirty="0"/>
              <a:t>and</a:t>
            </a:r>
            <a:r>
              <a:rPr spc="90" dirty="0"/>
              <a:t> </a:t>
            </a:r>
            <a:r>
              <a:rPr spc="270" dirty="0"/>
              <a:t>Don'ts:</a:t>
            </a:r>
            <a:r>
              <a:rPr spc="95" dirty="0"/>
              <a:t> </a:t>
            </a:r>
            <a:r>
              <a:rPr lang="en-GB" spc="295" dirty="0">
                <a:solidFill>
                  <a:srgbClr val="FFC000"/>
                </a:solidFill>
              </a:rPr>
              <a:t>Religious Studies (full GCSE)</a:t>
            </a:r>
            <a:endParaRPr spc="265" dirty="0">
              <a:solidFill>
                <a:srgbClr val="FFC000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25321" y="6511797"/>
            <a:ext cx="9337675" cy="280846"/>
          </a:xfrm>
          <a:prstGeom prst="rect">
            <a:avLst/>
          </a:prstGeom>
        </p:spPr>
        <p:txBody>
          <a:bodyPr vert="horz" wrap="square" lIns="0" tIns="381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800" i="1" spc="70" dirty="0">
                <a:latin typeface="Calibri"/>
                <a:cs typeface="Calibri"/>
              </a:rPr>
              <a:t>For</a:t>
            </a:r>
            <a:r>
              <a:rPr sz="1800" i="1" spc="10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further</a:t>
            </a:r>
            <a:r>
              <a:rPr sz="1800" i="1" spc="85" dirty="0">
                <a:latin typeface="Calibri"/>
                <a:cs typeface="Calibri"/>
              </a:rPr>
              <a:t> </a:t>
            </a:r>
            <a:r>
              <a:rPr sz="1800" i="1" spc="55" dirty="0">
                <a:latin typeface="Calibri"/>
                <a:cs typeface="Calibri"/>
              </a:rPr>
              <a:t>information</a:t>
            </a:r>
            <a:r>
              <a:rPr sz="1800" i="1" spc="95" dirty="0">
                <a:latin typeface="Calibri"/>
                <a:cs typeface="Calibri"/>
              </a:rPr>
              <a:t> </a:t>
            </a:r>
            <a:r>
              <a:rPr sz="1800" i="1" spc="125" dirty="0">
                <a:latin typeface="Calibri"/>
                <a:cs typeface="Calibri"/>
              </a:rPr>
              <a:t>on</a:t>
            </a:r>
            <a:r>
              <a:rPr sz="1800" i="1" spc="114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this</a:t>
            </a:r>
            <a:r>
              <a:rPr sz="1800" i="1" spc="95" dirty="0">
                <a:latin typeface="Calibri"/>
                <a:cs typeface="Calibri"/>
              </a:rPr>
              <a:t> </a:t>
            </a:r>
            <a:r>
              <a:rPr sz="1800" i="1" spc="110" dirty="0">
                <a:latin typeface="Calibri"/>
                <a:cs typeface="Calibri"/>
              </a:rPr>
              <a:t>course</a:t>
            </a:r>
            <a:r>
              <a:rPr sz="1800" i="1" spc="95" dirty="0">
                <a:latin typeface="Calibri"/>
                <a:cs typeface="Calibri"/>
              </a:rPr>
              <a:t> </a:t>
            </a:r>
            <a:r>
              <a:rPr sz="1800" i="1" spc="105" dirty="0">
                <a:latin typeface="Calibri"/>
                <a:cs typeface="Calibri"/>
              </a:rPr>
              <a:t>please</a:t>
            </a:r>
            <a:r>
              <a:rPr sz="1800" i="1" spc="90" dirty="0">
                <a:latin typeface="Calibri"/>
                <a:cs typeface="Calibri"/>
              </a:rPr>
              <a:t> </a:t>
            </a:r>
            <a:r>
              <a:rPr sz="1800" i="1" spc="70" dirty="0">
                <a:latin typeface="Calibri"/>
                <a:cs typeface="Calibri"/>
              </a:rPr>
              <a:t>contact</a:t>
            </a:r>
            <a:r>
              <a:rPr sz="1800" i="1" spc="105" dirty="0">
                <a:latin typeface="Calibri"/>
                <a:cs typeface="Calibri"/>
              </a:rPr>
              <a:t> </a:t>
            </a:r>
            <a:r>
              <a:rPr lang="en-US" i="1" spc="105" dirty="0"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frances.morrell</a:t>
            </a:r>
            <a:r>
              <a:rPr lang="en-US" sz="1800" i="1" spc="105" dirty="0"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@heritage.</a:t>
            </a:r>
            <a:r>
              <a:rPr lang="en-US" i="1" spc="105" dirty="0"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ttct</a:t>
            </a:r>
            <a:r>
              <a:rPr lang="en-US" sz="1800" i="1" spc="105" dirty="0"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i="1" spc="105" dirty="0"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</a:t>
            </a:r>
            <a:r>
              <a:rPr lang="en-US" sz="1800" i="1" spc="105" dirty="0"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.uk</a:t>
            </a:r>
            <a:endParaRPr lang="en-US" sz="1800" spc="105">
              <a:latin typeface="Calibri"/>
              <a:cs typeface="Calibri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559523"/>
              </p:ext>
            </p:extLst>
          </p:nvPr>
        </p:nvGraphicFramePr>
        <p:xfrm>
          <a:off x="277355" y="1600327"/>
          <a:ext cx="11604626" cy="4601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02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3200" b="1" spc="21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lang="en-GB" sz="3200" b="1" spc="21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:</a:t>
                      </a:r>
                      <a:endParaRPr sz="3200" dirty="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3200" b="1" spc="2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Don’t</a:t>
                      </a:r>
                      <a:r>
                        <a:rPr lang="en-GB" sz="3200" b="1" spc="2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:</a:t>
                      </a:r>
                      <a:endParaRPr sz="3200" dirty="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205">
                <a:tc>
                  <a:txBody>
                    <a:bodyPr/>
                    <a:lstStyle/>
                    <a:p>
                      <a:pPr algn="l" rtl="0" eaLnBrk="0" fontAlgn="base" latinLnBrk="0" hangingPunct="1"/>
                      <a:r>
                        <a:rPr lang="en-GB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Pick this course if you have a keen interest in Religious         Studies and have enjoyed your lessons in Y7, Y8 and Y9.</a:t>
                      </a:r>
                      <a:endParaRPr lang="en-GB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 fontAlgn="base" latinLnBrk="0" hangingPunct="1"/>
                      <a:r>
                        <a:rPr lang="en-GB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Don’t pick this course if you don’t like writing. There are lots of long questions on the exams which we spend lots of        time in lesson preparing for.</a:t>
                      </a:r>
                      <a:r>
                        <a:rPr lang="en-GB" sz="1800" b="0" i="0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205">
                <a:tc>
                  <a:txBody>
                    <a:bodyPr/>
                    <a:lstStyle/>
                    <a:p>
                      <a:pPr algn="l" rtl="0" eaLnBrk="0" fontAlgn="base" latinLnBrk="0" hangingPunct="1"/>
                      <a:r>
                        <a:rPr lang="en-GB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Pick this course if you want to develop your discussion,        understanding, analysis and evaluation skills.</a:t>
                      </a:r>
                      <a:r>
                        <a:rPr lang="en-GB" sz="1800" b="0" i="0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 fontAlgn="base" latinLnBrk="0" hangingPunct="1"/>
                      <a:r>
                        <a:rPr lang="en-GB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Don’t pick this course just because you might have a</a:t>
                      </a:r>
                      <a:r>
                        <a:rPr lang="en-GB" sz="1800" b="0" i="0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eaLnBrk="0" fontAlgn="base" latinLnBrk="0" hangingPunct="1"/>
                      <a:r>
                        <a:rPr lang="en-GB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group of friends that will be picking it.</a:t>
                      </a:r>
                      <a:r>
                        <a:rPr lang="en-GB" sz="1800" b="0" i="0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l" rtl="0" eaLnBrk="0" fontAlgn="base" latinLnBrk="0" hangingPunct="1"/>
                      <a:r>
                        <a:rPr lang="en-GB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Pick this course if you want to understand how other people see the world, and develop your own opinions about a range of issues.</a:t>
                      </a:r>
                      <a:endParaRPr lang="en-GB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 fontAlgn="base" latinLnBrk="0" hangingPunct="1"/>
                      <a:r>
                        <a:rPr lang="en-GB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Don’t pick this course if you don’t want to learn more about different beliefs and how they shape how different people live their lives and understand the world.</a:t>
                      </a:r>
                      <a:endParaRPr lang="en-GB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algn="l" rtl="0" eaLnBrk="0" fontAlgn="base" latinLnBrk="0" hangingPunct="1"/>
                      <a:r>
                        <a:rPr lang="en-GB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Pick this course if you are willing to put the effort in, both in class </a:t>
                      </a:r>
                      <a:r>
                        <a:rPr lang="en-GB" sz="1800" b="1" i="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  <a:r>
                        <a:rPr lang="en-GB" sz="18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GB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with your homework.</a:t>
                      </a:r>
                      <a:r>
                        <a:rPr lang="en-GB" sz="1800" b="0" i="0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 fontAlgn="base" latinLnBrk="0" hangingPunct="1"/>
                      <a:r>
                        <a:rPr lang="en-GB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Pick this course as you think it is easy…There are </a:t>
                      </a:r>
                      <a:r>
                        <a:rPr lang="en-GB" sz="1800" b="1" i="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r>
                        <a:rPr lang="en-GB" sz="1800" b="0" i="0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rtl="0" eaLnBrk="0" fontAlgn="base" latinLnBrk="0" hangingPunct="1"/>
                      <a:r>
                        <a:rPr lang="en-GB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easy courses!</a:t>
                      </a:r>
                      <a:r>
                        <a:rPr lang="en-GB" sz="1800" b="0" i="0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GB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8995" y="6480047"/>
            <a:ext cx="11583035" cy="0"/>
          </a:xfrm>
          <a:custGeom>
            <a:avLst/>
            <a:gdLst/>
            <a:ahLst/>
            <a:cxnLst/>
            <a:rect l="l" t="t" r="r" b="b"/>
            <a:pathLst>
              <a:path w="11583035">
                <a:moveTo>
                  <a:pt x="0" y="0"/>
                </a:moveTo>
                <a:lnTo>
                  <a:pt x="1158290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56841" y="516077"/>
            <a:ext cx="78771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35" dirty="0"/>
              <a:t>Beyond</a:t>
            </a:r>
            <a:r>
              <a:rPr spc="95" dirty="0"/>
              <a:t> </a:t>
            </a:r>
            <a:r>
              <a:rPr spc="285" dirty="0"/>
              <a:t>Heritage:</a:t>
            </a:r>
            <a:r>
              <a:rPr spc="110" dirty="0"/>
              <a:t> </a:t>
            </a:r>
            <a:r>
              <a:rPr spc="295" dirty="0">
                <a:solidFill>
                  <a:srgbClr val="FFC000"/>
                </a:solidFill>
              </a:rPr>
              <a:t>Religious</a:t>
            </a:r>
            <a:r>
              <a:rPr spc="95" dirty="0">
                <a:solidFill>
                  <a:srgbClr val="FFC000"/>
                </a:solidFill>
              </a:rPr>
              <a:t> </a:t>
            </a:r>
            <a:r>
              <a:rPr spc="265" dirty="0">
                <a:solidFill>
                  <a:srgbClr val="FFC000"/>
                </a:solidFill>
              </a:rPr>
              <a:t>Studies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276843" y="1528572"/>
            <a:ext cx="3820795" cy="4852670"/>
            <a:chOff x="8276843" y="1528572"/>
            <a:chExt cx="3820795" cy="4852670"/>
          </a:xfrm>
        </p:grpSpPr>
        <p:sp>
          <p:nvSpPr>
            <p:cNvPr id="5" name="object 5"/>
            <p:cNvSpPr/>
            <p:nvPr/>
          </p:nvSpPr>
          <p:spPr>
            <a:xfrm>
              <a:off x="8295893" y="1547622"/>
              <a:ext cx="3782695" cy="4814570"/>
            </a:xfrm>
            <a:custGeom>
              <a:avLst/>
              <a:gdLst/>
              <a:ahLst/>
              <a:cxnLst/>
              <a:rect l="l" t="t" r="r" b="b"/>
              <a:pathLst>
                <a:path w="3782695" h="4814570">
                  <a:moveTo>
                    <a:pt x="3583178" y="0"/>
                  </a:moveTo>
                  <a:lnTo>
                    <a:pt x="199389" y="0"/>
                  </a:lnTo>
                  <a:lnTo>
                    <a:pt x="153675" y="5266"/>
                  </a:lnTo>
                  <a:lnTo>
                    <a:pt x="111708" y="20268"/>
                  </a:lnTo>
                  <a:lnTo>
                    <a:pt x="74686" y="43807"/>
                  </a:lnTo>
                  <a:lnTo>
                    <a:pt x="43807" y="74686"/>
                  </a:lnTo>
                  <a:lnTo>
                    <a:pt x="20268" y="111708"/>
                  </a:lnTo>
                  <a:lnTo>
                    <a:pt x="5266" y="153675"/>
                  </a:lnTo>
                  <a:lnTo>
                    <a:pt x="0" y="199389"/>
                  </a:lnTo>
                  <a:lnTo>
                    <a:pt x="0" y="4614938"/>
                  </a:lnTo>
                  <a:lnTo>
                    <a:pt x="5266" y="4660652"/>
                  </a:lnTo>
                  <a:lnTo>
                    <a:pt x="20268" y="4702618"/>
                  </a:lnTo>
                  <a:lnTo>
                    <a:pt x="43807" y="4739637"/>
                  </a:lnTo>
                  <a:lnTo>
                    <a:pt x="74686" y="4770513"/>
                  </a:lnTo>
                  <a:lnTo>
                    <a:pt x="111708" y="4794050"/>
                  </a:lnTo>
                  <a:lnTo>
                    <a:pt x="153675" y="4809050"/>
                  </a:lnTo>
                  <a:lnTo>
                    <a:pt x="199389" y="4814316"/>
                  </a:lnTo>
                  <a:lnTo>
                    <a:pt x="3583178" y="4814316"/>
                  </a:lnTo>
                  <a:lnTo>
                    <a:pt x="3628892" y="4809050"/>
                  </a:lnTo>
                  <a:lnTo>
                    <a:pt x="3670859" y="4794050"/>
                  </a:lnTo>
                  <a:lnTo>
                    <a:pt x="3707881" y="4770513"/>
                  </a:lnTo>
                  <a:lnTo>
                    <a:pt x="3738760" y="4739637"/>
                  </a:lnTo>
                  <a:lnTo>
                    <a:pt x="3762299" y="4702618"/>
                  </a:lnTo>
                  <a:lnTo>
                    <a:pt x="3777301" y="4660652"/>
                  </a:lnTo>
                  <a:lnTo>
                    <a:pt x="3782567" y="4614938"/>
                  </a:lnTo>
                  <a:lnTo>
                    <a:pt x="3782567" y="199389"/>
                  </a:lnTo>
                  <a:lnTo>
                    <a:pt x="3777301" y="153675"/>
                  </a:lnTo>
                  <a:lnTo>
                    <a:pt x="3762299" y="111708"/>
                  </a:lnTo>
                  <a:lnTo>
                    <a:pt x="3738760" y="74686"/>
                  </a:lnTo>
                  <a:lnTo>
                    <a:pt x="3707881" y="43807"/>
                  </a:lnTo>
                  <a:lnTo>
                    <a:pt x="3670859" y="20268"/>
                  </a:lnTo>
                  <a:lnTo>
                    <a:pt x="3628892" y="5266"/>
                  </a:lnTo>
                  <a:lnTo>
                    <a:pt x="3583178" y="0"/>
                  </a:lnTo>
                  <a:close/>
                </a:path>
              </a:pathLst>
            </a:custGeom>
            <a:solidFill>
              <a:srgbClr val="3A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95893" y="1547622"/>
              <a:ext cx="3782695" cy="4814570"/>
            </a:xfrm>
            <a:custGeom>
              <a:avLst/>
              <a:gdLst/>
              <a:ahLst/>
              <a:cxnLst/>
              <a:rect l="l" t="t" r="r" b="b"/>
              <a:pathLst>
                <a:path w="3782695" h="4814570">
                  <a:moveTo>
                    <a:pt x="0" y="199389"/>
                  </a:moveTo>
                  <a:lnTo>
                    <a:pt x="5266" y="153675"/>
                  </a:lnTo>
                  <a:lnTo>
                    <a:pt x="20268" y="111708"/>
                  </a:lnTo>
                  <a:lnTo>
                    <a:pt x="43807" y="74686"/>
                  </a:lnTo>
                  <a:lnTo>
                    <a:pt x="74686" y="43807"/>
                  </a:lnTo>
                  <a:lnTo>
                    <a:pt x="111708" y="20268"/>
                  </a:lnTo>
                  <a:lnTo>
                    <a:pt x="153675" y="5266"/>
                  </a:lnTo>
                  <a:lnTo>
                    <a:pt x="199389" y="0"/>
                  </a:lnTo>
                  <a:lnTo>
                    <a:pt x="3583178" y="0"/>
                  </a:lnTo>
                  <a:lnTo>
                    <a:pt x="3628892" y="5266"/>
                  </a:lnTo>
                  <a:lnTo>
                    <a:pt x="3670859" y="20268"/>
                  </a:lnTo>
                  <a:lnTo>
                    <a:pt x="3707881" y="43807"/>
                  </a:lnTo>
                  <a:lnTo>
                    <a:pt x="3738760" y="74686"/>
                  </a:lnTo>
                  <a:lnTo>
                    <a:pt x="3762299" y="111708"/>
                  </a:lnTo>
                  <a:lnTo>
                    <a:pt x="3777301" y="153675"/>
                  </a:lnTo>
                  <a:lnTo>
                    <a:pt x="3782567" y="199389"/>
                  </a:lnTo>
                  <a:lnTo>
                    <a:pt x="3782567" y="4614938"/>
                  </a:lnTo>
                  <a:lnTo>
                    <a:pt x="3777301" y="4660652"/>
                  </a:lnTo>
                  <a:lnTo>
                    <a:pt x="3762299" y="4702618"/>
                  </a:lnTo>
                  <a:lnTo>
                    <a:pt x="3738760" y="4739637"/>
                  </a:lnTo>
                  <a:lnTo>
                    <a:pt x="3707881" y="4770513"/>
                  </a:lnTo>
                  <a:lnTo>
                    <a:pt x="3670859" y="4794050"/>
                  </a:lnTo>
                  <a:lnTo>
                    <a:pt x="3628892" y="4809050"/>
                  </a:lnTo>
                  <a:lnTo>
                    <a:pt x="3583178" y="4814316"/>
                  </a:lnTo>
                  <a:lnTo>
                    <a:pt x="199389" y="4814316"/>
                  </a:lnTo>
                  <a:lnTo>
                    <a:pt x="153675" y="4809050"/>
                  </a:lnTo>
                  <a:lnTo>
                    <a:pt x="111708" y="4794050"/>
                  </a:lnTo>
                  <a:lnTo>
                    <a:pt x="74686" y="4770513"/>
                  </a:lnTo>
                  <a:lnTo>
                    <a:pt x="43807" y="4739637"/>
                  </a:lnTo>
                  <a:lnTo>
                    <a:pt x="20268" y="4702618"/>
                  </a:lnTo>
                  <a:lnTo>
                    <a:pt x="5266" y="4660652"/>
                  </a:lnTo>
                  <a:lnTo>
                    <a:pt x="0" y="4614938"/>
                  </a:lnTo>
                  <a:lnTo>
                    <a:pt x="0" y="199389"/>
                  </a:lnTo>
                  <a:close/>
                </a:path>
              </a:pathLst>
            </a:custGeom>
            <a:ln w="381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725281" y="1628647"/>
            <a:ext cx="2921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5" dirty="0">
                <a:solidFill>
                  <a:srgbClr val="E3B408"/>
                </a:solidFill>
                <a:latin typeface="Calibri"/>
                <a:cs typeface="Calibri"/>
              </a:rPr>
              <a:t>Potential</a:t>
            </a:r>
            <a:r>
              <a:rPr sz="1800" b="1" spc="55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800" b="1" spc="130" dirty="0">
                <a:solidFill>
                  <a:srgbClr val="E3B408"/>
                </a:solidFill>
                <a:latin typeface="Calibri"/>
                <a:cs typeface="Calibri"/>
              </a:rPr>
              <a:t>Career</a:t>
            </a:r>
            <a:r>
              <a:rPr sz="1800" b="1" spc="75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800" b="1" spc="120" dirty="0">
                <a:solidFill>
                  <a:srgbClr val="E3B408"/>
                </a:solidFill>
                <a:latin typeface="Calibri"/>
                <a:cs typeface="Calibri"/>
              </a:rPr>
              <a:t>Pathways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34196" y="2178507"/>
            <a:ext cx="3389629" cy="3441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95" dirty="0">
                <a:solidFill>
                  <a:srgbClr val="E3B408"/>
                </a:solidFill>
                <a:latin typeface="Calibri"/>
                <a:cs typeface="Calibri"/>
              </a:rPr>
              <a:t>Advice</a:t>
            </a:r>
            <a:r>
              <a:rPr sz="1400" spc="15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40" dirty="0">
                <a:solidFill>
                  <a:srgbClr val="E3B408"/>
                </a:solidFill>
                <a:latin typeface="Calibri"/>
                <a:cs typeface="Calibri"/>
              </a:rPr>
              <a:t>worker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40" dirty="0">
                <a:solidFill>
                  <a:srgbClr val="E3B408"/>
                </a:solidFill>
                <a:latin typeface="Calibri"/>
                <a:cs typeface="Calibri"/>
              </a:rPr>
              <a:t>Archivist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60" dirty="0">
                <a:solidFill>
                  <a:srgbClr val="E3B408"/>
                </a:solidFill>
                <a:latin typeface="Calibri"/>
                <a:cs typeface="Calibri"/>
              </a:rPr>
              <a:t>Charity</a:t>
            </a:r>
            <a:r>
              <a:rPr sz="1400" spc="50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45" dirty="0">
                <a:solidFill>
                  <a:srgbClr val="E3B408"/>
                </a:solidFill>
                <a:latin typeface="Calibri"/>
                <a:cs typeface="Calibri"/>
              </a:rPr>
              <a:t>fundraiser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60" dirty="0">
                <a:solidFill>
                  <a:srgbClr val="E3B408"/>
                </a:solidFill>
                <a:latin typeface="Calibri"/>
                <a:cs typeface="Calibri"/>
              </a:rPr>
              <a:t>Charity</a:t>
            </a:r>
            <a:r>
              <a:rPr sz="1400" spc="50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E3B408"/>
                </a:solidFill>
                <a:latin typeface="Calibri"/>
                <a:cs typeface="Calibri"/>
              </a:rPr>
              <a:t>officer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80" dirty="0">
                <a:solidFill>
                  <a:srgbClr val="E3B408"/>
                </a:solidFill>
                <a:latin typeface="Calibri"/>
                <a:cs typeface="Calibri"/>
              </a:rPr>
              <a:t>Chaplain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75" dirty="0">
                <a:solidFill>
                  <a:srgbClr val="E3B408"/>
                </a:solidFill>
                <a:latin typeface="Calibri"/>
                <a:cs typeface="Calibri"/>
              </a:rPr>
              <a:t>Civil</a:t>
            </a:r>
            <a:r>
              <a:rPr sz="1400" spc="35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75" dirty="0">
                <a:solidFill>
                  <a:srgbClr val="E3B408"/>
                </a:solidFill>
                <a:latin typeface="Calibri"/>
                <a:cs typeface="Calibri"/>
              </a:rPr>
              <a:t>Service</a:t>
            </a:r>
            <a:r>
              <a:rPr sz="1400" spc="30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35" dirty="0">
                <a:solidFill>
                  <a:srgbClr val="E3B408"/>
                </a:solidFill>
                <a:latin typeface="Calibri"/>
                <a:cs typeface="Calibri"/>
              </a:rPr>
              <a:t>administrator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80" dirty="0">
                <a:solidFill>
                  <a:srgbClr val="E3B408"/>
                </a:solidFill>
                <a:latin typeface="Calibri"/>
                <a:cs typeface="Calibri"/>
              </a:rPr>
              <a:t>Community</a:t>
            </a:r>
            <a:r>
              <a:rPr sz="1400" spc="50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85" dirty="0">
                <a:solidFill>
                  <a:srgbClr val="E3B408"/>
                </a:solidFill>
                <a:latin typeface="Calibri"/>
                <a:cs typeface="Calibri"/>
              </a:rPr>
              <a:t>development</a:t>
            </a:r>
            <a:r>
              <a:rPr sz="1400" spc="15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40" dirty="0">
                <a:solidFill>
                  <a:srgbClr val="E3B408"/>
                </a:solidFill>
                <a:latin typeface="Calibri"/>
                <a:cs typeface="Calibri"/>
              </a:rPr>
              <a:t>worker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55" dirty="0">
                <a:solidFill>
                  <a:srgbClr val="E3B408"/>
                </a:solidFill>
                <a:latin typeface="Calibri"/>
                <a:cs typeface="Calibri"/>
              </a:rPr>
              <a:t>Editorial</a:t>
            </a:r>
            <a:r>
              <a:rPr sz="1400" spc="45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E3B408"/>
                </a:solidFill>
                <a:latin typeface="Calibri"/>
                <a:cs typeface="Calibri"/>
              </a:rPr>
              <a:t>assistant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50" dirty="0">
                <a:solidFill>
                  <a:srgbClr val="E3B408"/>
                </a:solidFill>
                <a:latin typeface="Calibri"/>
                <a:cs typeface="Calibri"/>
              </a:rPr>
              <a:t>Equality,</a:t>
            </a:r>
            <a:r>
              <a:rPr sz="1400" spc="95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E3B408"/>
                </a:solidFill>
                <a:latin typeface="Calibri"/>
                <a:cs typeface="Calibri"/>
              </a:rPr>
              <a:t>diversity</a:t>
            </a:r>
            <a:r>
              <a:rPr sz="1400" spc="135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95" dirty="0">
                <a:solidFill>
                  <a:srgbClr val="E3B408"/>
                </a:solidFill>
                <a:latin typeface="Calibri"/>
                <a:cs typeface="Calibri"/>
              </a:rPr>
              <a:t>and</a:t>
            </a:r>
            <a:r>
              <a:rPr sz="1400" spc="140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65" dirty="0">
                <a:solidFill>
                  <a:srgbClr val="E3B408"/>
                </a:solidFill>
                <a:latin typeface="Calibri"/>
                <a:cs typeface="Calibri"/>
              </a:rPr>
              <a:t>inclusion</a:t>
            </a:r>
            <a:r>
              <a:rPr sz="1400" spc="140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E3B408"/>
                </a:solidFill>
                <a:latin typeface="Calibri"/>
                <a:cs typeface="Calibri"/>
              </a:rPr>
              <a:t>officer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45" dirty="0">
                <a:solidFill>
                  <a:srgbClr val="E3B408"/>
                </a:solidFill>
                <a:latin typeface="Calibri"/>
                <a:cs typeface="Calibri"/>
              </a:rPr>
              <a:t>Mediator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90" dirty="0">
                <a:solidFill>
                  <a:srgbClr val="E3B408"/>
                </a:solidFill>
                <a:latin typeface="Calibri"/>
                <a:cs typeface="Calibri"/>
              </a:rPr>
              <a:t>Newspaper</a:t>
            </a:r>
            <a:r>
              <a:rPr sz="1400" spc="60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E3B408"/>
                </a:solidFill>
                <a:latin typeface="Calibri"/>
                <a:cs typeface="Calibri"/>
              </a:rPr>
              <a:t>journalist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60" dirty="0">
                <a:solidFill>
                  <a:srgbClr val="E3B408"/>
                </a:solidFill>
                <a:latin typeface="Calibri"/>
                <a:cs typeface="Calibri"/>
              </a:rPr>
              <a:t>Police</a:t>
            </a:r>
            <a:r>
              <a:rPr sz="1400" spc="20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50" dirty="0">
                <a:solidFill>
                  <a:srgbClr val="E3B408"/>
                </a:solidFill>
                <a:latin typeface="Calibri"/>
                <a:cs typeface="Calibri"/>
              </a:rPr>
              <a:t>Officer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50" dirty="0">
                <a:solidFill>
                  <a:srgbClr val="E3B408"/>
                </a:solidFill>
                <a:latin typeface="Calibri"/>
                <a:cs typeface="Calibri"/>
              </a:rPr>
              <a:t>Policy</a:t>
            </a:r>
            <a:r>
              <a:rPr sz="1400" spc="15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E3B408"/>
                </a:solidFill>
                <a:latin typeface="Calibri"/>
                <a:cs typeface="Calibri"/>
              </a:rPr>
              <a:t>officer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50" dirty="0">
                <a:solidFill>
                  <a:srgbClr val="E3B408"/>
                </a:solidFill>
                <a:latin typeface="Calibri"/>
                <a:cs typeface="Calibri"/>
              </a:rPr>
              <a:t>Prison</a:t>
            </a:r>
            <a:r>
              <a:rPr sz="1400" spc="30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50" dirty="0">
                <a:solidFill>
                  <a:srgbClr val="E3B408"/>
                </a:solidFill>
                <a:latin typeface="Calibri"/>
                <a:cs typeface="Calibri"/>
              </a:rPr>
              <a:t>Officer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45" dirty="0">
                <a:solidFill>
                  <a:srgbClr val="E3B408"/>
                </a:solidFill>
                <a:latin typeface="Calibri"/>
                <a:cs typeface="Calibri"/>
              </a:rPr>
              <a:t>Solicitor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50" dirty="0">
                <a:solidFill>
                  <a:srgbClr val="E3B408"/>
                </a:solidFill>
                <a:latin typeface="Calibri"/>
                <a:cs typeface="Calibri"/>
              </a:rPr>
              <a:t>Youth</a:t>
            </a:r>
            <a:r>
              <a:rPr sz="1400" spc="15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40" dirty="0">
                <a:solidFill>
                  <a:srgbClr val="E3B408"/>
                </a:solidFill>
                <a:latin typeface="Calibri"/>
                <a:cs typeface="Calibri"/>
              </a:rPr>
              <a:t>worker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6011" y="1528572"/>
            <a:ext cx="3820795" cy="4843780"/>
            <a:chOff x="96011" y="1528572"/>
            <a:chExt cx="3820795" cy="4843780"/>
          </a:xfrm>
        </p:grpSpPr>
        <p:sp>
          <p:nvSpPr>
            <p:cNvPr id="10" name="object 10"/>
            <p:cNvSpPr/>
            <p:nvPr/>
          </p:nvSpPr>
          <p:spPr>
            <a:xfrm>
              <a:off x="115061" y="1547622"/>
              <a:ext cx="3782695" cy="4805680"/>
            </a:xfrm>
            <a:custGeom>
              <a:avLst/>
              <a:gdLst/>
              <a:ahLst/>
              <a:cxnLst/>
              <a:rect l="l" t="t" r="r" b="b"/>
              <a:pathLst>
                <a:path w="3782695" h="4805680">
                  <a:moveTo>
                    <a:pt x="3583178" y="0"/>
                  </a:moveTo>
                  <a:lnTo>
                    <a:pt x="199377" y="0"/>
                  </a:lnTo>
                  <a:lnTo>
                    <a:pt x="153663" y="5266"/>
                  </a:lnTo>
                  <a:lnTo>
                    <a:pt x="111697" y="20268"/>
                  </a:lnTo>
                  <a:lnTo>
                    <a:pt x="74678" y="43807"/>
                  </a:lnTo>
                  <a:lnTo>
                    <a:pt x="43802" y="74686"/>
                  </a:lnTo>
                  <a:lnTo>
                    <a:pt x="20265" y="111708"/>
                  </a:lnTo>
                  <a:lnTo>
                    <a:pt x="5265" y="153675"/>
                  </a:lnTo>
                  <a:lnTo>
                    <a:pt x="0" y="199389"/>
                  </a:lnTo>
                  <a:lnTo>
                    <a:pt x="0" y="4605794"/>
                  </a:lnTo>
                  <a:lnTo>
                    <a:pt x="5265" y="4651508"/>
                  </a:lnTo>
                  <a:lnTo>
                    <a:pt x="20265" y="4693474"/>
                  </a:lnTo>
                  <a:lnTo>
                    <a:pt x="43802" y="4730493"/>
                  </a:lnTo>
                  <a:lnTo>
                    <a:pt x="74678" y="4761369"/>
                  </a:lnTo>
                  <a:lnTo>
                    <a:pt x="111697" y="4784906"/>
                  </a:lnTo>
                  <a:lnTo>
                    <a:pt x="153663" y="4799906"/>
                  </a:lnTo>
                  <a:lnTo>
                    <a:pt x="199377" y="4805172"/>
                  </a:lnTo>
                  <a:lnTo>
                    <a:pt x="3583178" y="4805172"/>
                  </a:lnTo>
                  <a:lnTo>
                    <a:pt x="3628892" y="4799906"/>
                  </a:lnTo>
                  <a:lnTo>
                    <a:pt x="3670859" y="4784906"/>
                  </a:lnTo>
                  <a:lnTo>
                    <a:pt x="3707881" y="4761369"/>
                  </a:lnTo>
                  <a:lnTo>
                    <a:pt x="3738760" y="4730493"/>
                  </a:lnTo>
                  <a:lnTo>
                    <a:pt x="3762299" y="4693474"/>
                  </a:lnTo>
                  <a:lnTo>
                    <a:pt x="3777301" y="4651508"/>
                  </a:lnTo>
                  <a:lnTo>
                    <a:pt x="3782567" y="4605794"/>
                  </a:lnTo>
                  <a:lnTo>
                    <a:pt x="3782567" y="199389"/>
                  </a:lnTo>
                  <a:lnTo>
                    <a:pt x="3777301" y="153675"/>
                  </a:lnTo>
                  <a:lnTo>
                    <a:pt x="3762299" y="111708"/>
                  </a:lnTo>
                  <a:lnTo>
                    <a:pt x="3738760" y="74686"/>
                  </a:lnTo>
                  <a:lnTo>
                    <a:pt x="3707881" y="43807"/>
                  </a:lnTo>
                  <a:lnTo>
                    <a:pt x="3670859" y="20268"/>
                  </a:lnTo>
                  <a:lnTo>
                    <a:pt x="3628892" y="5266"/>
                  </a:lnTo>
                  <a:lnTo>
                    <a:pt x="3583178" y="0"/>
                  </a:lnTo>
                  <a:close/>
                </a:path>
              </a:pathLst>
            </a:custGeom>
            <a:solidFill>
              <a:srgbClr val="3A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5061" y="1547622"/>
              <a:ext cx="3782695" cy="4805680"/>
            </a:xfrm>
            <a:custGeom>
              <a:avLst/>
              <a:gdLst/>
              <a:ahLst/>
              <a:cxnLst/>
              <a:rect l="l" t="t" r="r" b="b"/>
              <a:pathLst>
                <a:path w="3782695" h="4805680">
                  <a:moveTo>
                    <a:pt x="0" y="199389"/>
                  </a:moveTo>
                  <a:lnTo>
                    <a:pt x="5265" y="153675"/>
                  </a:lnTo>
                  <a:lnTo>
                    <a:pt x="20265" y="111708"/>
                  </a:lnTo>
                  <a:lnTo>
                    <a:pt x="43802" y="74686"/>
                  </a:lnTo>
                  <a:lnTo>
                    <a:pt x="74678" y="43807"/>
                  </a:lnTo>
                  <a:lnTo>
                    <a:pt x="111697" y="20268"/>
                  </a:lnTo>
                  <a:lnTo>
                    <a:pt x="153663" y="5266"/>
                  </a:lnTo>
                  <a:lnTo>
                    <a:pt x="199377" y="0"/>
                  </a:lnTo>
                  <a:lnTo>
                    <a:pt x="3583178" y="0"/>
                  </a:lnTo>
                  <a:lnTo>
                    <a:pt x="3628892" y="5266"/>
                  </a:lnTo>
                  <a:lnTo>
                    <a:pt x="3670859" y="20268"/>
                  </a:lnTo>
                  <a:lnTo>
                    <a:pt x="3707881" y="43807"/>
                  </a:lnTo>
                  <a:lnTo>
                    <a:pt x="3738760" y="74686"/>
                  </a:lnTo>
                  <a:lnTo>
                    <a:pt x="3762299" y="111708"/>
                  </a:lnTo>
                  <a:lnTo>
                    <a:pt x="3777301" y="153675"/>
                  </a:lnTo>
                  <a:lnTo>
                    <a:pt x="3782567" y="199389"/>
                  </a:lnTo>
                  <a:lnTo>
                    <a:pt x="3782567" y="4605794"/>
                  </a:lnTo>
                  <a:lnTo>
                    <a:pt x="3777301" y="4651508"/>
                  </a:lnTo>
                  <a:lnTo>
                    <a:pt x="3762299" y="4693474"/>
                  </a:lnTo>
                  <a:lnTo>
                    <a:pt x="3738760" y="4730493"/>
                  </a:lnTo>
                  <a:lnTo>
                    <a:pt x="3707881" y="4761369"/>
                  </a:lnTo>
                  <a:lnTo>
                    <a:pt x="3670859" y="4784906"/>
                  </a:lnTo>
                  <a:lnTo>
                    <a:pt x="3628892" y="4799906"/>
                  </a:lnTo>
                  <a:lnTo>
                    <a:pt x="3583178" y="4805172"/>
                  </a:lnTo>
                  <a:lnTo>
                    <a:pt x="199377" y="4805172"/>
                  </a:lnTo>
                  <a:lnTo>
                    <a:pt x="153663" y="4799906"/>
                  </a:lnTo>
                  <a:lnTo>
                    <a:pt x="111697" y="4784906"/>
                  </a:lnTo>
                  <a:lnTo>
                    <a:pt x="74678" y="4761369"/>
                  </a:lnTo>
                  <a:lnTo>
                    <a:pt x="43802" y="4730493"/>
                  </a:lnTo>
                  <a:lnTo>
                    <a:pt x="20265" y="4693474"/>
                  </a:lnTo>
                  <a:lnTo>
                    <a:pt x="5265" y="4651508"/>
                  </a:lnTo>
                  <a:lnTo>
                    <a:pt x="0" y="4605794"/>
                  </a:lnTo>
                  <a:lnTo>
                    <a:pt x="0" y="199389"/>
                  </a:lnTo>
                  <a:close/>
                </a:path>
              </a:pathLst>
            </a:custGeom>
            <a:ln w="381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534413" y="1628647"/>
            <a:ext cx="9378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215" dirty="0">
                <a:solidFill>
                  <a:srgbClr val="E3B408"/>
                </a:solidFill>
                <a:latin typeface="Calibri"/>
                <a:cs typeface="Calibri"/>
              </a:rPr>
              <a:t>A</a:t>
            </a:r>
            <a:r>
              <a:rPr sz="1800" b="1" spc="5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800" b="1" spc="130" dirty="0">
                <a:solidFill>
                  <a:srgbClr val="E3B408"/>
                </a:solidFill>
                <a:latin typeface="Calibri"/>
                <a:cs typeface="Calibri"/>
              </a:rPr>
              <a:t>Levels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5856" y="2178507"/>
            <a:ext cx="294386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E3B408"/>
                </a:solidFill>
                <a:latin typeface="Calibri"/>
                <a:cs typeface="Calibri"/>
              </a:rPr>
              <a:t>Most</a:t>
            </a:r>
            <a:r>
              <a:rPr sz="1400" spc="55" dirty="0">
                <a:solidFill>
                  <a:srgbClr val="E3B408"/>
                </a:solidFill>
                <a:latin typeface="Calibri"/>
                <a:cs typeface="Calibri"/>
              </a:rPr>
              <a:t> 6</a:t>
            </a:r>
            <a:r>
              <a:rPr sz="1350" spc="82" baseline="24691" dirty="0">
                <a:solidFill>
                  <a:srgbClr val="E3B408"/>
                </a:solidFill>
                <a:latin typeface="Calibri"/>
                <a:cs typeface="Calibri"/>
              </a:rPr>
              <a:t>th</a:t>
            </a:r>
            <a:r>
              <a:rPr sz="1350" spc="254" baseline="24691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55" dirty="0">
                <a:solidFill>
                  <a:srgbClr val="E3B408"/>
                </a:solidFill>
                <a:latin typeface="Calibri"/>
                <a:cs typeface="Calibri"/>
              </a:rPr>
              <a:t>forms</a:t>
            </a:r>
            <a:r>
              <a:rPr sz="1400" spc="80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55" dirty="0">
                <a:solidFill>
                  <a:srgbClr val="E3B408"/>
                </a:solidFill>
                <a:latin typeface="Calibri"/>
                <a:cs typeface="Calibri"/>
              </a:rPr>
              <a:t>require</a:t>
            </a:r>
            <a:r>
              <a:rPr sz="1400" spc="45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E3B408"/>
                </a:solidFill>
                <a:latin typeface="Calibri"/>
                <a:cs typeface="Calibri"/>
              </a:rPr>
              <a:t>at</a:t>
            </a:r>
            <a:r>
              <a:rPr sz="1400" spc="70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105" dirty="0">
                <a:solidFill>
                  <a:srgbClr val="E3B408"/>
                </a:solidFill>
                <a:latin typeface="Calibri"/>
                <a:cs typeface="Calibri"/>
              </a:rPr>
              <a:t>grade</a:t>
            </a:r>
            <a:r>
              <a:rPr sz="1400" spc="65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95" dirty="0">
                <a:solidFill>
                  <a:srgbClr val="E3B408"/>
                </a:solidFill>
                <a:latin typeface="Calibri"/>
                <a:cs typeface="Calibri"/>
              </a:rPr>
              <a:t>5</a:t>
            </a:r>
            <a:r>
              <a:rPr sz="1400" spc="55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E3B408"/>
                </a:solidFill>
                <a:latin typeface="Calibri"/>
                <a:cs typeface="Calibri"/>
              </a:rPr>
              <a:t>to</a:t>
            </a:r>
            <a:endParaRPr sz="14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1400" spc="65" dirty="0">
                <a:solidFill>
                  <a:srgbClr val="E3B408"/>
                </a:solidFill>
                <a:latin typeface="Calibri"/>
                <a:cs typeface="Calibri"/>
              </a:rPr>
              <a:t>continue</a:t>
            </a:r>
            <a:r>
              <a:rPr sz="1400" spc="20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90" dirty="0">
                <a:solidFill>
                  <a:srgbClr val="E3B408"/>
                </a:solidFill>
                <a:latin typeface="Calibri"/>
                <a:cs typeface="Calibri"/>
              </a:rPr>
              <a:t>on</a:t>
            </a:r>
            <a:r>
              <a:rPr sz="1400" spc="50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E3B408"/>
                </a:solidFill>
                <a:latin typeface="Calibri"/>
                <a:cs typeface="Calibri"/>
              </a:rPr>
              <a:t>with</a:t>
            </a:r>
            <a:r>
              <a:rPr sz="1400" spc="50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80" dirty="0">
                <a:solidFill>
                  <a:srgbClr val="E3B408"/>
                </a:solidFill>
                <a:latin typeface="Calibri"/>
                <a:cs typeface="Calibri"/>
              </a:rPr>
              <a:t>Religious</a:t>
            </a:r>
            <a:r>
              <a:rPr sz="1400" spc="55" dirty="0">
                <a:solidFill>
                  <a:srgbClr val="E3B408"/>
                </a:solidFill>
                <a:latin typeface="Calibri"/>
                <a:cs typeface="Calibri"/>
              </a:rPr>
              <a:t> Studies.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1256" y="2819145"/>
            <a:ext cx="3462654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114" dirty="0">
                <a:solidFill>
                  <a:srgbClr val="E3B408"/>
                </a:solidFill>
                <a:latin typeface="Calibri"/>
                <a:cs typeface="Calibri"/>
              </a:rPr>
              <a:t>As</a:t>
            </a:r>
            <a:r>
              <a:rPr sz="1400" spc="75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80" dirty="0">
                <a:solidFill>
                  <a:srgbClr val="E3B408"/>
                </a:solidFill>
                <a:latin typeface="Calibri"/>
                <a:cs typeface="Calibri"/>
              </a:rPr>
              <a:t>Religious</a:t>
            </a:r>
            <a:r>
              <a:rPr sz="1400" spc="95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75" dirty="0">
                <a:solidFill>
                  <a:srgbClr val="E3B408"/>
                </a:solidFill>
                <a:latin typeface="Calibri"/>
                <a:cs typeface="Calibri"/>
              </a:rPr>
              <a:t>Studies</a:t>
            </a:r>
            <a:r>
              <a:rPr sz="1400" spc="60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50" dirty="0">
                <a:solidFill>
                  <a:srgbClr val="E3B408"/>
                </a:solidFill>
                <a:latin typeface="Calibri"/>
                <a:cs typeface="Calibri"/>
              </a:rPr>
              <a:t>links</a:t>
            </a:r>
            <a:r>
              <a:rPr sz="1400" spc="95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E3B408"/>
                </a:solidFill>
                <a:latin typeface="Calibri"/>
                <a:cs typeface="Calibri"/>
              </a:rPr>
              <a:t>with</a:t>
            </a:r>
            <a:r>
              <a:rPr sz="1400" spc="85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E3B408"/>
                </a:solidFill>
                <a:latin typeface="Calibri"/>
                <a:cs typeface="Calibri"/>
              </a:rPr>
              <a:t>lots</a:t>
            </a:r>
            <a:r>
              <a:rPr sz="1400" spc="90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E3B408"/>
                </a:solidFill>
                <a:latin typeface="Calibri"/>
                <a:cs typeface="Calibri"/>
              </a:rPr>
              <a:t>of</a:t>
            </a:r>
            <a:r>
              <a:rPr sz="1400" spc="120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45" dirty="0">
                <a:solidFill>
                  <a:srgbClr val="E3B408"/>
                </a:solidFill>
                <a:latin typeface="Calibri"/>
                <a:cs typeface="Calibri"/>
              </a:rPr>
              <a:t>other </a:t>
            </a:r>
            <a:r>
              <a:rPr sz="1400" spc="70" dirty="0">
                <a:solidFill>
                  <a:srgbClr val="E3B408"/>
                </a:solidFill>
                <a:latin typeface="Calibri"/>
                <a:cs typeface="Calibri"/>
              </a:rPr>
              <a:t>subjects</a:t>
            </a:r>
            <a:r>
              <a:rPr sz="1400" spc="25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75" dirty="0">
                <a:solidFill>
                  <a:srgbClr val="E3B408"/>
                </a:solidFill>
                <a:latin typeface="Calibri"/>
                <a:cs typeface="Calibri"/>
              </a:rPr>
              <a:t>(including</a:t>
            </a:r>
            <a:r>
              <a:rPr sz="1400" spc="30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80" dirty="0">
                <a:solidFill>
                  <a:srgbClr val="E3B408"/>
                </a:solidFill>
                <a:latin typeface="Calibri"/>
                <a:cs typeface="Calibri"/>
              </a:rPr>
              <a:t>English,</a:t>
            </a:r>
            <a:r>
              <a:rPr sz="1400" spc="10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65" dirty="0">
                <a:solidFill>
                  <a:srgbClr val="E3B408"/>
                </a:solidFill>
                <a:latin typeface="Calibri"/>
                <a:cs typeface="Calibri"/>
              </a:rPr>
              <a:t>Philosophy</a:t>
            </a:r>
            <a:r>
              <a:rPr sz="1400" spc="95" dirty="0">
                <a:solidFill>
                  <a:srgbClr val="E3B408"/>
                </a:solidFill>
                <a:latin typeface="Calibri"/>
                <a:cs typeface="Calibri"/>
              </a:rPr>
              <a:t> and</a:t>
            </a:r>
            <a:r>
              <a:rPr sz="1400" spc="40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55" dirty="0">
                <a:solidFill>
                  <a:srgbClr val="E3B408"/>
                </a:solidFill>
                <a:latin typeface="Calibri"/>
                <a:cs typeface="Calibri"/>
              </a:rPr>
              <a:t>Ethics,</a:t>
            </a:r>
            <a:r>
              <a:rPr sz="1400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70" dirty="0">
                <a:solidFill>
                  <a:srgbClr val="E3B408"/>
                </a:solidFill>
                <a:latin typeface="Calibri"/>
                <a:cs typeface="Calibri"/>
              </a:rPr>
              <a:t>Psychology,</a:t>
            </a:r>
            <a:r>
              <a:rPr sz="1400" spc="-5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95" dirty="0">
                <a:solidFill>
                  <a:srgbClr val="E3B408"/>
                </a:solidFill>
                <a:latin typeface="Calibri"/>
                <a:cs typeface="Calibri"/>
              </a:rPr>
              <a:t>Sociology</a:t>
            </a:r>
            <a:r>
              <a:rPr sz="1400" spc="40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70" dirty="0">
                <a:solidFill>
                  <a:srgbClr val="E3B408"/>
                </a:solidFill>
                <a:latin typeface="Calibri"/>
                <a:cs typeface="Calibri"/>
              </a:rPr>
              <a:t>and </a:t>
            </a:r>
            <a:r>
              <a:rPr sz="1400" spc="45" dirty="0">
                <a:solidFill>
                  <a:srgbClr val="E3B408"/>
                </a:solidFill>
                <a:latin typeface="Calibri"/>
                <a:cs typeface="Calibri"/>
              </a:rPr>
              <a:t>History)</a:t>
            </a:r>
            <a:r>
              <a:rPr sz="1400" spc="40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E3B408"/>
                </a:solidFill>
                <a:latin typeface="Calibri"/>
                <a:cs typeface="Calibri"/>
              </a:rPr>
              <a:t>it</a:t>
            </a:r>
            <a:r>
              <a:rPr sz="1400" spc="55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E3B408"/>
                </a:solidFill>
                <a:latin typeface="Calibri"/>
                <a:cs typeface="Calibri"/>
              </a:rPr>
              <a:t>is</a:t>
            </a:r>
            <a:r>
              <a:rPr sz="1400" spc="75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80" dirty="0">
                <a:solidFill>
                  <a:srgbClr val="E3B408"/>
                </a:solidFill>
                <a:latin typeface="Calibri"/>
                <a:cs typeface="Calibri"/>
              </a:rPr>
              <a:t>a</a:t>
            </a:r>
            <a:r>
              <a:rPr sz="1400" spc="55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145" dirty="0">
                <a:solidFill>
                  <a:srgbClr val="E3B408"/>
                </a:solidFill>
                <a:latin typeface="Calibri"/>
                <a:cs typeface="Calibri"/>
              </a:rPr>
              <a:t>good</a:t>
            </a:r>
            <a:r>
              <a:rPr sz="1400" spc="50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70" dirty="0">
                <a:solidFill>
                  <a:srgbClr val="E3B408"/>
                </a:solidFill>
                <a:latin typeface="Calibri"/>
                <a:cs typeface="Calibri"/>
              </a:rPr>
              <a:t>subject</a:t>
            </a:r>
            <a:r>
              <a:rPr sz="1400" spc="30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E3B408"/>
                </a:solidFill>
                <a:latin typeface="Calibri"/>
                <a:cs typeface="Calibri"/>
              </a:rPr>
              <a:t>to</a:t>
            </a:r>
            <a:r>
              <a:rPr sz="1400" spc="40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50" dirty="0">
                <a:solidFill>
                  <a:srgbClr val="E3B408"/>
                </a:solidFill>
                <a:latin typeface="Calibri"/>
                <a:cs typeface="Calibri"/>
              </a:rPr>
              <a:t>continue </a:t>
            </a:r>
            <a:r>
              <a:rPr sz="1400" dirty="0">
                <a:solidFill>
                  <a:srgbClr val="E3B408"/>
                </a:solidFill>
                <a:latin typeface="Calibri"/>
                <a:cs typeface="Calibri"/>
              </a:rPr>
              <a:t>with</a:t>
            </a:r>
            <a:r>
              <a:rPr sz="1400" spc="45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E3B408"/>
                </a:solidFill>
                <a:latin typeface="Calibri"/>
                <a:cs typeface="Calibri"/>
              </a:rPr>
              <a:t>at</a:t>
            </a:r>
            <a:r>
              <a:rPr sz="1400" spc="20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170" dirty="0">
                <a:solidFill>
                  <a:srgbClr val="E3B408"/>
                </a:solidFill>
                <a:latin typeface="Calibri"/>
                <a:cs typeface="Calibri"/>
              </a:rPr>
              <a:t>A</a:t>
            </a:r>
            <a:r>
              <a:rPr sz="1400" spc="15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60" dirty="0">
                <a:solidFill>
                  <a:srgbClr val="E3B408"/>
                </a:solidFill>
                <a:latin typeface="Calibri"/>
                <a:cs typeface="Calibri"/>
              </a:rPr>
              <a:t>level</a:t>
            </a:r>
            <a:r>
              <a:rPr sz="1400" spc="45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65" dirty="0">
                <a:solidFill>
                  <a:srgbClr val="E3B408"/>
                </a:solidFill>
                <a:latin typeface="Calibri"/>
                <a:cs typeface="Calibri"/>
              </a:rPr>
              <a:t>as </a:t>
            </a:r>
            <a:r>
              <a:rPr sz="1400" dirty="0">
                <a:solidFill>
                  <a:srgbClr val="E3B408"/>
                </a:solidFill>
                <a:latin typeface="Calibri"/>
                <a:cs typeface="Calibri"/>
              </a:rPr>
              <a:t>it</a:t>
            </a:r>
            <a:r>
              <a:rPr sz="1400" spc="45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85" dirty="0">
                <a:solidFill>
                  <a:srgbClr val="E3B408"/>
                </a:solidFill>
                <a:latin typeface="Calibri"/>
                <a:cs typeface="Calibri"/>
              </a:rPr>
              <a:t>helps</a:t>
            </a:r>
            <a:r>
              <a:rPr sz="1400" spc="45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70" dirty="0">
                <a:solidFill>
                  <a:srgbClr val="E3B408"/>
                </a:solidFill>
                <a:latin typeface="Calibri"/>
                <a:cs typeface="Calibri"/>
              </a:rPr>
              <a:t>support</a:t>
            </a:r>
            <a:r>
              <a:rPr sz="1400" spc="25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35" dirty="0">
                <a:solidFill>
                  <a:srgbClr val="E3B408"/>
                </a:solidFill>
                <a:latin typeface="Calibri"/>
                <a:cs typeface="Calibri"/>
              </a:rPr>
              <a:t>your </a:t>
            </a:r>
            <a:r>
              <a:rPr sz="1400" spc="55" dirty="0">
                <a:solidFill>
                  <a:srgbClr val="E3B408"/>
                </a:solidFill>
                <a:latin typeface="Calibri"/>
                <a:cs typeface="Calibri"/>
              </a:rPr>
              <a:t>other</a:t>
            </a:r>
            <a:r>
              <a:rPr sz="1400" spc="-20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170" dirty="0">
                <a:solidFill>
                  <a:srgbClr val="E3B408"/>
                </a:solidFill>
                <a:latin typeface="Calibri"/>
                <a:cs typeface="Calibri"/>
              </a:rPr>
              <a:t>A</a:t>
            </a:r>
            <a:r>
              <a:rPr sz="1400" spc="10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40" dirty="0">
                <a:solidFill>
                  <a:srgbClr val="E3B408"/>
                </a:solidFill>
                <a:latin typeface="Calibri"/>
                <a:cs typeface="Calibri"/>
              </a:rPr>
              <a:t>levels.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1256" y="4313046"/>
            <a:ext cx="315849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70" dirty="0">
                <a:solidFill>
                  <a:srgbClr val="E3B408"/>
                </a:solidFill>
                <a:latin typeface="Calibri"/>
                <a:cs typeface="Calibri"/>
              </a:rPr>
              <a:t>You</a:t>
            </a:r>
            <a:r>
              <a:rPr sz="1400" spc="45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90" dirty="0">
                <a:solidFill>
                  <a:srgbClr val="E3B408"/>
                </a:solidFill>
                <a:latin typeface="Calibri"/>
                <a:cs typeface="Calibri"/>
              </a:rPr>
              <a:t>could</a:t>
            </a:r>
            <a:r>
              <a:rPr sz="1400" spc="35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55" dirty="0">
                <a:solidFill>
                  <a:srgbClr val="E3B408"/>
                </a:solidFill>
                <a:latin typeface="Calibri"/>
                <a:cs typeface="Calibri"/>
              </a:rPr>
              <a:t>then</a:t>
            </a:r>
            <a:r>
              <a:rPr sz="1400" spc="40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65" dirty="0">
                <a:solidFill>
                  <a:srgbClr val="E3B408"/>
                </a:solidFill>
                <a:latin typeface="Calibri"/>
                <a:cs typeface="Calibri"/>
              </a:rPr>
              <a:t>continue</a:t>
            </a:r>
            <a:r>
              <a:rPr sz="1400" spc="25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E3B408"/>
                </a:solidFill>
                <a:latin typeface="Calibri"/>
                <a:cs typeface="Calibri"/>
              </a:rPr>
              <a:t>with</a:t>
            </a:r>
            <a:r>
              <a:rPr sz="1400" spc="55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65" dirty="0">
                <a:solidFill>
                  <a:srgbClr val="E3B408"/>
                </a:solidFill>
                <a:latin typeface="Calibri"/>
                <a:cs typeface="Calibri"/>
              </a:rPr>
              <a:t>Religious Studies,</a:t>
            </a:r>
            <a:r>
              <a:rPr sz="1400" spc="-15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75" dirty="0">
                <a:solidFill>
                  <a:srgbClr val="E3B408"/>
                </a:solidFill>
                <a:latin typeface="Calibri"/>
                <a:cs typeface="Calibri"/>
              </a:rPr>
              <a:t>Philosophy</a:t>
            </a:r>
            <a:r>
              <a:rPr sz="1400" spc="60" dirty="0">
                <a:solidFill>
                  <a:srgbClr val="E3B408"/>
                </a:solidFill>
                <a:latin typeface="Calibri"/>
                <a:cs typeface="Calibri"/>
              </a:rPr>
              <a:t> or</a:t>
            </a:r>
            <a:r>
              <a:rPr sz="1400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95" dirty="0">
                <a:solidFill>
                  <a:srgbClr val="E3B408"/>
                </a:solidFill>
                <a:latin typeface="Calibri"/>
                <a:cs typeface="Calibri"/>
              </a:rPr>
              <a:t>Theology</a:t>
            </a:r>
            <a:r>
              <a:rPr sz="1400" spc="60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E3B408"/>
                </a:solidFill>
                <a:latin typeface="Calibri"/>
                <a:cs typeface="Calibri"/>
              </a:rPr>
              <a:t>at </a:t>
            </a:r>
            <a:r>
              <a:rPr sz="1400" dirty="0">
                <a:solidFill>
                  <a:srgbClr val="E3B408"/>
                </a:solidFill>
                <a:latin typeface="Calibri"/>
                <a:cs typeface="Calibri"/>
              </a:rPr>
              <a:t>University</a:t>
            </a:r>
            <a:r>
              <a:rPr sz="1400" spc="110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70" dirty="0">
                <a:solidFill>
                  <a:srgbClr val="E3B408"/>
                </a:solidFill>
                <a:latin typeface="Calibri"/>
                <a:cs typeface="Calibri"/>
              </a:rPr>
              <a:t>as</a:t>
            </a:r>
            <a:r>
              <a:rPr sz="1400" spc="125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80" dirty="0">
                <a:solidFill>
                  <a:srgbClr val="E3B408"/>
                </a:solidFill>
                <a:latin typeface="Calibri"/>
                <a:cs typeface="Calibri"/>
              </a:rPr>
              <a:t>a</a:t>
            </a:r>
            <a:r>
              <a:rPr sz="1400" spc="105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110" dirty="0">
                <a:solidFill>
                  <a:srgbClr val="E3B408"/>
                </a:solidFill>
                <a:latin typeface="Calibri"/>
                <a:cs typeface="Calibri"/>
              </a:rPr>
              <a:t>degree</a:t>
            </a:r>
            <a:r>
              <a:rPr sz="1400" spc="80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90" dirty="0">
                <a:solidFill>
                  <a:srgbClr val="E3B408"/>
                </a:solidFill>
                <a:latin typeface="Calibri"/>
                <a:cs typeface="Calibri"/>
              </a:rPr>
              <a:t>on</a:t>
            </a:r>
            <a:r>
              <a:rPr sz="1400" spc="110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E3B408"/>
                </a:solidFill>
                <a:latin typeface="Calibri"/>
                <a:cs typeface="Calibri"/>
              </a:rPr>
              <a:t>it’s</a:t>
            </a:r>
            <a:r>
              <a:rPr sz="1400" spc="114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30" dirty="0">
                <a:solidFill>
                  <a:srgbClr val="E3B408"/>
                </a:solidFill>
                <a:latin typeface="Calibri"/>
                <a:cs typeface="Calibri"/>
              </a:rPr>
              <a:t>own.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1256" y="5166741"/>
            <a:ext cx="3472179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45" dirty="0">
                <a:solidFill>
                  <a:srgbClr val="E3B408"/>
                </a:solidFill>
                <a:latin typeface="Calibri"/>
                <a:cs typeface="Calibri"/>
              </a:rPr>
              <a:t>Alternatively</a:t>
            </a:r>
            <a:r>
              <a:rPr lang="en-GB" sz="1400" spc="45" dirty="0">
                <a:solidFill>
                  <a:srgbClr val="E3B408"/>
                </a:solidFill>
                <a:latin typeface="Calibri"/>
                <a:cs typeface="Calibri"/>
              </a:rPr>
              <a:t>,</a:t>
            </a:r>
            <a:r>
              <a:rPr sz="1400" spc="30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75" dirty="0">
                <a:solidFill>
                  <a:srgbClr val="E3B408"/>
                </a:solidFill>
                <a:latin typeface="Calibri"/>
                <a:cs typeface="Calibri"/>
              </a:rPr>
              <a:t>you</a:t>
            </a:r>
            <a:r>
              <a:rPr sz="1400" spc="65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85" dirty="0">
                <a:solidFill>
                  <a:srgbClr val="E3B408"/>
                </a:solidFill>
                <a:latin typeface="Calibri"/>
                <a:cs typeface="Calibri"/>
              </a:rPr>
              <a:t>can</a:t>
            </a:r>
            <a:r>
              <a:rPr sz="1400" spc="55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95" dirty="0">
                <a:solidFill>
                  <a:srgbClr val="E3B408"/>
                </a:solidFill>
                <a:latin typeface="Calibri"/>
                <a:cs typeface="Calibri"/>
              </a:rPr>
              <a:t>combine</a:t>
            </a:r>
            <a:r>
              <a:rPr sz="1400" spc="35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E3B408"/>
                </a:solidFill>
                <a:latin typeface="Calibri"/>
                <a:cs typeface="Calibri"/>
              </a:rPr>
              <a:t>it</a:t>
            </a:r>
            <a:r>
              <a:rPr sz="1400" spc="55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E3B408"/>
                </a:solidFill>
                <a:latin typeface="Calibri"/>
                <a:cs typeface="Calibri"/>
              </a:rPr>
              <a:t>with</a:t>
            </a:r>
            <a:r>
              <a:rPr sz="1400" spc="55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45" dirty="0">
                <a:solidFill>
                  <a:srgbClr val="E3B408"/>
                </a:solidFill>
                <a:latin typeface="Calibri"/>
                <a:cs typeface="Calibri"/>
              </a:rPr>
              <a:t>other </a:t>
            </a:r>
            <a:r>
              <a:rPr sz="1400" spc="105" dirty="0">
                <a:solidFill>
                  <a:srgbClr val="E3B408"/>
                </a:solidFill>
                <a:latin typeface="Calibri"/>
                <a:cs typeface="Calibri"/>
              </a:rPr>
              <a:t>degrees</a:t>
            </a:r>
            <a:r>
              <a:rPr sz="1400" spc="20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85" dirty="0">
                <a:solidFill>
                  <a:srgbClr val="E3B408"/>
                </a:solidFill>
                <a:latin typeface="Calibri"/>
                <a:cs typeface="Calibri"/>
              </a:rPr>
              <a:t>e.g.</a:t>
            </a:r>
            <a:r>
              <a:rPr sz="1400" spc="-45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80" dirty="0">
                <a:solidFill>
                  <a:srgbClr val="E3B408"/>
                </a:solidFill>
                <a:latin typeface="Calibri"/>
                <a:cs typeface="Calibri"/>
              </a:rPr>
              <a:t>Teaching</a:t>
            </a:r>
            <a:r>
              <a:rPr sz="1400" spc="30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95" dirty="0">
                <a:solidFill>
                  <a:srgbClr val="E3B408"/>
                </a:solidFill>
                <a:latin typeface="Calibri"/>
                <a:cs typeface="Calibri"/>
              </a:rPr>
              <a:t>and</a:t>
            </a:r>
            <a:r>
              <a:rPr sz="1400" spc="30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65" dirty="0">
                <a:solidFill>
                  <a:srgbClr val="E3B408"/>
                </a:solidFill>
                <a:latin typeface="Calibri"/>
                <a:cs typeface="Calibri"/>
              </a:rPr>
              <a:t>Religious </a:t>
            </a:r>
            <a:r>
              <a:rPr sz="1400" spc="55" dirty="0">
                <a:solidFill>
                  <a:srgbClr val="E3B408"/>
                </a:solidFill>
                <a:latin typeface="Calibri"/>
                <a:cs typeface="Calibri"/>
              </a:rPr>
              <a:t>Studies.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117847" y="1528572"/>
            <a:ext cx="3957954" cy="4852670"/>
            <a:chOff x="4117847" y="1528572"/>
            <a:chExt cx="3957954" cy="4852670"/>
          </a:xfrm>
        </p:grpSpPr>
        <p:sp>
          <p:nvSpPr>
            <p:cNvPr id="18" name="object 18"/>
            <p:cNvSpPr/>
            <p:nvPr/>
          </p:nvSpPr>
          <p:spPr>
            <a:xfrm>
              <a:off x="4136897" y="1547622"/>
              <a:ext cx="3919854" cy="4814570"/>
            </a:xfrm>
            <a:custGeom>
              <a:avLst/>
              <a:gdLst/>
              <a:ahLst/>
              <a:cxnLst/>
              <a:rect l="l" t="t" r="r" b="b"/>
              <a:pathLst>
                <a:path w="3919854" h="4814570">
                  <a:moveTo>
                    <a:pt x="3712972" y="0"/>
                  </a:moveTo>
                  <a:lnTo>
                    <a:pt x="206628" y="0"/>
                  </a:lnTo>
                  <a:lnTo>
                    <a:pt x="159233" y="5454"/>
                  </a:lnTo>
                  <a:lnTo>
                    <a:pt x="115734" y="20992"/>
                  </a:lnTo>
                  <a:lnTo>
                    <a:pt x="77370" y="45376"/>
                  </a:lnTo>
                  <a:lnTo>
                    <a:pt x="45376" y="77370"/>
                  </a:lnTo>
                  <a:lnTo>
                    <a:pt x="20992" y="115734"/>
                  </a:lnTo>
                  <a:lnTo>
                    <a:pt x="5454" y="159233"/>
                  </a:lnTo>
                  <a:lnTo>
                    <a:pt x="0" y="206628"/>
                  </a:lnTo>
                  <a:lnTo>
                    <a:pt x="0" y="4607712"/>
                  </a:lnTo>
                  <a:lnTo>
                    <a:pt x="5454" y="4655082"/>
                  </a:lnTo>
                  <a:lnTo>
                    <a:pt x="20992" y="4698568"/>
                  </a:lnTo>
                  <a:lnTo>
                    <a:pt x="45376" y="4736929"/>
                  </a:lnTo>
                  <a:lnTo>
                    <a:pt x="77370" y="4768925"/>
                  </a:lnTo>
                  <a:lnTo>
                    <a:pt x="115734" y="4793315"/>
                  </a:lnTo>
                  <a:lnTo>
                    <a:pt x="159233" y="4808859"/>
                  </a:lnTo>
                  <a:lnTo>
                    <a:pt x="206628" y="4814316"/>
                  </a:lnTo>
                  <a:lnTo>
                    <a:pt x="3712972" y="4814316"/>
                  </a:lnTo>
                  <a:lnTo>
                    <a:pt x="3760367" y="4808859"/>
                  </a:lnTo>
                  <a:lnTo>
                    <a:pt x="3803866" y="4793315"/>
                  </a:lnTo>
                  <a:lnTo>
                    <a:pt x="3842230" y="4768925"/>
                  </a:lnTo>
                  <a:lnTo>
                    <a:pt x="3874224" y="4736929"/>
                  </a:lnTo>
                  <a:lnTo>
                    <a:pt x="3898608" y="4698568"/>
                  </a:lnTo>
                  <a:lnTo>
                    <a:pt x="3914146" y="4655082"/>
                  </a:lnTo>
                  <a:lnTo>
                    <a:pt x="3919601" y="4607712"/>
                  </a:lnTo>
                  <a:lnTo>
                    <a:pt x="3919601" y="206628"/>
                  </a:lnTo>
                  <a:lnTo>
                    <a:pt x="3914146" y="159233"/>
                  </a:lnTo>
                  <a:lnTo>
                    <a:pt x="3898608" y="115734"/>
                  </a:lnTo>
                  <a:lnTo>
                    <a:pt x="3874224" y="77370"/>
                  </a:lnTo>
                  <a:lnTo>
                    <a:pt x="3842230" y="45376"/>
                  </a:lnTo>
                  <a:lnTo>
                    <a:pt x="3803866" y="20992"/>
                  </a:lnTo>
                  <a:lnTo>
                    <a:pt x="3760367" y="5454"/>
                  </a:lnTo>
                  <a:lnTo>
                    <a:pt x="3712972" y="0"/>
                  </a:lnTo>
                  <a:close/>
                </a:path>
              </a:pathLst>
            </a:custGeom>
            <a:solidFill>
              <a:srgbClr val="3A3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36897" y="1547622"/>
              <a:ext cx="3919854" cy="4814570"/>
            </a:xfrm>
            <a:custGeom>
              <a:avLst/>
              <a:gdLst/>
              <a:ahLst/>
              <a:cxnLst/>
              <a:rect l="l" t="t" r="r" b="b"/>
              <a:pathLst>
                <a:path w="3919854" h="4814570">
                  <a:moveTo>
                    <a:pt x="0" y="206628"/>
                  </a:moveTo>
                  <a:lnTo>
                    <a:pt x="5454" y="159233"/>
                  </a:lnTo>
                  <a:lnTo>
                    <a:pt x="20992" y="115734"/>
                  </a:lnTo>
                  <a:lnTo>
                    <a:pt x="45376" y="77370"/>
                  </a:lnTo>
                  <a:lnTo>
                    <a:pt x="77370" y="45376"/>
                  </a:lnTo>
                  <a:lnTo>
                    <a:pt x="115734" y="20992"/>
                  </a:lnTo>
                  <a:lnTo>
                    <a:pt x="159233" y="5454"/>
                  </a:lnTo>
                  <a:lnTo>
                    <a:pt x="206628" y="0"/>
                  </a:lnTo>
                  <a:lnTo>
                    <a:pt x="3712972" y="0"/>
                  </a:lnTo>
                  <a:lnTo>
                    <a:pt x="3760367" y="5454"/>
                  </a:lnTo>
                  <a:lnTo>
                    <a:pt x="3803866" y="20992"/>
                  </a:lnTo>
                  <a:lnTo>
                    <a:pt x="3842230" y="45376"/>
                  </a:lnTo>
                  <a:lnTo>
                    <a:pt x="3874224" y="77370"/>
                  </a:lnTo>
                  <a:lnTo>
                    <a:pt x="3898608" y="115734"/>
                  </a:lnTo>
                  <a:lnTo>
                    <a:pt x="3914146" y="159233"/>
                  </a:lnTo>
                  <a:lnTo>
                    <a:pt x="3919601" y="206628"/>
                  </a:lnTo>
                  <a:lnTo>
                    <a:pt x="3919601" y="4607712"/>
                  </a:lnTo>
                  <a:lnTo>
                    <a:pt x="3914146" y="4655082"/>
                  </a:lnTo>
                  <a:lnTo>
                    <a:pt x="3898608" y="4698568"/>
                  </a:lnTo>
                  <a:lnTo>
                    <a:pt x="3874224" y="4736929"/>
                  </a:lnTo>
                  <a:lnTo>
                    <a:pt x="3842230" y="4768925"/>
                  </a:lnTo>
                  <a:lnTo>
                    <a:pt x="3803866" y="4793315"/>
                  </a:lnTo>
                  <a:lnTo>
                    <a:pt x="3760367" y="4808859"/>
                  </a:lnTo>
                  <a:lnTo>
                    <a:pt x="3712972" y="4814316"/>
                  </a:lnTo>
                  <a:lnTo>
                    <a:pt x="206628" y="4814316"/>
                  </a:lnTo>
                  <a:lnTo>
                    <a:pt x="159233" y="4808859"/>
                  </a:lnTo>
                  <a:lnTo>
                    <a:pt x="115734" y="4793315"/>
                  </a:lnTo>
                  <a:lnTo>
                    <a:pt x="77370" y="4768925"/>
                  </a:lnTo>
                  <a:lnTo>
                    <a:pt x="45376" y="4736929"/>
                  </a:lnTo>
                  <a:lnTo>
                    <a:pt x="20992" y="4698568"/>
                  </a:lnTo>
                  <a:lnTo>
                    <a:pt x="5454" y="4655082"/>
                  </a:lnTo>
                  <a:lnTo>
                    <a:pt x="0" y="4607712"/>
                  </a:lnTo>
                  <a:lnTo>
                    <a:pt x="0" y="206628"/>
                  </a:lnTo>
                  <a:close/>
                </a:path>
              </a:pathLst>
            </a:custGeom>
            <a:ln w="381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739766" y="1630807"/>
            <a:ext cx="2711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30" dirty="0">
                <a:solidFill>
                  <a:srgbClr val="E3B408"/>
                </a:solidFill>
                <a:latin typeface="Calibri"/>
                <a:cs typeface="Calibri"/>
              </a:rPr>
              <a:t>Life/Employability</a:t>
            </a:r>
            <a:r>
              <a:rPr sz="1800" b="1" spc="65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800" b="1" spc="125" dirty="0">
                <a:solidFill>
                  <a:srgbClr val="E3B408"/>
                </a:solidFill>
                <a:latin typeface="Calibri"/>
                <a:cs typeface="Calibri"/>
              </a:rPr>
              <a:t>Skills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25321" y="6511797"/>
            <a:ext cx="9337675" cy="280846"/>
          </a:xfrm>
          <a:prstGeom prst="rect">
            <a:avLst/>
          </a:prstGeom>
        </p:spPr>
        <p:txBody>
          <a:bodyPr vert="horz" wrap="square" lIns="0" tIns="381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800" i="1" spc="70" dirty="0">
                <a:latin typeface="Calibri"/>
                <a:cs typeface="Calibri"/>
              </a:rPr>
              <a:t>For</a:t>
            </a:r>
            <a:r>
              <a:rPr sz="1800" i="1" spc="10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further</a:t>
            </a:r>
            <a:r>
              <a:rPr sz="1800" i="1" spc="85" dirty="0">
                <a:latin typeface="Calibri"/>
                <a:cs typeface="Calibri"/>
              </a:rPr>
              <a:t> </a:t>
            </a:r>
            <a:r>
              <a:rPr sz="1800" i="1" spc="55" dirty="0">
                <a:latin typeface="Calibri"/>
                <a:cs typeface="Calibri"/>
              </a:rPr>
              <a:t>information</a:t>
            </a:r>
            <a:r>
              <a:rPr sz="1800" i="1" spc="95" dirty="0">
                <a:latin typeface="Calibri"/>
                <a:cs typeface="Calibri"/>
              </a:rPr>
              <a:t> </a:t>
            </a:r>
            <a:r>
              <a:rPr sz="1800" i="1" spc="125" dirty="0">
                <a:latin typeface="Calibri"/>
                <a:cs typeface="Calibri"/>
              </a:rPr>
              <a:t>on</a:t>
            </a:r>
            <a:r>
              <a:rPr sz="1800" i="1" spc="114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this</a:t>
            </a:r>
            <a:r>
              <a:rPr sz="1800" i="1" spc="95" dirty="0">
                <a:latin typeface="Calibri"/>
                <a:cs typeface="Calibri"/>
              </a:rPr>
              <a:t> </a:t>
            </a:r>
            <a:r>
              <a:rPr sz="1800" i="1" spc="110" dirty="0">
                <a:latin typeface="Calibri"/>
                <a:cs typeface="Calibri"/>
              </a:rPr>
              <a:t>course</a:t>
            </a:r>
            <a:r>
              <a:rPr sz="1800" i="1" spc="95" dirty="0">
                <a:latin typeface="Calibri"/>
                <a:cs typeface="Calibri"/>
              </a:rPr>
              <a:t> </a:t>
            </a:r>
            <a:r>
              <a:rPr sz="1800" i="1" spc="105" dirty="0">
                <a:latin typeface="Calibri"/>
                <a:cs typeface="Calibri"/>
              </a:rPr>
              <a:t>please</a:t>
            </a:r>
            <a:r>
              <a:rPr sz="1800" i="1" spc="90" dirty="0">
                <a:latin typeface="Calibri"/>
                <a:cs typeface="Calibri"/>
              </a:rPr>
              <a:t> </a:t>
            </a:r>
            <a:r>
              <a:rPr sz="1800" i="1" spc="70" dirty="0">
                <a:latin typeface="Calibri"/>
                <a:cs typeface="Calibri"/>
              </a:rPr>
              <a:t>contact</a:t>
            </a:r>
            <a:r>
              <a:rPr sz="1800" i="1" spc="105" dirty="0">
                <a:latin typeface="Calibri"/>
                <a:cs typeface="Calibri"/>
              </a:rPr>
              <a:t> </a:t>
            </a:r>
            <a:r>
              <a:rPr lang="en-US" i="1" spc="105" dirty="0"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frances.morrell</a:t>
            </a:r>
            <a:r>
              <a:rPr lang="en-US" sz="1800" i="1" spc="105" dirty="0"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@heritage.</a:t>
            </a:r>
            <a:r>
              <a:rPr lang="en-US" i="1" spc="105" dirty="0"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ttct</a:t>
            </a:r>
            <a:r>
              <a:rPr lang="en-US" sz="1800" i="1" spc="105" dirty="0"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i="1" spc="105" dirty="0"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</a:t>
            </a:r>
            <a:r>
              <a:rPr lang="en-US" sz="1800" i="1" spc="105" dirty="0"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.uk</a:t>
            </a:r>
            <a:endParaRPr lang="en-US" sz="1800" spc="105">
              <a:latin typeface="Calibri"/>
              <a:cs typeface="Calibri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76471" y="2180970"/>
            <a:ext cx="2901315" cy="2800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45" dirty="0">
                <a:solidFill>
                  <a:srgbClr val="E3B408"/>
                </a:solidFill>
                <a:latin typeface="Calibri"/>
                <a:cs typeface="Calibri"/>
              </a:rPr>
              <a:t>Teamwork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60" dirty="0">
                <a:solidFill>
                  <a:srgbClr val="E3B408"/>
                </a:solidFill>
                <a:latin typeface="Calibri"/>
                <a:cs typeface="Calibri"/>
              </a:rPr>
              <a:t>Problem-</a:t>
            </a:r>
            <a:r>
              <a:rPr sz="1400" spc="70" dirty="0">
                <a:solidFill>
                  <a:srgbClr val="E3B408"/>
                </a:solidFill>
                <a:latin typeface="Calibri"/>
                <a:cs typeface="Calibri"/>
              </a:rPr>
              <a:t>solving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110" dirty="0">
                <a:solidFill>
                  <a:srgbClr val="E3B408"/>
                </a:solidFill>
                <a:latin typeface="Calibri"/>
                <a:cs typeface="Calibri"/>
              </a:rPr>
              <a:t>Advanced</a:t>
            </a:r>
            <a:r>
              <a:rPr sz="1400" spc="5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45" dirty="0">
                <a:solidFill>
                  <a:srgbClr val="E3B408"/>
                </a:solidFill>
                <a:latin typeface="Calibri"/>
                <a:cs typeface="Calibri"/>
              </a:rPr>
              <a:t>analytical</a:t>
            </a:r>
            <a:r>
              <a:rPr sz="1400" spc="40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E3B408"/>
                </a:solidFill>
                <a:latin typeface="Calibri"/>
                <a:cs typeface="Calibri"/>
              </a:rPr>
              <a:t>skills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E3B408"/>
                </a:solidFill>
                <a:latin typeface="Calibri"/>
                <a:cs typeface="Calibri"/>
              </a:rPr>
              <a:t>Written</a:t>
            </a:r>
            <a:r>
              <a:rPr sz="1400" spc="225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70" dirty="0">
                <a:solidFill>
                  <a:srgbClr val="E3B408"/>
                </a:solidFill>
                <a:latin typeface="Calibri"/>
                <a:cs typeface="Calibri"/>
              </a:rPr>
              <a:t>Communication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60" dirty="0">
                <a:solidFill>
                  <a:srgbClr val="E3B408"/>
                </a:solidFill>
                <a:latin typeface="Calibri"/>
                <a:cs typeface="Calibri"/>
              </a:rPr>
              <a:t>Verbal</a:t>
            </a:r>
            <a:r>
              <a:rPr sz="1400" spc="30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70" dirty="0">
                <a:solidFill>
                  <a:srgbClr val="E3B408"/>
                </a:solidFill>
                <a:latin typeface="Calibri"/>
                <a:cs typeface="Calibri"/>
              </a:rPr>
              <a:t>Communication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65" dirty="0">
                <a:solidFill>
                  <a:srgbClr val="E3B408"/>
                </a:solidFill>
                <a:latin typeface="Calibri"/>
                <a:cs typeface="Calibri"/>
              </a:rPr>
              <a:t>Planning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65" dirty="0">
                <a:solidFill>
                  <a:srgbClr val="E3B408"/>
                </a:solidFill>
                <a:latin typeface="Calibri"/>
                <a:cs typeface="Calibri"/>
              </a:rPr>
              <a:t>Creative</a:t>
            </a:r>
            <a:r>
              <a:rPr sz="1400" spc="45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55" dirty="0">
                <a:solidFill>
                  <a:srgbClr val="E3B408"/>
                </a:solidFill>
                <a:latin typeface="Calibri"/>
                <a:cs typeface="Calibri"/>
              </a:rPr>
              <a:t>thinking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85" dirty="0">
                <a:solidFill>
                  <a:srgbClr val="E3B408"/>
                </a:solidFill>
                <a:latin typeface="Calibri"/>
                <a:cs typeface="Calibri"/>
              </a:rPr>
              <a:t>Time</a:t>
            </a:r>
            <a:r>
              <a:rPr sz="1400" spc="20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80" dirty="0">
                <a:solidFill>
                  <a:srgbClr val="E3B408"/>
                </a:solidFill>
                <a:latin typeface="Calibri"/>
                <a:cs typeface="Calibri"/>
              </a:rPr>
              <a:t>management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55" dirty="0">
                <a:solidFill>
                  <a:srgbClr val="E3B408"/>
                </a:solidFill>
                <a:latin typeface="Calibri"/>
                <a:cs typeface="Calibri"/>
              </a:rPr>
              <a:t>Self-</a:t>
            </a:r>
            <a:r>
              <a:rPr sz="1400" dirty="0">
                <a:solidFill>
                  <a:srgbClr val="E3B408"/>
                </a:solidFill>
                <a:latin typeface="Calibri"/>
                <a:cs typeface="Calibri"/>
              </a:rPr>
              <a:t>motivation</a:t>
            </a:r>
            <a:r>
              <a:rPr sz="1400" spc="375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spc="95" dirty="0">
                <a:solidFill>
                  <a:srgbClr val="E3B408"/>
                </a:solidFill>
                <a:latin typeface="Calibri"/>
                <a:cs typeface="Calibri"/>
              </a:rPr>
              <a:t>and</a:t>
            </a:r>
            <a:r>
              <a:rPr sz="1400" spc="375" dirty="0">
                <a:solidFill>
                  <a:srgbClr val="E3B40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E3B408"/>
                </a:solidFill>
                <a:latin typeface="Calibri"/>
                <a:cs typeface="Calibri"/>
              </a:rPr>
              <a:t>self-</a:t>
            </a:r>
            <a:r>
              <a:rPr sz="1400" spc="50" dirty="0">
                <a:solidFill>
                  <a:srgbClr val="E3B408"/>
                </a:solidFill>
                <a:latin typeface="Calibri"/>
                <a:cs typeface="Calibri"/>
              </a:rPr>
              <a:t>reliance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55" dirty="0">
                <a:solidFill>
                  <a:srgbClr val="E3B408"/>
                </a:solidFill>
                <a:latin typeface="Calibri"/>
                <a:cs typeface="Calibri"/>
              </a:rPr>
              <a:t>Adaptability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65" dirty="0">
                <a:solidFill>
                  <a:srgbClr val="E3B408"/>
                </a:solidFill>
                <a:latin typeface="Calibri"/>
                <a:cs typeface="Calibri"/>
              </a:rPr>
              <a:t>Empathy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60" dirty="0">
                <a:solidFill>
                  <a:srgbClr val="E3B408"/>
                </a:solidFill>
                <a:latin typeface="Calibri"/>
                <a:cs typeface="Calibri"/>
              </a:rPr>
              <a:t>Resilience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85" dirty="0">
                <a:solidFill>
                  <a:srgbClr val="E3B408"/>
                </a:solidFill>
                <a:latin typeface="Calibri"/>
                <a:cs typeface="Calibri"/>
              </a:rPr>
              <a:t>Independence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dcec73e-585e-4cbb-a370-742b8692534c" xsi:nil="true"/>
    <lcf76f155ced4ddcb4097134ff3c332f xmlns="e1c5b871-217e-41b8-8505-389a67177864">
      <Terms xmlns="http://schemas.microsoft.com/office/infopath/2007/PartnerControls"/>
    </lcf76f155ced4ddcb4097134ff3c332f>
    <SharedWithUsers xmlns="edcec73e-585e-4cbb-a370-742b8692534c">
      <UserInfo>
        <DisplayName>Miss E Trevis</DisplayName>
        <AccountId>38</AccountId>
        <AccountType/>
      </UserInfo>
      <UserInfo>
        <DisplayName>Fran Morrell</DisplayName>
        <AccountId>13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66902653EE3F4CAD40EE3D9A22E28C" ma:contentTypeVersion="14" ma:contentTypeDescription="Create a new document." ma:contentTypeScope="" ma:versionID="a801629fe9f41f8e0a312a174915eec4">
  <xsd:schema xmlns:xsd="http://www.w3.org/2001/XMLSchema" xmlns:xs="http://www.w3.org/2001/XMLSchema" xmlns:p="http://schemas.microsoft.com/office/2006/metadata/properties" xmlns:ns2="e1c5b871-217e-41b8-8505-389a67177864" xmlns:ns3="edcec73e-585e-4cbb-a370-742b8692534c" targetNamespace="http://schemas.microsoft.com/office/2006/metadata/properties" ma:root="true" ma:fieldsID="b1c328402e4d377ca7d2324d44001893" ns2:_="" ns3:_="">
    <xsd:import namespace="e1c5b871-217e-41b8-8505-389a67177864"/>
    <xsd:import namespace="edcec73e-585e-4cbb-a370-742b869253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c5b871-217e-41b8-8505-389a671778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4d130c82-3eaf-4d6e-aa95-a900597639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cec73e-585e-4cbb-a370-742b8692534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1ec37c2-ad09-48a7-9fb2-d6abd246379d}" ma:internalName="TaxCatchAll" ma:showField="CatchAllData" ma:web="edcec73e-585e-4cbb-a370-742b869253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1DA74D-2877-4C28-B26E-C64BC683C2A5}">
  <ds:schemaRefs>
    <ds:schemaRef ds:uri="http://schemas.microsoft.com/office/2006/documentManagement/types"/>
    <ds:schemaRef ds:uri="http://purl.org/dc/terms/"/>
    <ds:schemaRef ds:uri="http://www.w3.org/XML/1998/namespace"/>
    <ds:schemaRef ds:uri="edcec73e-585e-4cbb-a370-742b8692534c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e1c5b871-217e-41b8-8505-389a67177864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9D779F79-17DE-43FA-B371-AD6FCFB5B2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c5b871-217e-41b8-8505-389a67177864"/>
    <ds:schemaRef ds:uri="edcec73e-585e-4cbb-a370-742b869253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EDB1C4-7B2E-4342-98FF-C98A075925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803</Words>
  <Application>Microsoft Office PowerPoint</Application>
  <PresentationFormat>Widescreen</PresentationFormat>
  <Paragraphs>84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Course Information: Religious Studies (full GCSE)</vt:lpstr>
      <vt:lpstr>Assessment: Religious Studies (full GCSE)</vt:lpstr>
      <vt:lpstr>Do’s and Don'ts: Religious Studies (full GCSE)</vt:lpstr>
      <vt:lpstr>Beyond Heritage: Religious Studies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J Barnston</dc:creator>
  <cp:lastModifiedBy>Miss N Dagless</cp:lastModifiedBy>
  <cp:revision>8</cp:revision>
  <dcterms:created xsi:type="dcterms:W3CDTF">2024-02-14T09:47:23Z</dcterms:created>
  <dcterms:modified xsi:type="dcterms:W3CDTF">2024-02-23T15:05:09Z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2024-02-14T00:00:00Z</vt:filetime>
  </property>
  <property fmtid="{D5CDD505-2E9C-101B-9397-08002B2CF9AE}" pid="5" name="ContentTypeId">
    <vt:lpwstr>0x010100D866902653EE3F4CAD40EE3D9A22E28C</vt:lpwstr>
  </property>
  <property fmtid="{D5CDD505-2E9C-101B-9397-08002B2CF9AE}" pid="6" name="MediaServiceImageTags">
    <vt:lpwstr/>
  </property>
</Properties>
</file>