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195DB-1BB8-FD76-1960-B75622F12CD8}" v="112" dt="2024-02-14T13:18:01.9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74C195DB-1BB8-FD76-1960-B75622F12CD8}"/>
    <pc:docChg chg="modSld">
      <pc:chgData name="Miss E Trevis" userId="S::emma.trevis@heritage.ttct.co.uk::53ed163c-77db-4932-9f04-bd1abcfa5a2b" providerId="AD" clId="Web-{74C195DB-1BB8-FD76-1960-B75622F12CD8}" dt="2024-02-14T13:18:01.907" v="71" actId="20577"/>
      <pc:docMkLst>
        <pc:docMk/>
      </pc:docMkLst>
      <pc:sldChg chg="modSp">
        <pc:chgData name="Miss E Trevis" userId="S::emma.trevis@heritage.ttct.co.uk::53ed163c-77db-4932-9f04-bd1abcfa5a2b" providerId="AD" clId="Web-{74C195DB-1BB8-FD76-1960-B75622F12CD8}" dt="2024-02-14T13:16:53.952" v="14" actId="14100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74C195DB-1BB8-FD76-1960-B75622F12CD8}" dt="2024-02-14T13:16:53.952" v="14" actId="14100"/>
          <ac:spMkLst>
            <pc:docMk/>
            <pc:sldMk cId="0" sldId="256"/>
            <ac:spMk id="17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74C195DB-1BB8-FD76-1960-B75622F12CD8}" dt="2024-02-14T13:17:11.718" v="34" actId="14100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74C195DB-1BB8-FD76-1960-B75622F12CD8}" dt="2024-02-14T13:17:11.718" v="34" actId="14100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74C195DB-1BB8-FD76-1960-B75622F12CD8}" dt="2024-02-14T13:17:33.203" v="54" actId="14100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74C195DB-1BB8-FD76-1960-B75622F12CD8}" dt="2024-02-14T13:17:33.203" v="54" actId="14100"/>
          <ac:spMkLst>
            <pc:docMk/>
            <pc:sldMk cId="0" sldId="258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74C195DB-1BB8-FD76-1960-B75622F12CD8}" dt="2024-02-14T13:18:01.907" v="71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74C195DB-1BB8-FD76-1960-B75622F12CD8}" dt="2024-02-14T13:18:01.907" v="71" actId="20577"/>
          <ac:spMkLst>
            <pc:docMk/>
            <pc:sldMk cId="0" sldId="259"/>
            <ac:spMk id="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05428" y="414527"/>
            <a:ext cx="1673351" cy="83972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6608" y="516077"/>
            <a:ext cx="7018782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310" y="1971878"/>
            <a:ext cx="11441379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hyperlink" Target="mailto:courteney.csomor@heritage.ttct.co.uk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hyperlink" Target="https://www.ocr.org.uk/Images/610953-specification-cambridge-nationals-sport-studies-j829.pdf" TargetMode="Externa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urteney.csomor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urteney.csomor@heritage.ttct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ourteney.csomor@heritage.ttct.co.u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5798820" cy="4361815"/>
          </a:xfrm>
          <a:custGeom>
            <a:avLst/>
            <a:gdLst/>
            <a:ahLst/>
            <a:cxnLst/>
            <a:rect l="l" t="t" r="r" b="b"/>
            <a:pathLst>
              <a:path w="5798820" h="4361815">
                <a:moveTo>
                  <a:pt x="54838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5483860" y="4361688"/>
                </a:lnTo>
                <a:lnTo>
                  <a:pt x="5530412" y="4358273"/>
                </a:lnTo>
                <a:lnTo>
                  <a:pt x="5574840" y="4348353"/>
                </a:lnTo>
                <a:lnTo>
                  <a:pt x="5616657" y="4332415"/>
                </a:lnTo>
                <a:lnTo>
                  <a:pt x="5655377" y="4310947"/>
                </a:lnTo>
                <a:lnTo>
                  <a:pt x="5690514" y="4284435"/>
                </a:lnTo>
                <a:lnTo>
                  <a:pt x="5721579" y="4253366"/>
                </a:lnTo>
                <a:lnTo>
                  <a:pt x="5748088" y="4218228"/>
                </a:lnTo>
                <a:lnTo>
                  <a:pt x="5769553" y="4179509"/>
                </a:lnTo>
                <a:lnTo>
                  <a:pt x="5785488" y="4137694"/>
                </a:lnTo>
                <a:lnTo>
                  <a:pt x="5795405" y="4093271"/>
                </a:lnTo>
                <a:lnTo>
                  <a:pt x="5798820" y="4046728"/>
                </a:lnTo>
                <a:lnTo>
                  <a:pt x="5798820" y="314960"/>
                </a:lnTo>
                <a:lnTo>
                  <a:pt x="5795405" y="268407"/>
                </a:lnTo>
                <a:lnTo>
                  <a:pt x="5785488" y="223979"/>
                </a:lnTo>
                <a:lnTo>
                  <a:pt x="5769553" y="182162"/>
                </a:lnTo>
                <a:lnTo>
                  <a:pt x="5748088" y="143442"/>
                </a:lnTo>
                <a:lnTo>
                  <a:pt x="5721579" y="108305"/>
                </a:lnTo>
                <a:lnTo>
                  <a:pt x="5690514" y="77240"/>
                </a:lnTo>
                <a:lnTo>
                  <a:pt x="5655377" y="50731"/>
                </a:lnTo>
                <a:lnTo>
                  <a:pt x="5616657" y="29266"/>
                </a:lnTo>
                <a:lnTo>
                  <a:pt x="5574840" y="13331"/>
                </a:lnTo>
                <a:lnTo>
                  <a:pt x="5530412" y="3414"/>
                </a:lnTo>
                <a:lnTo>
                  <a:pt x="54838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19020" y="516077"/>
            <a:ext cx="75355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05" dirty="0"/>
              <a:t> </a:t>
            </a:r>
            <a:r>
              <a:rPr spc="220" dirty="0"/>
              <a:t>Information:</a:t>
            </a:r>
            <a:r>
              <a:rPr spc="105" dirty="0"/>
              <a:t> </a:t>
            </a:r>
            <a:r>
              <a:rPr spc="265" dirty="0">
                <a:solidFill>
                  <a:srgbClr val="FFC000"/>
                </a:solidFill>
              </a:rPr>
              <a:t>Sport</a:t>
            </a:r>
            <a:r>
              <a:rPr spc="105" dirty="0">
                <a:solidFill>
                  <a:srgbClr val="FFC000"/>
                </a:solidFill>
              </a:rPr>
              <a:t> </a:t>
            </a:r>
            <a:r>
              <a:rPr spc="265" dirty="0">
                <a:solidFill>
                  <a:srgbClr val="FFC000"/>
                </a:solidFill>
              </a:rPr>
              <a:t>Studies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971878"/>
            <a:ext cx="5605145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10" dirty="0">
                <a:latin typeface="Calibri"/>
                <a:cs typeface="Calibri"/>
              </a:rPr>
              <a:t>The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245" dirty="0">
                <a:latin typeface="Calibri"/>
                <a:cs typeface="Calibri"/>
              </a:rPr>
              <a:t>OCR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50" dirty="0">
                <a:latin typeface="Calibri"/>
                <a:cs typeface="Calibri"/>
              </a:rPr>
              <a:t>Cambridge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National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in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Sport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Studies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will </a:t>
            </a:r>
            <a:r>
              <a:rPr sz="1800" spc="110" dirty="0">
                <a:latin typeface="Calibri"/>
                <a:cs typeface="Calibri"/>
              </a:rPr>
              <a:t>help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60" dirty="0">
                <a:latin typeface="Calibri"/>
                <a:cs typeface="Calibri"/>
              </a:rPr>
              <a:t> take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your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first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steps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towards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career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in </a:t>
            </a:r>
            <a:r>
              <a:rPr sz="1800" spc="65" dirty="0">
                <a:latin typeface="Calibri"/>
                <a:cs typeface="Calibri"/>
              </a:rPr>
              <a:t>sport,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coaching,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teaching,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physiology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plus </a:t>
            </a:r>
            <a:r>
              <a:rPr sz="1800" spc="95" dirty="0">
                <a:latin typeface="Calibri"/>
                <a:cs typeface="Calibri"/>
              </a:rPr>
              <a:t>many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more.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qualification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also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help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25" dirty="0">
                <a:latin typeface="Calibri"/>
                <a:cs typeface="Calibri"/>
              </a:rPr>
              <a:t>to </a:t>
            </a:r>
            <a:r>
              <a:rPr sz="1800" spc="120" dirty="0">
                <a:latin typeface="Calibri"/>
                <a:cs typeface="Calibri"/>
              </a:rPr>
              <a:t>develop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skills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that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can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65" dirty="0">
                <a:latin typeface="Calibri"/>
                <a:cs typeface="Calibri"/>
              </a:rPr>
              <a:t>be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used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in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other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life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45" dirty="0">
                <a:latin typeface="Calibri"/>
                <a:cs typeface="Calibri"/>
              </a:rPr>
              <a:t>situations,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completing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research,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working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others, </a:t>
            </a:r>
            <a:r>
              <a:rPr sz="1800" spc="65" dirty="0">
                <a:latin typeface="Calibri"/>
                <a:cs typeface="Calibri"/>
              </a:rPr>
              <a:t>writing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reports,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leadership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skills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planning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training </a:t>
            </a:r>
            <a:r>
              <a:rPr sz="1800" spc="95" dirty="0">
                <a:latin typeface="Calibri"/>
                <a:cs typeface="Calibri"/>
              </a:rPr>
              <a:t>programmes.</a:t>
            </a:r>
            <a:endParaRPr sz="1800">
              <a:latin typeface="Calibri"/>
              <a:cs typeface="Calibri"/>
            </a:endParaRPr>
          </a:p>
          <a:p>
            <a:pPr marL="12700" marR="88900">
              <a:lnSpc>
                <a:spcPct val="100000"/>
              </a:lnSpc>
              <a:spcBef>
                <a:spcPts val="5"/>
              </a:spcBef>
            </a:pPr>
            <a:r>
              <a:rPr sz="1800" spc="90" dirty="0">
                <a:latin typeface="Calibri"/>
                <a:cs typeface="Calibri"/>
              </a:rPr>
              <a:t>You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complete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exam,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set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35" dirty="0">
                <a:latin typeface="Calibri"/>
                <a:cs typeface="Calibri"/>
              </a:rPr>
              <a:t>up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marked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by </a:t>
            </a:r>
            <a:r>
              <a:rPr sz="1800" spc="190" dirty="0">
                <a:latin typeface="Calibri"/>
                <a:cs typeface="Calibri"/>
              </a:rPr>
              <a:t>OCR,</a:t>
            </a:r>
            <a:r>
              <a:rPr sz="1800" spc="434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complete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assignment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35" dirty="0">
                <a:latin typeface="Calibri"/>
                <a:cs typeface="Calibri"/>
              </a:rPr>
              <a:t>based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on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sport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and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media,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assignment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where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apply </a:t>
            </a:r>
            <a:r>
              <a:rPr sz="1800" spc="80" dirty="0">
                <a:latin typeface="Calibri"/>
                <a:cs typeface="Calibri"/>
              </a:rPr>
              <a:t>practice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methods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improve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your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own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performance. </a:t>
            </a:r>
            <a:r>
              <a:rPr sz="1800" spc="90" dirty="0">
                <a:latin typeface="Calibri"/>
                <a:cs typeface="Calibri"/>
              </a:rPr>
              <a:t>You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also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160" dirty="0">
                <a:latin typeface="Calibri"/>
                <a:cs typeface="Calibri"/>
              </a:rPr>
              <a:t>be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moderated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your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leadership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skills, </a:t>
            </a:r>
            <a:r>
              <a:rPr sz="1800" spc="110" dirty="0">
                <a:latin typeface="Calibri"/>
                <a:cs typeface="Calibri"/>
              </a:rPr>
              <a:t>planning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organising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sports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activities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and </a:t>
            </a:r>
            <a:r>
              <a:rPr sz="1800" spc="120" dirty="0">
                <a:latin typeface="Calibri"/>
                <a:cs typeface="Calibri"/>
              </a:rPr>
              <a:t>competing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individual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team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sport.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460992" y="2353055"/>
            <a:ext cx="2472055" cy="1751330"/>
            <a:chOff x="9460992" y="2353055"/>
            <a:chExt cx="2472055" cy="175133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99092" y="2391155"/>
              <a:ext cx="2395728" cy="167487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480042" y="2372105"/>
              <a:ext cx="2433955" cy="1713230"/>
            </a:xfrm>
            <a:custGeom>
              <a:avLst/>
              <a:gdLst/>
              <a:ahLst/>
              <a:cxnLst/>
              <a:rect l="l" t="t" r="r" b="b"/>
              <a:pathLst>
                <a:path w="2433954" h="1713229">
                  <a:moveTo>
                    <a:pt x="0" y="1712976"/>
                  </a:moveTo>
                  <a:lnTo>
                    <a:pt x="2433828" y="1712976"/>
                  </a:lnTo>
                  <a:lnTo>
                    <a:pt x="2433828" y="0"/>
                  </a:lnTo>
                  <a:lnTo>
                    <a:pt x="0" y="0"/>
                  </a:lnTo>
                  <a:lnTo>
                    <a:pt x="0" y="1712976"/>
                  </a:lnTo>
                  <a:close/>
                </a:path>
              </a:pathLst>
            </a:custGeom>
            <a:ln w="38100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254496" y="1911095"/>
            <a:ext cx="2921635" cy="1676400"/>
            <a:chOff x="6254496" y="1911095"/>
            <a:chExt cx="2921635" cy="167640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92596" y="1949195"/>
              <a:ext cx="2845307" cy="16002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273546" y="1930145"/>
              <a:ext cx="2883535" cy="1638300"/>
            </a:xfrm>
            <a:custGeom>
              <a:avLst/>
              <a:gdLst/>
              <a:ahLst/>
              <a:cxnLst/>
              <a:rect l="l" t="t" r="r" b="b"/>
              <a:pathLst>
                <a:path w="2883534" h="1638300">
                  <a:moveTo>
                    <a:pt x="0" y="1638300"/>
                  </a:moveTo>
                  <a:lnTo>
                    <a:pt x="2883407" y="1638300"/>
                  </a:lnTo>
                  <a:lnTo>
                    <a:pt x="2883407" y="0"/>
                  </a:lnTo>
                  <a:lnTo>
                    <a:pt x="0" y="0"/>
                  </a:lnTo>
                  <a:lnTo>
                    <a:pt x="0" y="1638300"/>
                  </a:lnTo>
                  <a:close/>
                </a:path>
              </a:pathLst>
            </a:custGeom>
            <a:ln w="38100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7303007" y="4366259"/>
            <a:ext cx="2845435" cy="1626235"/>
            <a:chOff x="7303007" y="4366259"/>
            <a:chExt cx="2845435" cy="1626235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41107" y="4404359"/>
              <a:ext cx="2769107" cy="154990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322057" y="4385309"/>
              <a:ext cx="2807335" cy="1588135"/>
            </a:xfrm>
            <a:custGeom>
              <a:avLst/>
              <a:gdLst/>
              <a:ahLst/>
              <a:cxnLst/>
              <a:rect l="l" t="t" r="r" b="b"/>
              <a:pathLst>
                <a:path w="2807334" h="1588135">
                  <a:moveTo>
                    <a:pt x="0" y="1588008"/>
                  </a:moveTo>
                  <a:lnTo>
                    <a:pt x="2807207" y="1588008"/>
                  </a:lnTo>
                  <a:lnTo>
                    <a:pt x="2807207" y="0"/>
                  </a:lnTo>
                  <a:lnTo>
                    <a:pt x="0" y="0"/>
                  </a:lnTo>
                  <a:lnTo>
                    <a:pt x="0" y="1588008"/>
                  </a:lnTo>
                  <a:close/>
                </a:path>
              </a:pathLst>
            </a:custGeom>
            <a:ln w="38100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708652" y="6238443"/>
            <a:ext cx="6047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https://www.ocr.org.uk/Images/610953-specification-cambridge-nationals-sport-studies-j829.pdf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878311" y="5954267"/>
            <a:ext cx="1171955" cy="47243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475613" y="6491168"/>
            <a:ext cx="9649693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7"/>
              </a:rPr>
              <a:t>courteney.csomor</a:t>
            </a:r>
            <a:r>
              <a:rPr sz="1800" i="1" spc="70" dirty="0">
                <a:latin typeface="Calibri"/>
                <a:cs typeface="Calibri"/>
                <a:hlinkClick r:id="rId7"/>
              </a:rPr>
              <a:t>@heritage.</a:t>
            </a:r>
            <a:r>
              <a:rPr lang="en-US" i="1" spc="70" dirty="0">
                <a:latin typeface="Calibri"/>
                <a:cs typeface="Calibri"/>
                <a:hlinkClick r:id="rId7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7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52901" y="516077"/>
            <a:ext cx="58667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00" dirty="0"/>
              <a:t> </a:t>
            </a:r>
            <a:r>
              <a:rPr spc="265" dirty="0">
                <a:solidFill>
                  <a:srgbClr val="FFC000"/>
                </a:solidFill>
              </a:rPr>
              <a:t>Sport</a:t>
            </a:r>
            <a:r>
              <a:rPr spc="110" dirty="0">
                <a:solidFill>
                  <a:srgbClr val="FFC000"/>
                </a:solidFill>
              </a:rPr>
              <a:t> </a:t>
            </a:r>
            <a:r>
              <a:rPr spc="265" dirty="0">
                <a:solidFill>
                  <a:srgbClr val="FFC000"/>
                </a:solidFill>
              </a:rPr>
              <a:t>Studies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75613" y="6491168"/>
            <a:ext cx="9960509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2"/>
              </a:rPr>
              <a:t>courteney.csomor</a:t>
            </a:r>
            <a:r>
              <a:rPr sz="1800" i="1" spc="70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70" dirty="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7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604619"/>
            <a:ext cx="12043410" cy="42938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0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through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mixture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exams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project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work.</a:t>
            </a:r>
            <a:endParaRPr sz="2000">
              <a:latin typeface="Calibri"/>
              <a:cs typeface="Calibri"/>
            </a:endParaRPr>
          </a:p>
          <a:p>
            <a:pPr marL="12700" marR="769620">
              <a:lnSpc>
                <a:spcPct val="100000"/>
              </a:lnSpc>
              <a:spcBef>
                <a:spcPts val="600"/>
              </a:spcBef>
            </a:pPr>
            <a:r>
              <a:rPr sz="2000" b="1" u="sng" spc="2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R184:</a:t>
            </a:r>
            <a:r>
              <a:rPr sz="2000" b="1" u="sng" spc="2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6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Contemporary</a:t>
            </a:r>
            <a:r>
              <a:rPr sz="2000" b="1" u="sng" spc="3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4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issues</a:t>
            </a:r>
            <a:r>
              <a:rPr sz="2000" b="1" u="sng" spc="5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in</a:t>
            </a:r>
            <a:r>
              <a:rPr sz="2000" b="1" u="sng" spc="5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14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sport.</a:t>
            </a:r>
            <a:r>
              <a:rPr sz="2000" b="1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completing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unit,</a:t>
            </a:r>
            <a:r>
              <a:rPr sz="2000" b="1" spc="-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understand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of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topical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contemporary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issues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E2AF00"/>
                </a:solidFill>
                <a:latin typeface="Calibri"/>
                <a:cs typeface="Calibri"/>
              </a:rPr>
              <a:t>sport,</a:t>
            </a:r>
            <a:r>
              <a:rPr sz="2000" b="1" spc="-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including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learning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about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participation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levels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barriers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completing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sport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E2AF00"/>
                </a:solidFill>
                <a:latin typeface="Calibri"/>
                <a:cs typeface="Calibri"/>
              </a:rPr>
              <a:t>activities,</a:t>
            </a:r>
            <a:r>
              <a:rPr sz="2000" b="1" spc="-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role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b="1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0" dirty="0">
                <a:solidFill>
                  <a:srgbClr val="E2AF00"/>
                </a:solidFill>
                <a:latin typeface="Calibri"/>
                <a:cs typeface="Calibri"/>
              </a:rPr>
              <a:t>high-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profile</a:t>
            </a:r>
            <a:r>
              <a:rPr sz="20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sporting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events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0" dirty="0">
                <a:solidFill>
                  <a:srgbClr val="E2AF00"/>
                </a:solidFill>
                <a:latin typeface="Calibri"/>
                <a:cs typeface="Calibri"/>
              </a:rPr>
              <a:t>how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technology</a:t>
            </a:r>
            <a:r>
              <a:rPr sz="2000" b="1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used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sport.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000" b="1" u="sng" spc="2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R185:</a:t>
            </a:r>
            <a:r>
              <a:rPr sz="2000" b="1" u="sng" spc="1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4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Performance</a:t>
            </a:r>
            <a:r>
              <a:rPr sz="2000" b="1" u="sng" spc="2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7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sng" spc="5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6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leadership</a:t>
            </a:r>
            <a:r>
              <a:rPr sz="2000" b="1" u="sng" spc="1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in</a:t>
            </a:r>
            <a:r>
              <a:rPr sz="2000" b="1" u="sng" spc="5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3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sports</a:t>
            </a:r>
            <a:r>
              <a:rPr sz="2000" b="1" u="sng" spc="3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2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activities</a:t>
            </a:r>
            <a:r>
              <a:rPr sz="2000" b="1" u="sng" spc="6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.</a:t>
            </a:r>
            <a:r>
              <a:rPr sz="2000" b="1" spc="-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practical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2000" b="1" spc="500" dirty="0">
                <a:solidFill>
                  <a:srgbClr val="E2AF00"/>
                </a:solidFill>
                <a:latin typeface="Calibri"/>
                <a:cs typeface="Calibri"/>
              </a:rPr>
              <a:t> 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an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individual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team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sport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umpiring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competitive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games.</a:t>
            </a:r>
            <a:r>
              <a:rPr sz="2000" b="1" spc="-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apply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practice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methods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0" dirty="0">
                <a:solidFill>
                  <a:srgbClr val="E2AF00"/>
                </a:solidFill>
                <a:latin typeface="Calibri"/>
                <a:cs typeface="Calibri"/>
              </a:rPr>
              <a:t>improve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E2AF00"/>
                </a:solidFill>
                <a:latin typeface="Calibri"/>
                <a:cs typeface="Calibri"/>
              </a:rPr>
              <a:t>own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performance</a:t>
            </a:r>
            <a:r>
              <a:rPr sz="2000" b="1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sporting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activity.</a:t>
            </a:r>
            <a:r>
              <a:rPr sz="2000" b="1" spc="-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also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E2AF00"/>
                </a:solidFill>
                <a:latin typeface="Calibri"/>
                <a:cs typeface="Calibri"/>
              </a:rPr>
              <a:t>given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opportunity</a:t>
            </a:r>
            <a:r>
              <a:rPr sz="20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8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plan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deliver</a:t>
            </a:r>
            <a:r>
              <a:rPr sz="2000" b="1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E2AF00"/>
                </a:solidFill>
                <a:latin typeface="Calibri"/>
                <a:cs typeface="Calibri"/>
              </a:rPr>
              <a:t>own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sports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E2AF00"/>
                </a:solidFill>
                <a:latin typeface="Calibri"/>
                <a:cs typeface="Calibri"/>
              </a:rPr>
              <a:t>activity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session.</a:t>
            </a:r>
            <a:endParaRPr sz="2000">
              <a:latin typeface="Calibri"/>
              <a:cs typeface="Calibri"/>
            </a:endParaRPr>
          </a:p>
          <a:p>
            <a:pPr marL="12700" marR="12700">
              <a:lnSpc>
                <a:spcPct val="100000"/>
              </a:lnSpc>
              <a:spcBef>
                <a:spcPts val="600"/>
              </a:spcBef>
            </a:pPr>
            <a:r>
              <a:rPr sz="2000" b="1" u="sng" spc="2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R186:</a:t>
            </a:r>
            <a:r>
              <a:rPr sz="2000" b="1" u="sng" spc="2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5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Sport</a:t>
            </a:r>
            <a:r>
              <a:rPr sz="2000" b="1" u="sng" spc="3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7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sng" spc="5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2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the</a:t>
            </a:r>
            <a:r>
              <a:rPr sz="2000" b="1" u="sng" spc="6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6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media.</a:t>
            </a:r>
            <a:r>
              <a:rPr sz="2000" b="1" spc="-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understand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different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sides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b="1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E2AF00"/>
                </a:solidFill>
                <a:latin typeface="Calibri"/>
                <a:cs typeface="Calibri"/>
              </a:rPr>
              <a:t>media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sources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apply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E2AF00"/>
                </a:solidFill>
                <a:latin typeface="Calibri"/>
                <a:cs typeface="Calibri"/>
              </a:rPr>
              <a:t>real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E2AF00"/>
                </a:solidFill>
                <a:latin typeface="Calibri"/>
                <a:cs typeface="Calibri"/>
              </a:rPr>
              <a:t>life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examples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show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nature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b="1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relationship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between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2000" b="1" spc="114" dirty="0">
                <a:solidFill>
                  <a:srgbClr val="E2AF00"/>
                </a:solidFill>
                <a:latin typeface="Calibri"/>
                <a:cs typeface="Calibri"/>
              </a:rPr>
              <a:t>sport.</a:t>
            </a:r>
            <a:r>
              <a:rPr sz="2000" b="1" spc="-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also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learn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90" dirty="0">
                <a:solidFill>
                  <a:srgbClr val="E2AF00"/>
                </a:solidFill>
                <a:latin typeface="Calibri"/>
                <a:cs typeface="Calibri"/>
              </a:rPr>
              <a:t>how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rapid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development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E2AF00"/>
                </a:solidFill>
                <a:latin typeface="Calibri"/>
                <a:cs typeface="Calibri"/>
              </a:rPr>
              <a:t>technology</a:t>
            </a:r>
            <a:r>
              <a:rPr sz="2000" b="1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80" dirty="0">
                <a:solidFill>
                  <a:srgbClr val="E2AF00"/>
                </a:solidFill>
                <a:latin typeface="Calibri"/>
                <a:cs typeface="Calibri"/>
              </a:rPr>
              <a:t>enabling</a:t>
            </a:r>
            <a:r>
              <a:rPr sz="2000" b="1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sport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65" dirty="0">
                <a:solidFill>
                  <a:srgbClr val="E2AF00"/>
                </a:solidFill>
                <a:latin typeface="Calibri"/>
                <a:cs typeface="Calibri"/>
              </a:rPr>
              <a:t>viewed, </a:t>
            </a:r>
            <a:r>
              <a:rPr sz="2000" b="1" spc="160" dirty="0">
                <a:solidFill>
                  <a:srgbClr val="E2AF00"/>
                </a:solidFill>
                <a:latin typeface="Calibri"/>
                <a:cs typeface="Calibri"/>
              </a:rPr>
              <a:t>replayed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discussed.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3735" y="516077"/>
            <a:ext cx="67462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70" dirty="0"/>
              <a:t>Do’s</a:t>
            </a:r>
            <a:r>
              <a:rPr spc="95" dirty="0"/>
              <a:t> </a:t>
            </a:r>
            <a:r>
              <a:rPr spc="315" dirty="0"/>
              <a:t>and</a:t>
            </a:r>
            <a:r>
              <a:rPr spc="100" dirty="0"/>
              <a:t> </a:t>
            </a:r>
            <a:r>
              <a:rPr spc="275" dirty="0"/>
              <a:t>Don'ts:</a:t>
            </a:r>
            <a:r>
              <a:rPr spc="45" dirty="0"/>
              <a:t> </a:t>
            </a:r>
            <a:r>
              <a:rPr spc="265" dirty="0">
                <a:solidFill>
                  <a:srgbClr val="FFC000"/>
                </a:solidFill>
              </a:rPr>
              <a:t>Sport</a:t>
            </a:r>
            <a:r>
              <a:rPr spc="100" dirty="0">
                <a:solidFill>
                  <a:srgbClr val="FFC000"/>
                </a:solidFill>
              </a:rPr>
              <a:t> </a:t>
            </a:r>
            <a:r>
              <a:rPr spc="265" dirty="0">
                <a:solidFill>
                  <a:srgbClr val="FFC000"/>
                </a:solidFill>
              </a:rPr>
              <a:t>Studies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75613" y="6491168"/>
            <a:ext cx="9820141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2"/>
              </a:rPr>
              <a:t>courteney.csomor</a:t>
            </a:r>
            <a:r>
              <a:rPr sz="1800" i="1" spc="70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70" dirty="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7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7400" y="1729358"/>
          <a:ext cx="11603990" cy="4355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Don'ts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Y7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Y8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38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Teacher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219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sporting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performance,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leadership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planning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evaluating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skills.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5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might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100456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sporting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industry.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416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lesson,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some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theory/controlled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assessment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1440" marR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effort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u="sng" spc="17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are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u="sng" spc="30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courses!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516077"/>
            <a:ext cx="70186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5" dirty="0"/>
              <a:t> </a:t>
            </a:r>
            <a:r>
              <a:rPr spc="285" dirty="0"/>
              <a:t>Heritage:</a:t>
            </a:r>
            <a:r>
              <a:rPr spc="110" dirty="0"/>
              <a:t> </a:t>
            </a:r>
            <a:r>
              <a:rPr spc="265" dirty="0">
                <a:solidFill>
                  <a:srgbClr val="FFC000"/>
                </a:solidFill>
              </a:rPr>
              <a:t>Sport</a:t>
            </a:r>
            <a:r>
              <a:rPr spc="95" dirty="0">
                <a:solidFill>
                  <a:srgbClr val="FFC000"/>
                </a:solidFill>
              </a:rPr>
              <a:t> </a:t>
            </a:r>
            <a:r>
              <a:rPr spc="265" dirty="0">
                <a:solidFill>
                  <a:srgbClr val="FFC000"/>
                </a:solidFill>
              </a:rPr>
              <a:t>Studies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4" name="object 4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4196" y="2178507"/>
            <a:ext cx="3228975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125" dirty="0">
                <a:solidFill>
                  <a:srgbClr val="E3B408"/>
                </a:solidFill>
                <a:latin typeface="Calibri"/>
                <a:cs typeface="Calibri"/>
              </a:rPr>
              <a:t>PE</a:t>
            </a:r>
            <a:r>
              <a:rPr sz="1600" spc="-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Teacher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Physio</a:t>
            </a:r>
            <a:r>
              <a:rPr sz="1600" spc="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Therapist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120" dirty="0">
                <a:solidFill>
                  <a:srgbClr val="E3B408"/>
                </a:solidFill>
                <a:latin typeface="Calibri"/>
                <a:cs typeface="Calibri"/>
              </a:rPr>
              <a:t>Coach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Professional</a:t>
            </a: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 Sportsperson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Personal</a:t>
            </a:r>
            <a:r>
              <a:rPr sz="16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Trainer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Sports 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Scientist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Sports</a:t>
            </a: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Consultant</a:t>
            </a:r>
            <a:endParaRPr sz="1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Diet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Fitness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Instructor</a:t>
            </a:r>
            <a:endParaRPr sz="16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105" dirty="0">
                <a:solidFill>
                  <a:srgbClr val="E3B408"/>
                </a:solidFill>
                <a:latin typeface="Calibri"/>
                <a:cs typeface="Calibri"/>
              </a:rPr>
              <a:t>Outdoor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Adventurous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Activities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Instructor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9" name="object 9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256" y="2178507"/>
            <a:ext cx="336994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90" dirty="0">
                <a:solidFill>
                  <a:srgbClr val="E3B408"/>
                </a:solidFill>
                <a:latin typeface="Calibri"/>
                <a:cs typeface="Calibri"/>
              </a:rPr>
              <a:t>Including</a:t>
            </a:r>
            <a:r>
              <a:rPr sz="16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75" dirty="0">
                <a:solidFill>
                  <a:srgbClr val="E3B408"/>
                </a:solidFill>
                <a:latin typeface="Calibri"/>
                <a:cs typeface="Calibri"/>
              </a:rPr>
              <a:t>BTEC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3B408"/>
                </a:solidFill>
                <a:latin typeface="Calibri"/>
                <a:cs typeface="Calibri"/>
              </a:rPr>
              <a:t>Sport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8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6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6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E3B408"/>
                </a:solidFill>
                <a:latin typeface="Calibri"/>
                <a:cs typeface="Calibri"/>
              </a:rPr>
              <a:t>PE </a:t>
            </a: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courses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3B408"/>
                </a:solidFill>
                <a:latin typeface="Calibri"/>
                <a:cs typeface="Calibri"/>
              </a:rPr>
              <a:t>preparation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3B408"/>
                </a:solidFill>
                <a:latin typeface="Calibri"/>
                <a:cs typeface="Calibri"/>
              </a:rPr>
              <a:t>and </a:t>
            </a:r>
            <a:r>
              <a:rPr sz="1600" spc="90" dirty="0">
                <a:solidFill>
                  <a:srgbClr val="E3B408"/>
                </a:solidFill>
                <a:latin typeface="Calibri"/>
                <a:cs typeface="Calibri"/>
              </a:rPr>
              <a:t>acceptance</a:t>
            </a:r>
            <a:r>
              <a:rPr sz="1600" spc="2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3B408"/>
                </a:solidFill>
                <a:latin typeface="Calibri"/>
                <a:cs typeface="Calibri"/>
              </a:rPr>
              <a:t>for</a:t>
            </a:r>
            <a:r>
              <a:rPr sz="1600" spc="2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3B408"/>
                </a:solidFill>
                <a:latin typeface="Calibri"/>
                <a:cs typeface="Calibri"/>
              </a:rPr>
              <a:t>University</a:t>
            </a:r>
            <a:r>
              <a:rPr sz="1600" spc="2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20" dirty="0">
                <a:solidFill>
                  <a:srgbClr val="E3B408"/>
                </a:solidFill>
                <a:latin typeface="Calibri"/>
                <a:cs typeface="Calibri"/>
              </a:rPr>
              <a:t>Degree </a:t>
            </a:r>
            <a:r>
              <a:rPr sz="1600" spc="95" dirty="0">
                <a:solidFill>
                  <a:srgbClr val="E3B408"/>
                </a:solidFill>
                <a:latin typeface="Calibri"/>
                <a:cs typeface="Calibri"/>
              </a:rPr>
              <a:t>Course's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6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3B408"/>
                </a:solidFill>
                <a:latin typeface="Calibri"/>
                <a:cs typeface="Calibri"/>
              </a:rPr>
              <a:t>Apprenticeships.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4" name="object 14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5613" y="6521246"/>
            <a:ext cx="10000615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2"/>
              </a:rPr>
              <a:t>courteney.csomor</a:t>
            </a:r>
            <a:r>
              <a:rPr sz="1800" i="1" spc="70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70" dirty="0">
                <a:latin typeface="Calibri"/>
                <a:cs typeface="Calibri"/>
                <a:hlinkClick r:id="rId2"/>
              </a:rPr>
              <a:t>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7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76471" y="2184018"/>
            <a:ext cx="3599815" cy="3988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5" dirty="0">
                <a:solidFill>
                  <a:srgbClr val="E3B408"/>
                </a:solidFill>
                <a:latin typeface="Calibri"/>
                <a:cs typeface="Calibri"/>
              </a:rPr>
              <a:t>Team-work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7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range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communication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skills,</a:t>
            </a:r>
            <a:r>
              <a:rPr sz="10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which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help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0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alongside</a:t>
            </a:r>
            <a:r>
              <a:rPr sz="10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others.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5" dirty="0">
                <a:solidFill>
                  <a:srgbClr val="E3B408"/>
                </a:solidFill>
                <a:latin typeface="Calibri"/>
                <a:cs typeface="Calibri"/>
              </a:rPr>
              <a:t>Leadership</a:t>
            </a:r>
            <a:endParaRPr sz="1000">
              <a:latin typeface="Calibri"/>
              <a:cs typeface="Calibri"/>
            </a:endParaRPr>
          </a:p>
          <a:p>
            <a:pPr marL="12700" marR="291465">
              <a:lnSpc>
                <a:spcPct val="100000"/>
              </a:lnSpc>
            </a:pP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One</a:t>
            </a:r>
            <a:r>
              <a:rPr sz="10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units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sport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studies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course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3B408"/>
                </a:solidFill>
                <a:latin typeface="Calibri"/>
                <a:cs typeface="Calibri"/>
              </a:rPr>
              <a:t>focuses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3B408"/>
                </a:solidFill>
                <a:latin typeface="Calibri"/>
                <a:cs typeface="Calibri"/>
              </a:rPr>
              <a:t>upon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leadership.</a:t>
            </a:r>
            <a:r>
              <a:rPr sz="1000" spc="2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These</a:t>
            </a:r>
            <a:r>
              <a:rPr sz="1000" spc="2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r>
              <a:rPr sz="10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developed</a:t>
            </a:r>
            <a:r>
              <a:rPr sz="1000" spc="1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whilst</a:t>
            </a:r>
            <a:r>
              <a:rPr sz="1000" spc="1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3B408"/>
                </a:solidFill>
                <a:latin typeface="Calibri"/>
                <a:cs typeface="Calibri"/>
              </a:rPr>
              <a:t>are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leading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E3B408"/>
                </a:solidFill>
                <a:latin typeface="Calibri"/>
                <a:cs typeface="Calibri"/>
              </a:rPr>
              <a:t>groups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students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0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sporting</a:t>
            </a:r>
            <a:r>
              <a:rPr sz="10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activities.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5" dirty="0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endParaRPr sz="1000">
              <a:latin typeface="Calibri"/>
              <a:cs typeface="Calibri"/>
            </a:endParaRPr>
          </a:p>
          <a:p>
            <a:pPr marL="12700" marR="354965">
              <a:lnSpc>
                <a:spcPct val="100000"/>
              </a:lnSpc>
            </a:pP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0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prioritize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000" spc="1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meet</a:t>
            </a:r>
            <a:r>
              <a:rPr sz="10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strict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deadlines</a:t>
            </a:r>
            <a:r>
              <a:rPr sz="10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while</a:t>
            </a:r>
            <a:r>
              <a:rPr sz="10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achieving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course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criteria,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3B408"/>
                </a:solidFill>
                <a:latin typeface="Calibri"/>
                <a:cs typeface="Calibri"/>
              </a:rPr>
              <a:t>is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relevant</a:t>
            </a:r>
            <a:r>
              <a:rPr sz="1000" spc="1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within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Sporting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Sector.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spc="75" dirty="0">
                <a:solidFill>
                  <a:srgbClr val="E3B408"/>
                </a:solidFill>
                <a:latin typeface="Calibri"/>
                <a:cs typeface="Calibri"/>
              </a:rPr>
              <a:t>Reviewing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sz="10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skill</a:t>
            </a:r>
            <a:r>
              <a:rPr sz="10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3B408"/>
                </a:solidFill>
                <a:latin typeface="Calibri"/>
                <a:cs typeface="Calibri"/>
              </a:rPr>
              <a:t>reviewing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when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evaluate</a:t>
            </a:r>
            <a:r>
              <a:rPr sz="10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3B408"/>
                </a:solidFill>
                <a:latin typeface="Calibri"/>
                <a:cs typeface="Calibri"/>
              </a:rPr>
              <a:t>your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practical</a:t>
            </a:r>
            <a:r>
              <a:rPr sz="1000" spc="3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performance</a:t>
            </a:r>
            <a:r>
              <a:rPr sz="1000" spc="3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000" spc="3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when</a:t>
            </a:r>
            <a:r>
              <a:rPr sz="1000" spc="3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evaluating</a:t>
            </a:r>
            <a:r>
              <a:rPr sz="1000" spc="3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000" spc="2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3B408"/>
                </a:solidFill>
                <a:latin typeface="Calibri"/>
                <a:cs typeface="Calibri"/>
              </a:rPr>
              <a:t>leadership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sessions.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75" dirty="0">
                <a:solidFill>
                  <a:srgbClr val="E3B408"/>
                </a:solidFill>
                <a:latin typeface="Calibri"/>
                <a:cs typeface="Calibri"/>
              </a:rPr>
              <a:t>Planning</a:t>
            </a:r>
            <a:r>
              <a:rPr sz="10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b="1" spc="65" dirty="0">
                <a:solidFill>
                  <a:srgbClr val="E3B408"/>
                </a:solidFill>
                <a:latin typeface="Calibri"/>
                <a:cs typeface="Calibri"/>
              </a:rPr>
              <a:t>training</a:t>
            </a:r>
            <a:r>
              <a:rPr sz="1000" b="1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b="1" spc="75" dirty="0">
                <a:solidFill>
                  <a:srgbClr val="E3B408"/>
                </a:solidFill>
                <a:latin typeface="Calibri"/>
                <a:cs typeface="Calibri"/>
              </a:rPr>
              <a:t>programmes</a:t>
            </a:r>
            <a:endParaRPr sz="1000">
              <a:latin typeface="Calibri"/>
              <a:cs typeface="Calibri"/>
            </a:endParaRPr>
          </a:p>
          <a:p>
            <a:pPr marL="12700" marR="25400">
              <a:lnSpc>
                <a:spcPct val="100000"/>
              </a:lnSpc>
            </a:pP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0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planning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own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training</a:t>
            </a:r>
            <a:r>
              <a:rPr sz="10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programme</a:t>
            </a:r>
            <a:r>
              <a:rPr sz="1000" spc="2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within</a:t>
            </a:r>
            <a:r>
              <a:rPr sz="1000" spc="1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unit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15" dirty="0">
                <a:solidFill>
                  <a:srgbClr val="E3B408"/>
                </a:solidFill>
                <a:latin typeface="Calibri"/>
                <a:cs typeface="Calibri"/>
              </a:rPr>
              <a:t>2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1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sport</a:t>
            </a:r>
            <a:r>
              <a:rPr sz="1000" spc="1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studies</a:t>
            </a:r>
            <a:r>
              <a:rPr sz="1000" spc="2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3B408"/>
                </a:solidFill>
                <a:latin typeface="Calibri"/>
                <a:cs typeface="Calibri"/>
              </a:rPr>
              <a:t>course.</a:t>
            </a:r>
            <a:r>
              <a:rPr sz="1000" spc="1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000" spc="2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000" spc="1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involve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1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analysis</a:t>
            </a:r>
            <a:r>
              <a:rPr sz="1000" spc="2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5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performance</a:t>
            </a:r>
            <a:r>
              <a:rPr sz="1000" spc="1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0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planning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0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programme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E3B408"/>
                </a:solidFill>
                <a:latin typeface="Calibri"/>
                <a:cs typeface="Calibri"/>
              </a:rPr>
              <a:t>help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 improve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performance,</a:t>
            </a:r>
            <a:r>
              <a:rPr sz="1000" spc="2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using</a:t>
            </a:r>
            <a:r>
              <a:rPr sz="10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3B408"/>
                </a:solidFill>
                <a:latin typeface="Calibri"/>
                <a:cs typeface="Calibri"/>
              </a:rPr>
              <a:t>practice</a:t>
            </a:r>
            <a:r>
              <a:rPr sz="10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E3B408"/>
                </a:solidFill>
                <a:latin typeface="Calibri"/>
                <a:cs typeface="Calibri"/>
              </a:rPr>
              <a:t>methods.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5" dirty="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endParaRPr sz="1000">
              <a:latin typeface="Calibri"/>
              <a:cs typeface="Calibri"/>
            </a:endParaRPr>
          </a:p>
          <a:p>
            <a:pPr marL="12700" marR="114300">
              <a:lnSpc>
                <a:spcPct val="100000"/>
              </a:lnSpc>
            </a:pP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0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know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E3B408"/>
                </a:solidFill>
                <a:latin typeface="Calibri"/>
                <a:cs typeface="Calibri"/>
              </a:rPr>
              <a:t>do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what</a:t>
            </a:r>
            <a:r>
              <a:rPr sz="10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expected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0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you.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3B408"/>
                </a:solidFill>
                <a:latin typeface="Calibri"/>
                <a:cs typeface="Calibri"/>
              </a:rPr>
              <a:t>This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ranges</a:t>
            </a:r>
            <a:r>
              <a:rPr sz="10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from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3B408"/>
                </a:solidFill>
                <a:latin typeface="Calibri"/>
                <a:cs typeface="Calibri"/>
              </a:rPr>
              <a:t>organising</a:t>
            </a:r>
            <a:r>
              <a:rPr sz="10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yourself,</a:t>
            </a:r>
            <a:r>
              <a:rPr sz="10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0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time,</a:t>
            </a:r>
            <a:r>
              <a:rPr sz="10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being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responsible.</a:t>
            </a:r>
            <a:r>
              <a:rPr sz="1000" spc="25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Some</a:t>
            </a:r>
            <a:r>
              <a:rPr sz="1000" spc="2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jobs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000" spc="20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particular</a:t>
            </a:r>
            <a:r>
              <a:rPr sz="1000" spc="2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r>
              <a:rPr sz="1000" spc="1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r>
              <a:rPr sz="1000" spc="21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E3B408"/>
                </a:solidFill>
                <a:latin typeface="Calibri"/>
                <a:cs typeface="Calibri"/>
              </a:rPr>
              <a:t>such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as</a:t>
            </a:r>
            <a:r>
              <a:rPr sz="10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0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persevere</a:t>
            </a:r>
            <a:r>
              <a:rPr sz="10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0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0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task</a:t>
            </a:r>
            <a:r>
              <a:rPr sz="10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0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3B408"/>
                </a:solidFill>
                <a:latin typeface="Calibri"/>
                <a:cs typeface="Calibri"/>
              </a:rPr>
              <a:t>plans</a:t>
            </a:r>
            <a:r>
              <a:rPr sz="10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3B408"/>
                </a:solidFill>
                <a:latin typeface="Calibri"/>
                <a:cs typeface="Calibri"/>
              </a:rPr>
              <a:t>until</a:t>
            </a:r>
            <a:r>
              <a:rPr sz="10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25" dirty="0">
                <a:solidFill>
                  <a:srgbClr val="E3B408"/>
                </a:solidFill>
                <a:latin typeface="Calibri"/>
                <a:cs typeface="Calibri"/>
              </a:rPr>
              <a:t>you </a:t>
            </a:r>
            <a:r>
              <a:rPr sz="1000" spc="55" dirty="0">
                <a:solidFill>
                  <a:srgbClr val="E3B408"/>
                </a:solidFill>
                <a:latin typeface="Calibri"/>
                <a:cs typeface="Calibri"/>
              </a:rPr>
              <a:t>accomplish</a:t>
            </a:r>
            <a:r>
              <a:rPr sz="10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3B408"/>
                </a:solidFill>
                <a:latin typeface="Calibri"/>
                <a:cs typeface="Calibri"/>
              </a:rPr>
              <a:t>them.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Sport Studies</vt:lpstr>
      <vt:lpstr>Assessment: Sport Studies</vt:lpstr>
      <vt:lpstr>Do’s and Don'ts: Sport Studies</vt:lpstr>
      <vt:lpstr>Beyond Heritage: Sport Studies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13</cp:revision>
  <dcterms:created xsi:type="dcterms:W3CDTF">2024-02-14T09:50:28Z</dcterms:created>
  <dcterms:modified xsi:type="dcterms:W3CDTF">2024-02-14T13:18:08Z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