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7AF885-189A-7E4F-E5F7-55E5D535BF22}" v="61" dt="2024-02-14T10:34:11.68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E2AF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98976" y="64006"/>
            <a:ext cx="4193158" cy="679399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83463" y="227075"/>
            <a:ext cx="11683365" cy="1226820"/>
          </a:xfrm>
          <a:custGeom>
            <a:avLst/>
            <a:gdLst/>
            <a:ahLst/>
            <a:cxnLst/>
            <a:rect l="l" t="t" r="r" b="b"/>
            <a:pathLst>
              <a:path w="11683365" h="1226820">
                <a:moveTo>
                  <a:pt x="11069574" y="0"/>
                </a:moveTo>
                <a:lnTo>
                  <a:pt x="613410" y="0"/>
                </a:lnTo>
                <a:lnTo>
                  <a:pt x="565472" y="1845"/>
                </a:lnTo>
                <a:lnTo>
                  <a:pt x="518544" y="7289"/>
                </a:lnTo>
                <a:lnTo>
                  <a:pt x="472762" y="16197"/>
                </a:lnTo>
                <a:lnTo>
                  <a:pt x="428261" y="28432"/>
                </a:lnTo>
                <a:lnTo>
                  <a:pt x="385178" y="43857"/>
                </a:lnTo>
                <a:lnTo>
                  <a:pt x="343649" y="62337"/>
                </a:lnTo>
                <a:lnTo>
                  <a:pt x="303812" y="83735"/>
                </a:lnTo>
                <a:lnTo>
                  <a:pt x="265801" y="107915"/>
                </a:lnTo>
                <a:lnTo>
                  <a:pt x="229755" y="134740"/>
                </a:lnTo>
                <a:lnTo>
                  <a:pt x="195808" y="164075"/>
                </a:lnTo>
                <a:lnTo>
                  <a:pt x="164098" y="195783"/>
                </a:lnTo>
                <a:lnTo>
                  <a:pt x="134760" y="229728"/>
                </a:lnTo>
                <a:lnTo>
                  <a:pt x="107932" y="265774"/>
                </a:lnTo>
                <a:lnTo>
                  <a:pt x="83749" y="303784"/>
                </a:lnTo>
                <a:lnTo>
                  <a:pt x="62348" y="343622"/>
                </a:lnTo>
                <a:lnTo>
                  <a:pt x="43865" y="385151"/>
                </a:lnTo>
                <a:lnTo>
                  <a:pt x="28437" y="428237"/>
                </a:lnTo>
                <a:lnTo>
                  <a:pt x="16200" y="472742"/>
                </a:lnTo>
                <a:lnTo>
                  <a:pt x="7291" y="518530"/>
                </a:lnTo>
                <a:lnTo>
                  <a:pt x="1845" y="565464"/>
                </a:lnTo>
                <a:lnTo>
                  <a:pt x="0" y="613410"/>
                </a:lnTo>
                <a:lnTo>
                  <a:pt x="1845" y="661355"/>
                </a:lnTo>
                <a:lnTo>
                  <a:pt x="7291" y="708289"/>
                </a:lnTo>
                <a:lnTo>
                  <a:pt x="16200" y="754077"/>
                </a:lnTo>
                <a:lnTo>
                  <a:pt x="28437" y="798582"/>
                </a:lnTo>
                <a:lnTo>
                  <a:pt x="43865" y="841668"/>
                </a:lnTo>
                <a:lnTo>
                  <a:pt x="62348" y="883197"/>
                </a:lnTo>
                <a:lnTo>
                  <a:pt x="83749" y="923036"/>
                </a:lnTo>
                <a:lnTo>
                  <a:pt x="107932" y="961045"/>
                </a:lnTo>
                <a:lnTo>
                  <a:pt x="134760" y="997091"/>
                </a:lnTo>
                <a:lnTo>
                  <a:pt x="164098" y="1031036"/>
                </a:lnTo>
                <a:lnTo>
                  <a:pt x="195808" y="1062744"/>
                </a:lnTo>
                <a:lnTo>
                  <a:pt x="229755" y="1092079"/>
                </a:lnTo>
                <a:lnTo>
                  <a:pt x="265801" y="1118904"/>
                </a:lnTo>
                <a:lnTo>
                  <a:pt x="303812" y="1143084"/>
                </a:lnTo>
                <a:lnTo>
                  <a:pt x="343649" y="1164482"/>
                </a:lnTo>
                <a:lnTo>
                  <a:pt x="385178" y="1182962"/>
                </a:lnTo>
                <a:lnTo>
                  <a:pt x="428261" y="1198387"/>
                </a:lnTo>
                <a:lnTo>
                  <a:pt x="472762" y="1210622"/>
                </a:lnTo>
                <a:lnTo>
                  <a:pt x="518544" y="1219530"/>
                </a:lnTo>
                <a:lnTo>
                  <a:pt x="565472" y="1224974"/>
                </a:lnTo>
                <a:lnTo>
                  <a:pt x="613410" y="1226820"/>
                </a:lnTo>
                <a:lnTo>
                  <a:pt x="11069574" y="1226820"/>
                </a:lnTo>
                <a:lnTo>
                  <a:pt x="11117519" y="1224974"/>
                </a:lnTo>
                <a:lnTo>
                  <a:pt x="11164453" y="1219530"/>
                </a:lnTo>
                <a:lnTo>
                  <a:pt x="11210241" y="1210622"/>
                </a:lnTo>
                <a:lnTo>
                  <a:pt x="11254746" y="1198387"/>
                </a:lnTo>
                <a:lnTo>
                  <a:pt x="11297832" y="1182962"/>
                </a:lnTo>
                <a:lnTo>
                  <a:pt x="11339361" y="1164482"/>
                </a:lnTo>
                <a:lnTo>
                  <a:pt x="11379200" y="1143084"/>
                </a:lnTo>
                <a:lnTo>
                  <a:pt x="11417209" y="1118904"/>
                </a:lnTo>
                <a:lnTo>
                  <a:pt x="11453255" y="1092079"/>
                </a:lnTo>
                <a:lnTo>
                  <a:pt x="11487200" y="1062744"/>
                </a:lnTo>
                <a:lnTo>
                  <a:pt x="11518908" y="1031036"/>
                </a:lnTo>
                <a:lnTo>
                  <a:pt x="11548243" y="997091"/>
                </a:lnTo>
                <a:lnTo>
                  <a:pt x="11575068" y="961045"/>
                </a:lnTo>
                <a:lnTo>
                  <a:pt x="11599248" y="923036"/>
                </a:lnTo>
                <a:lnTo>
                  <a:pt x="11620646" y="883197"/>
                </a:lnTo>
                <a:lnTo>
                  <a:pt x="11639126" y="841668"/>
                </a:lnTo>
                <a:lnTo>
                  <a:pt x="11654551" y="798582"/>
                </a:lnTo>
                <a:lnTo>
                  <a:pt x="11666786" y="754077"/>
                </a:lnTo>
                <a:lnTo>
                  <a:pt x="11675694" y="708289"/>
                </a:lnTo>
                <a:lnTo>
                  <a:pt x="11681138" y="661355"/>
                </a:lnTo>
                <a:lnTo>
                  <a:pt x="11682984" y="613410"/>
                </a:lnTo>
                <a:lnTo>
                  <a:pt x="11681138" y="565464"/>
                </a:lnTo>
                <a:lnTo>
                  <a:pt x="11675694" y="518530"/>
                </a:lnTo>
                <a:lnTo>
                  <a:pt x="11666786" y="472742"/>
                </a:lnTo>
                <a:lnTo>
                  <a:pt x="11654551" y="428237"/>
                </a:lnTo>
                <a:lnTo>
                  <a:pt x="11639126" y="385151"/>
                </a:lnTo>
                <a:lnTo>
                  <a:pt x="11620646" y="343622"/>
                </a:lnTo>
                <a:lnTo>
                  <a:pt x="11599248" y="303784"/>
                </a:lnTo>
                <a:lnTo>
                  <a:pt x="11575068" y="265774"/>
                </a:lnTo>
                <a:lnTo>
                  <a:pt x="11548243" y="229728"/>
                </a:lnTo>
                <a:lnTo>
                  <a:pt x="11518908" y="195783"/>
                </a:lnTo>
                <a:lnTo>
                  <a:pt x="11487200" y="164075"/>
                </a:lnTo>
                <a:lnTo>
                  <a:pt x="11453255" y="134740"/>
                </a:lnTo>
                <a:lnTo>
                  <a:pt x="11417209" y="107915"/>
                </a:lnTo>
                <a:lnTo>
                  <a:pt x="11379200" y="83735"/>
                </a:lnTo>
                <a:lnTo>
                  <a:pt x="11339361" y="62337"/>
                </a:lnTo>
                <a:lnTo>
                  <a:pt x="11297832" y="43857"/>
                </a:lnTo>
                <a:lnTo>
                  <a:pt x="11254746" y="28432"/>
                </a:lnTo>
                <a:lnTo>
                  <a:pt x="11210241" y="16197"/>
                </a:lnTo>
                <a:lnTo>
                  <a:pt x="11164453" y="7289"/>
                </a:lnTo>
                <a:lnTo>
                  <a:pt x="11117519" y="1845"/>
                </a:lnTo>
                <a:lnTo>
                  <a:pt x="11069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9016" y="434340"/>
            <a:ext cx="1391411" cy="8001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091671" y="413004"/>
            <a:ext cx="504444" cy="800100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83463" y="227075"/>
            <a:ext cx="11683365" cy="1226820"/>
          </a:xfrm>
          <a:custGeom>
            <a:avLst/>
            <a:gdLst/>
            <a:ahLst/>
            <a:cxnLst/>
            <a:rect l="l" t="t" r="r" b="b"/>
            <a:pathLst>
              <a:path w="11683365" h="1226820">
                <a:moveTo>
                  <a:pt x="11069574" y="0"/>
                </a:moveTo>
                <a:lnTo>
                  <a:pt x="613410" y="0"/>
                </a:lnTo>
                <a:lnTo>
                  <a:pt x="565472" y="1845"/>
                </a:lnTo>
                <a:lnTo>
                  <a:pt x="518544" y="7289"/>
                </a:lnTo>
                <a:lnTo>
                  <a:pt x="472762" y="16197"/>
                </a:lnTo>
                <a:lnTo>
                  <a:pt x="428261" y="28432"/>
                </a:lnTo>
                <a:lnTo>
                  <a:pt x="385178" y="43857"/>
                </a:lnTo>
                <a:lnTo>
                  <a:pt x="343649" y="62337"/>
                </a:lnTo>
                <a:lnTo>
                  <a:pt x="303812" y="83735"/>
                </a:lnTo>
                <a:lnTo>
                  <a:pt x="265801" y="107915"/>
                </a:lnTo>
                <a:lnTo>
                  <a:pt x="229755" y="134740"/>
                </a:lnTo>
                <a:lnTo>
                  <a:pt x="195808" y="164075"/>
                </a:lnTo>
                <a:lnTo>
                  <a:pt x="164098" y="195783"/>
                </a:lnTo>
                <a:lnTo>
                  <a:pt x="134760" y="229728"/>
                </a:lnTo>
                <a:lnTo>
                  <a:pt x="107932" y="265774"/>
                </a:lnTo>
                <a:lnTo>
                  <a:pt x="83749" y="303784"/>
                </a:lnTo>
                <a:lnTo>
                  <a:pt x="62348" y="343622"/>
                </a:lnTo>
                <a:lnTo>
                  <a:pt x="43865" y="385151"/>
                </a:lnTo>
                <a:lnTo>
                  <a:pt x="28437" y="428237"/>
                </a:lnTo>
                <a:lnTo>
                  <a:pt x="16200" y="472742"/>
                </a:lnTo>
                <a:lnTo>
                  <a:pt x="7291" y="518530"/>
                </a:lnTo>
                <a:lnTo>
                  <a:pt x="1845" y="565464"/>
                </a:lnTo>
                <a:lnTo>
                  <a:pt x="0" y="613410"/>
                </a:lnTo>
                <a:lnTo>
                  <a:pt x="1845" y="661355"/>
                </a:lnTo>
                <a:lnTo>
                  <a:pt x="7291" y="708289"/>
                </a:lnTo>
                <a:lnTo>
                  <a:pt x="16200" y="754077"/>
                </a:lnTo>
                <a:lnTo>
                  <a:pt x="28437" y="798582"/>
                </a:lnTo>
                <a:lnTo>
                  <a:pt x="43865" y="841668"/>
                </a:lnTo>
                <a:lnTo>
                  <a:pt x="62348" y="883197"/>
                </a:lnTo>
                <a:lnTo>
                  <a:pt x="83749" y="923036"/>
                </a:lnTo>
                <a:lnTo>
                  <a:pt x="107932" y="961045"/>
                </a:lnTo>
                <a:lnTo>
                  <a:pt x="134760" y="997091"/>
                </a:lnTo>
                <a:lnTo>
                  <a:pt x="164098" y="1031036"/>
                </a:lnTo>
                <a:lnTo>
                  <a:pt x="195808" y="1062744"/>
                </a:lnTo>
                <a:lnTo>
                  <a:pt x="229755" y="1092079"/>
                </a:lnTo>
                <a:lnTo>
                  <a:pt x="265801" y="1118904"/>
                </a:lnTo>
                <a:lnTo>
                  <a:pt x="303812" y="1143084"/>
                </a:lnTo>
                <a:lnTo>
                  <a:pt x="343649" y="1164482"/>
                </a:lnTo>
                <a:lnTo>
                  <a:pt x="385178" y="1182962"/>
                </a:lnTo>
                <a:lnTo>
                  <a:pt x="428261" y="1198387"/>
                </a:lnTo>
                <a:lnTo>
                  <a:pt x="472762" y="1210622"/>
                </a:lnTo>
                <a:lnTo>
                  <a:pt x="518544" y="1219530"/>
                </a:lnTo>
                <a:lnTo>
                  <a:pt x="565472" y="1224974"/>
                </a:lnTo>
                <a:lnTo>
                  <a:pt x="613410" y="1226820"/>
                </a:lnTo>
                <a:lnTo>
                  <a:pt x="11069574" y="1226820"/>
                </a:lnTo>
                <a:lnTo>
                  <a:pt x="11117519" y="1224974"/>
                </a:lnTo>
                <a:lnTo>
                  <a:pt x="11164453" y="1219530"/>
                </a:lnTo>
                <a:lnTo>
                  <a:pt x="11210241" y="1210622"/>
                </a:lnTo>
                <a:lnTo>
                  <a:pt x="11254746" y="1198387"/>
                </a:lnTo>
                <a:lnTo>
                  <a:pt x="11297832" y="1182962"/>
                </a:lnTo>
                <a:lnTo>
                  <a:pt x="11339361" y="1164482"/>
                </a:lnTo>
                <a:lnTo>
                  <a:pt x="11379200" y="1143084"/>
                </a:lnTo>
                <a:lnTo>
                  <a:pt x="11417209" y="1118904"/>
                </a:lnTo>
                <a:lnTo>
                  <a:pt x="11453255" y="1092079"/>
                </a:lnTo>
                <a:lnTo>
                  <a:pt x="11487200" y="1062744"/>
                </a:lnTo>
                <a:lnTo>
                  <a:pt x="11518908" y="1031036"/>
                </a:lnTo>
                <a:lnTo>
                  <a:pt x="11548243" y="997091"/>
                </a:lnTo>
                <a:lnTo>
                  <a:pt x="11575068" y="961045"/>
                </a:lnTo>
                <a:lnTo>
                  <a:pt x="11599248" y="923036"/>
                </a:lnTo>
                <a:lnTo>
                  <a:pt x="11620646" y="883197"/>
                </a:lnTo>
                <a:lnTo>
                  <a:pt x="11639126" y="841668"/>
                </a:lnTo>
                <a:lnTo>
                  <a:pt x="11654551" y="798582"/>
                </a:lnTo>
                <a:lnTo>
                  <a:pt x="11666786" y="754077"/>
                </a:lnTo>
                <a:lnTo>
                  <a:pt x="11675694" y="708289"/>
                </a:lnTo>
                <a:lnTo>
                  <a:pt x="11681138" y="661355"/>
                </a:lnTo>
                <a:lnTo>
                  <a:pt x="11682984" y="613410"/>
                </a:lnTo>
                <a:lnTo>
                  <a:pt x="11681138" y="565464"/>
                </a:lnTo>
                <a:lnTo>
                  <a:pt x="11675694" y="518530"/>
                </a:lnTo>
                <a:lnTo>
                  <a:pt x="11666786" y="472742"/>
                </a:lnTo>
                <a:lnTo>
                  <a:pt x="11654551" y="428237"/>
                </a:lnTo>
                <a:lnTo>
                  <a:pt x="11639126" y="385151"/>
                </a:lnTo>
                <a:lnTo>
                  <a:pt x="11620646" y="343622"/>
                </a:lnTo>
                <a:lnTo>
                  <a:pt x="11599248" y="303784"/>
                </a:lnTo>
                <a:lnTo>
                  <a:pt x="11575068" y="265774"/>
                </a:lnTo>
                <a:lnTo>
                  <a:pt x="11548243" y="229728"/>
                </a:lnTo>
                <a:lnTo>
                  <a:pt x="11518908" y="195783"/>
                </a:lnTo>
                <a:lnTo>
                  <a:pt x="11487200" y="164075"/>
                </a:lnTo>
                <a:lnTo>
                  <a:pt x="11453255" y="134740"/>
                </a:lnTo>
                <a:lnTo>
                  <a:pt x="11417209" y="107915"/>
                </a:lnTo>
                <a:lnTo>
                  <a:pt x="11379200" y="83735"/>
                </a:lnTo>
                <a:lnTo>
                  <a:pt x="11339361" y="62337"/>
                </a:lnTo>
                <a:lnTo>
                  <a:pt x="11297832" y="43857"/>
                </a:lnTo>
                <a:lnTo>
                  <a:pt x="11254746" y="28432"/>
                </a:lnTo>
                <a:lnTo>
                  <a:pt x="11210241" y="16197"/>
                </a:lnTo>
                <a:lnTo>
                  <a:pt x="11164453" y="7289"/>
                </a:lnTo>
                <a:lnTo>
                  <a:pt x="11117519" y="1845"/>
                </a:lnTo>
                <a:lnTo>
                  <a:pt x="11069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9016" y="434340"/>
            <a:ext cx="1391411" cy="80010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091671" y="413004"/>
            <a:ext cx="504444" cy="8001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21685" y="516077"/>
            <a:ext cx="6548628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455191"/>
            <a:ext cx="6188709" cy="414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E2AF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hyperlink" Target="mailto:amy.farrow@heritage.ttct.co.uk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hyperlink" Target="https://www.aqa.org.uk/subjects/geography/gcse/geography-803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qa.org.uk/subjects/geography/gcse/geography-8035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hill@heritage.derbyshire.sch.u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illl@heritage.derbyshire.sch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hhill@heritage.derbyshire.sch.uk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7179" y="1748027"/>
            <a:ext cx="5798820" cy="4361815"/>
          </a:xfrm>
          <a:custGeom>
            <a:avLst/>
            <a:gdLst/>
            <a:ahLst/>
            <a:cxnLst/>
            <a:rect l="l" t="t" r="r" b="b"/>
            <a:pathLst>
              <a:path w="5798820" h="4361815">
                <a:moveTo>
                  <a:pt x="5483860" y="0"/>
                </a:moveTo>
                <a:lnTo>
                  <a:pt x="314960" y="0"/>
                </a:lnTo>
                <a:lnTo>
                  <a:pt x="268416" y="3414"/>
                </a:lnTo>
                <a:lnTo>
                  <a:pt x="223993" y="13331"/>
                </a:lnTo>
                <a:lnTo>
                  <a:pt x="182178" y="29266"/>
                </a:lnTo>
                <a:lnTo>
                  <a:pt x="143459" y="50731"/>
                </a:lnTo>
                <a:lnTo>
                  <a:pt x="108321" y="77240"/>
                </a:lnTo>
                <a:lnTo>
                  <a:pt x="77252" y="108305"/>
                </a:lnTo>
                <a:lnTo>
                  <a:pt x="50740" y="143442"/>
                </a:lnTo>
                <a:lnTo>
                  <a:pt x="29272" y="182162"/>
                </a:lnTo>
                <a:lnTo>
                  <a:pt x="13334" y="223979"/>
                </a:lnTo>
                <a:lnTo>
                  <a:pt x="3414" y="268407"/>
                </a:lnTo>
                <a:lnTo>
                  <a:pt x="0" y="314960"/>
                </a:lnTo>
                <a:lnTo>
                  <a:pt x="0" y="4046728"/>
                </a:lnTo>
                <a:lnTo>
                  <a:pt x="3414" y="4093271"/>
                </a:lnTo>
                <a:lnTo>
                  <a:pt x="13334" y="4137694"/>
                </a:lnTo>
                <a:lnTo>
                  <a:pt x="29272" y="4179509"/>
                </a:lnTo>
                <a:lnTo>
                  <a:pt x="50740" y="4218228"/>
                </a:lnTo>
                <a:lnTo>
                  <a:pt x="77252" y="4253366"/>
                </a:lnTo>
                <a:lnTo>
                  <a:pt x="108321" y="4284435"/>
                </a:lnTo>
                <a:lnTo>
                  <a:pt x="143459" y="4310947"/>
                </a:lnTo>
                <a:lnTo>
                  <a:pt x="182178" y="4332415"/>
                </a:lnTo>
                <a:lnTo>
                  <a:pt x="223993" y="4348353"/>
                </a:lnTo>
                <a:lnTo>
                  <a:pt x="268416" y="4358273"/>
                </a:lnTo>
                <a:lnTo>
                  <a:pt x="314960" y="4361688"/>
                </a:lnTo>
                <a:lnTo>
                  <a:pt x="5483860" y="4361688"/>
                </a:lnTo>
                <a:lnTo>
                  <a:pt x="5530412" y="4358273"/>
                </a:lnTo>
                <a:lnTo>
                  <a:pt x="5574840" y="4348353"/>
                </a:lnTo>
                <a:lnTo>
                  <a:pt x="5616657" y="4332415"/>
                </a:lnTo>
                <a:lnTo>
                  <a:pt x="5655377" y="4310947"/>
                </a:lnTo>
                <a:lnTo>
                  <a:pt x="5690514" y="4284435"/>
                </a:lnTo>
                <a:lnTo>
                  <a:pt x="5721579" y="4253366"/>
                </a:lnTo>
                <a:lnTo>
                  <a:pt x="5748088" y="4218228"/>
                </a:lnTo>
                <a:lnTo>
                  <a:pt x="5769553" y="4179509"/>
                </a:lnTo>
                <a:lnTo>
                  <a:pt x="5785488" y="4137694"/>
                </a:lnTo>
                <a:lnTo>
                  <a:pt x="5795405" y="4093271"/>
                </a:lnTo>
                <a:lnTo>
                  <a:pt x="5798820" y="4046728"/>
                </a:lnTo>
                <a:lnTo>
                  <a:pt x="5798820" y="314960"/>
                </a:lnTo>
                <a:lnTo>
                  <a:pt x="5795405" y="268407"/>
                </a:lnTo>
                <a:lnTo>
                  <a:pt x="5785488" y="223979"/>
                </a:lnTo>
                <a:lnTo>
                  <a:pt x="5769553" y="182162"/>
                </a:lnTo>
                <a:lnTo>
                  <a:pt x="5748088" y="143442"/>
                </a:lnTo>
                <a:lnTo>
                  <a:pt x="5721579" y="108305"/>
                </a:lnTo>
                <a:lnTo>
                  <a:pt x="5690514" y="77240"/>
                </a:lnTo>
                <a:lnTo>
                  <a:pt x="5655377" y="50731"/>
                </a:lnTo>
                <a:lnTo>
                  <a:pt x="5616657" y="29266"/>
                </a:lnTo>
                <a:lnTo>
                  <a:pt x="5574840" y="13331"/>
                </a:lnTo>
                <a:lnTo>
                  <a:pt x="5530412" y="3414"/>
                </a:lnTo>
                <a:lnTo>
                  <a:pt x="5483860" y="0"/>
                </a:lnTo>
                <a:close/>
              </a:path>
            </a:pathLst>
          </a:custGeom>
          <a:solidFill>
            <a:srgbClr val="E2A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8995" y="6480047"/>
            <a:ext cx="11583035" cy="0"/>
          </a:xfrm>
          <a:custGeom>
            <a:avLst/>
            <a:gdLst/>
            <a:ahLst/>
            <a:cxnLst/>
            <a:rect l="l" t="t" r="r" b="b"/>
            <a:pathLst>
              <a:path w="11583035">
                <a:moveTo>
                  <a:pt x="0" y="0"/>
                </a:moveTo>
                <a:lnTo>
                  <a:pt x="1158290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55239" y="516077"/>
            <a:ext cx="70637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10" dirty="0"/>
              <a:t>Course</a:t>
            </a:r>
            <a:r>
              <a:rPr spc="110" dirty="0"/>
              <a:t> </a:t>
            </a:r>
            <a:r>
              <a:rPr spc="220" dirty="0"/>
              <a:t>Information:</a:t>
            </a:r>
            <a:r>
              <a:rPr spc="105" dirty="0"/>
              <a:t> </a:t>
            </a:r>
            <a:r>
              <a:rPr spc="335" dirty="0">
                <a:solidFill>
                  <a:srgbClr val="FFC000"/>
                </a:solidFill>
              </a:rPr>
              <a:t>Geography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5310" y="1971878"/>
            <a:ext cx="556958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5095">
              <a:lnSpc>
                <a:spcPct val="100000"/>
              </a:lnSpc>
              <a:spcBef>
                <a:spcPts val="100"/>
              </a:spcBef>
            </a:pPr>
            <a:r>
              <a:rPr sz="1800" spc="235" dirty="0">
                <a:latin typeface="Calibri"/>
                <a:cs typeface="Calibri"/>
              </a:rPr>
              <a:t>GCSE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40" dirty="0">
                <a:latin typeface="Calibri"/>
                <a:cs typeface="Calibri"/>
              </a:rPr>
              <a:t>geography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help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you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continue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your </a:t>
            </a:r>
            <a:r>
              <a:rPr sz="1800" spc="75" dirty="0">
                <a:latin typeface="Calibri"/>
                <a:cs typeface="Calibri"/>
              </a:rPr>
              <a:t>journey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in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00" dirty="0">
                <a:latin typeface="Calibri"/>
                <a:cs typeface="Calibri"/>
              </a:rPr>
              <a:t>finding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out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world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00" dirty="0">
                <a:latin typeface="Calibri"/>
                <a:cs typeface="Calibri"/>
              </a:rPr>
              <a:t>around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75" dirty="0">
                <a:latin typeface="Calibri"/>
                <a:cs typeface="Calibri"/>
              </a:rPr>
              <a:t>you.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You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will </a:t>
            </a:r>
            <a:r>
              <a:rPr sz="1800" spc="80" dirty="0">
                <a:latin typeface="Calibri"/>
                <a:cs typeface="Calibri"/>
              </a:rPr>
              <a:t>continue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understand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80" dirty="0">
                <a:latin typeface="Calibri"/>
                <a:cs typeface="Calibri"/>
              </a:rPr>
              <a:t>your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place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in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 </a:t>
            </a:r>
            <a:r>
              <a:rPr sz="1800" spc="70" dirty="0">
                <a:latin typeface="Calibri"/>
                <a:cs typeface="Calibri"/>
              </a:rPr>
              <a:t>world </a:t>
            </a:r>
            <a:r>
              <a:rPr sz="1800" spc="100" dirty="0">
                <a:latin typeface="Calibri"/>
                <a:cs typeface="Calibri"/>
              </a:rPr>
              <a:t>around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you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and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60" dirty="0">
                <a:latin typeface="Calibri"/>
                <a:cs typeface="Calibri"/>
              </a:rPr>
              <a:t>be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able</a:t>
            </a:r>
            <a:r>
              <a:rPr sz="1800" spc="50" dirty="0">
                <a:latin typeface="Calibri"/>
                <a:cs typeface="Calibri"/>
              </a:rPr>
              <a:t> to </a:t>
            </a:r>
            <a:r>
              <a:rPr sz="1800" spc="70" dirty="0">
                <a:latin typeface="Calibri"/>
                <a:cs typeface="Calibri"/>
              </a:rPr>
              <a:t>form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evidence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based </a:t>
            </a:r>
            <a:r>
              <a:rPr sz="1800" spc="105" dirty="0">
                <a:latin typeface="Calibri"/>
                <a:cs typeface="Calibri"/>
              </a:rPr>
              <a:t>opinions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55" dirty="0">
                <a:latin typeface="Calibri"/>
                <a:cs typeface="Calibri"/>
              </a:rPr>
              <a:t>of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geographical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issues.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100" dirty="0">
                <a:latin typeface="Calibri"/>
                <a:cs typeface="Calibri"/>
              </a:rPr>
              <a:t>We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travel</a:t>
            </a:r>
            <a:r>
              <a:rPr sz="1800" spc="12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places </a:t>
            </a:r>
            <a:r>
              <a:rPr sz="1800" spc="100" dirty="0">
                <a:latin typeface="Calibri"/>
                <a:cs typeface="Calibri"/>
              </a:rPr>
              <a:t>around</a:t>
            </a:r>
            <a:r>
              <a:rPr sz="1800" spc="15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world</a:t>
            </a:r>
            <a:r>
              <a:rPr sz="1800" spc="11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(without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leaving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80" dirty="0">
                <a:latin typeface="Calibri"/>
                <a:cs typeface="Calibri"/>
              </a:rPr>
              <a:t>classroom)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75" dirty="0">
                <a:latin typeface="Calibri"/>
                <a:cs typeface="Calibri"/>
              </a:rPr>
              <a:t>investigate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issues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such</a:t>
            </a:r>
            <a:r>
              <a:rPr sz="1800" spc="55" dirty="0">
                <a:latin typeface="Calibri"/>
                <a:cs typeface="Calibri"/>
              </a:rPr>
              <a:t> as;</a:t>
            </a:r>
            <a:endParaRPr sz="1800">
              <a:latin typeface="Calibri"/>
              <a:cs typeface="Calibri"/>
            </a:endParaRPr>
          </a:p>
          <a:p>
            <a:pPr marL="6858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-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Is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deforestation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in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tropical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rainforest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always</a:t>
            </a:r>
            <a:r>
              <a:rPr sz="1800" spc="40" dirty="0">
                <a:latin typeface="Calibri"/>
                <a:cs typeface="Calibri"/>
              </a:rPr>
              <a:t> the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110" dirty="0">
                <a:latin typeface="Calibri"/>
                <a:cs typeface="Calibri"/>
              </a:rPr>
              <a:t>wrong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thing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do?</a:t>
            </a:r>
            <a:endParaRPr sz="1800">
              <a:latin typeface="Calibri"/>
              <a:cs typeface="Calibri"/>
            </a:endParaRPr>
          </a:p>
          <a:p>
            <a:pPr marL="299085" marR="72390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110" dirty="0">
                <a:latin typeface="Calibri"/>
                <a:cs typeface="Calibri"/>
              </a:rPr>
              <a:t>Would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redeveloping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Mumbai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slums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always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135" dirty="0">
                <a:latin typeface="Calibri"/>
                <a:cs typeface="Calibri"/>
              </a:rPr>
              <a:t>be </a:t>
            </a:r>
            <a:r>
              <a:rPr sz="1800" spc="60" dirty="0">
                <a:latin typeface="Calibri"/>
                <a:cs typeface="Calibri"/>
              </a:rPr>
              <a:t>in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best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interests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55" dirty="0">
                <a:latin typeface="Calibri"/>
                <a:cs typeface="Calibri"/>
              </a:rPr>
              <a:t>of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slum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residents?</a:t>
            </a:r>
            <a:endParaRPr sz="1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95" dirty="0">
                <a:latin typeface="Calibri"/>
                <a:cs typeface="Calibri"/>
              </a:rPr>
              <a:t>Why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might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60" dirty="0">
                <a:latin typeface="Calibri"/>
                <a:cs typeface="Calibri"/>
              </a:rPr>
              <a:t>be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95" dirty="0">
                <a:latin typeface="Calibri"/>
                <a:cs typeface="Calibri"/>
              </a:rPr>
              <a:t>good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idea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allow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parts</a:t>
            </a:r>
            <a:r>
              <a:rPr sz="1800" spc="55" dirty="0">
                <a:latin typeface="Calibri"/>
                <a:cs typeface="Calibri"/>
              </a:rPr>
              <a:t> of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800" spc="85" dirty="0">
                <a:latin typeface="Calibri"/>
                <a:cs typeface="Calibri"/>
              </a:rPr>
              <a:t>coast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to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fall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into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the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00" dirty="0">
                <a:latin typeface="Calibri"/>
                <a:cs typeface="Calibri"/>
              </a:rPr>
              <a:t>sea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and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not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and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protect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it?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65407" y="5515355"/>
            <a:ext cx="809244" cy="809244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9497568" y="2197607"/>
            <a:ext cx="2472055" cy="1675130"/>
            <a:chOff x="9497568" y="2197607"/>
            <a:chExt cx="2472055" cy="16751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35668" y="2235707"/>
              <a:ext cx="2395728" cy="159867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516618" y="2216657"/>
              <a:ext cx="2433955" cy="1637030"/>
            </a:xfrm>
            <a:custGeom>
              <a:avLst/>
              <a:gdLst/>
              <a:ahLst/>
              <a:cxnLst/>
              <a:rect l="l" t="t" r="r" b="b"/>
              <a:pathLst>
                <a:path w="2433954" h="1637029">
                  <a:moveTo>
                    <a:pt x="0" y="1636776"/>
                  </a:moveTo>
                  <a:lnTo>
                    <a:pt x="2433828" y="1636776"/>
                  </a:lnTo>
                  <a:lnTo>
                    <a:pt x="2433828" y="0"/>
                  </a:lnTo>
                  <a:lnTo>
                    <a:pt x="0" y="0"/>
                  </a:lnTo>
                  <a:lnTo>
                    <a:pt x="0" y="1636776"/>
                  </a:lnTo>
                  <a:close/>
                </a:path>
              </a:pathLst>
            </a:custGeom>
            <a:ln w="38100">
              <a:solidFill>
                <a:srgbClr val="E2A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525517" y="6260998"/>
            <a:ext cx="5088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spc="8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https://www.aqa.org.uk/subjects/geography/gcse/geography-</a:t>
            </a:r>
            <a:r>
              <a:rPr sz="1200" b="1" u="sng" spc="1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8035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464808" y="1911095"/>
            <a:ext cx="2501265" cy="1676400"/>
            <a:chOff x="6464808" y="1911095"/>
            <a:chExt cx="2501265" cy="167640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02908" y="1949195"/>
              <a:ext cx="2424683" cy="16002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6483858" y="1930145"/>
              <a:ext cx="2463165" cy="1638300"/>
            </a:xfrm>
            <a:custGeom>
              <a:avLst/>
              <a:gdLst/>
              <a:ahLst/>
              <a:cxnLst/>
              <a:rect l="l" t="t" r="r" b="b"/>
              <a:pathLst>
                <a:path w="2463165" h="1638300">
                  <a:moveTo>
                    <a:pt x="0" y="1638300"/>
                  </a:moveTo>
                  <a:lnTo>
                    <a:pt x="2462784" y="1638300"/>
                  </a:lnTo>
                  <a:lnTo>
                    <a:pt x="2462784" y="0"/>
                  </a:lnTo>
                  <a:lnTo>
                    <a:pt x="0" y="0"/>
                  </a:lnTo>
                  <a:lnTo>
                    <a:pt x="0" y="1638300"/>
                  </a:lnTo>
                  <a:close/>
                </a:path>
              </a:pathLst>
            </a:custGeom>
            <a:ln w="38100">
              <a:solidFill>
                <a:srgbClr val="E2A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7059168" y="4008120"/>
            <a:ext cx="3243580" cy="2214880"/>
            <a:chOff x="7059168" y="4008120"/>
            <a:chExt cx="3243580" cy="2214880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97268" y="4046220"/>
              <a:ext cx="3166872" cy="213817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078218" y="4027170"/>
              <a:ext cx="3205480" cy="2176780"/>
            </a:xfrm>
            <a:custGeom>
              <a:avLst/>
              <a:gdLst/>
              <a:ahLst/>
              <a:cxnLst/>
              <a:rect l="l" t="t" r="r" b="b"/>
              <a:pathLst>
                <a:path w="3205479" h="2176779">
                  <a:moveTo>
                    <a:pt x="0" y="2176272"/>
                  </a:moveTo>
                  <a:lnTo>
                    <a:pt x="3204972" y="2176272"/>
                  </a:lnTo>
                  <a:lnTo>
                    <a:pt x="3204972" y="0"/>
                  </a:lnTo>
                  <a:lnTo>
                    <a:pt x="0" y="0"/>
                  </a:lnTo>
                  <a:lnTo>
                    <a:pt x="0" y="2176272"/>
                  </a:lnTo>
                  <a:close/>
                </a:path>
              </a:pathLst>
            </a:custGeom>
            <a:ln w="38100">
              <a:solidFill>
                <a:srgbClr val="E2A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699641" y="6511797"/>
            <a:ext cx="8791575" cy="557845"/>
          </a:xfrm>
          <a:prstGeom prst="rect">
            <a:avLst/>
          </a:prstGeom>
        </p:spPr>
        <p:txBody>
          <a:bodyPr vert="horz" wrap="square" lIns="0" tIns="381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800" i="1" spc="70" dirty="0">
                <a:latin typeface="Calibri"/>
                <a:cs typeface="Calibri"/>
              </a:rPr>
              <a:t>For</a:t>
            </a:r>
            <a:r>
              <a:rPr sz="1800" i="1" spc="10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further</a:t>
            </a:r>
            <a:r>
              <a:rPr sz="1800" i="1" spc="85" dirty="0">
                <a:latin typeface="Calibri"/>
                <a:cs typeface="Calibri"/>
              </a:rPr>
              <a:t> </a:t>
            </a:r>
            <a:r>
              <a:rPr sz="1800" i="1" spc="55" dirty="0">
                <a:latin typeface="Calibri"/>
                <a:cs typeface="Calibri"/>
              </a:rPr>
              <a:t>information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25" dirty="0">
                <a:latin typeface="Calibri"/>
                <a:cs typeface="Calibri"/>
              </a:rPr>
              <a:t>on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this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10" dirty="0">
                <a:latin typeface="Calibri"/>
                <a:cs typeface="Calibri"/>
              </a:rPr>
              <a:t>course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05" dirty="0">
                <a:latin typeface="Calibri"/>
                <a:cs typeface="Calibri"/>
              </a:rPr>
              <a:t>please</a:t>
            </a:r>
            <a:r>
              <a:rPr sz="1800" i="1" spc="90" dirty="0">
                <a:latin typeface="Calibri"/>
                <a:cs typeface="Calibri"/>
              </a:rPr>
              <a:t> </a:t>
            </a:r>
            <a:r>
              <a:rPr sz="1800" i="1" spc="70" dirty="0">
                <a:latin typeface="Calibri"/>
                <a:cs typeface="Calibri"/>
              </a:rPr>
              <a:t>contact</a:t>
            </a:r>
            <a:r>
              <a:rPr sz="1800" i="1" spc="105" dirty="0">
                <a:latin typeface="Calibri"/>
                <a:cs typeface="Calibri"/>
              </a:rPr>
              <a:t> </a:t>
            </a:r>
            <a:r>
              <a:rPr lang="en-US" i="1" spc="60" dirty="0">
                <a:latin typeface="Calibri"/>
                <a:cs typeface="Calibri"/>
                <a:hlinkClick r:id="rId7"/>
              </a:rPr>
              <a:t>amy.farrow@heritage.ttct.co.uk</a:t>
            </a:r>
            <a:endParaRPr lang="en-US">
              <a:latin typeface="Calibri"/>
              <a:cs typeface="Calibri"/>
            </a:endParaRPr>
          </a:p>
          <a:p>
            <a:pPr marL="12700">
              <a:spcBef>
                <a:spcPts val="30"/>
              </a:spcBef>
            </a:pPr>
            <a:endParaRPr lang="en-US" i="1" spc="6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8995" y="6480047"/>
            <a:ext cx="11583035" cy="0"/>
          </a:xfrm>
          <a:custGeom>
            <a:avLst/>
            <a:gdLst/>
            <a:ahLst/>
            <a:cxnLst/>
            <a:rect l="l" t="t" r="r" b="b"/>
            <a:pathLst>
              <a:path w="11583035">
                <a:moveTo>
                  <a:pt x="0" y="0"/>
                </a:moveTo>
                <a:lnTo>
                  <a:pt x="1158290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89121" y="516077"/>
            <a:ext cx="53949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Assessment:</a:t>
            </a:r>
            <a:r>
              <a:rPr spc="110" dirty="0"/>
              <a:t> </a:t>
            </a:r>
            <a:r>
              <a:rPr spc="335" dirty="0">
                <a:solidFill>
                  <a:srgbClr val="FFC000"/>
                </a:solidFill>
              </a:rPr>
              <a:t>Geography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525914" y="1595559"/>
            <a:ext cx="10289472" cy="48136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l">
              <a:tabLst>
                <a:tab pos="1548130" algn="l"/>
              </a:tabLst>
            </a:pPr>
            <a:r>
              <a:rPr lang="en-US" u="sng" spc="204" dirty="0"/>
              <a:t>Paper 1:</a:t>
            </a:r>
            <a:r>
              <a:rPr lang="en-US" spc="204" dirty="0"/>
              <a:t> Our Natural World*</a:t>
            </a:r>
            <a:endParaRPr lang="en-US" dirty="0"/>
          </a:p>
          <a:p>
            <a:pPr algn="l">
              <a:tabLst>
                <a:tab pos="354965" algn="l"/>
                <a:tab pos="355600" algn="l"/>
              </a:tabLst>
            </a:pPr>
            <a:r>
              <a:rPr lang="en-US" spc="204" dirty="0"/>
              <a:t>This paper consists of units on: Global Hazards, Climate Change, Distinctive Landscapes and Sustaining Ecosystems</a:t>
            </a:r>
            <a:endParaRPr dirty="0"/>
          </a:p>
          <a:p>
            <a:pPr algn="l"/>
            <a:endParaRPr lang="en-US" u="sng" spc="204" dirty="0"/>
          </a:p>
          <a:p>
            <a:pPr algn="l"/>
            <a:r>
              <a:rPr lang="en-US" u="sng" spc="204" dirty="0"/>
              <a:t>Paper 2</a:t>
            </a:r>
            <a:r>
              <a:rPr lang="en-US" spc="204" dirty="0"/>
              <a:t>: People and Society*</a:t>
            </a:r>
            <a:endParaRPr/>
          </a:p>
          <a:p>
            <a:pPr algn="l">
              <a:tabLst>
                <a:tab pos="354965" algn="l"/>
                <a:tab pos="355600" algn="l"/>
              </a:tabLst>
            </a:pPr>
            <a:r>
              <a:rPr lang="en-US" spc="204" dirty="0"/>
              <a:t>This paper will teach you about: Urban Futures, Dynamic Development, UK in the 21</a:t>
            </a:r>
            <a:r>
              <a:rPr lang="en-US" spc="204" baseline="30000" dirty="0"/>
              <a:t>st</a:t>
            </a:r>
            <a:r>
              <a:rPr lang="en-US" spc="204" dirty="0"/>
              <a:t> Century and Resource Reliance. </a:t>
            </a:r>
            <a:endParaRPr lang="en-US"/>
          </a:p>
          <a:p>
            <a:pPr algn="l">
              <a:tabLst>
                <a:tab pos="354965" algn="l"/>
                <a:tab pos="355600" algn="l"/>
              </a:tabLst>
            </a:pPr>
            <a:endParaRPr lang="en-US" u="sng" spc="204" dirty="0"/>
          </a:p>
          <a:p>
            <a:pPr algn="l">
              <a:tabLst>
                <a:tab pos="354965" algn="l"/>
                <a:tab pos="355600" algn="l"/>
              </a:tabLst>
            </a:pPr>
            <a:r>
              <a:rPr lang="en-US" u="sng" spc="204" dirty="0"/>
              <a:t>Paper 3:</a:t>
            </a:r>
            <a:r>
              <a:rPr lang="en-US" spc="204" dirty="0"/>
              <a:t> Geographical Exploration</a:t>
            </a:r>
            <a:endParaRPr lang="en-US"/>
          </a:p>
          <a:p>
            <a:pPr algn="l"/>
            <a:r>
              <a:rPr lang="en-US" spc="204" dirty="0"/>
              <a:t>This is a synoptic paper that includes a decision-making exercise and skills tasks, based on information you have studied in the units listed above. </a:t>
            </a:r>
            <a:endParaRPr lang="en-US"/>
          </a:p>
          <a:p>
            <a:pPr algn="l"/>
            <a:r>
              <a:rPr lang="en-US" spc="204" dirty="0"/>
              <a:t>*</a:t>
            </a:r>
            <a:r>
              <a:rPr lang="en-US" sz="1000" spc="204" dirty="0"/>
              <a:t>These units will also examine geographical skills and techniques relevant to physical and human fieldwork</a:t>
            </a:r>
            <a:r>
              <a:rPr lang="en-US" sz="1000" b="0" spc="204" dirty="0"/>
              <a:t>. </a:t>
            </a:r>
            <a:endParaRPr lang="en-US"/>
          </a:p>
          <a:p>
            <a:pPr marL="12700" marR="5080">
              <a:lnSpc>
                <a:spcPct val="122700"/>
              </a:lnSpc>
              <a:spcBef>
                <a:spcPts val="100"/>
              </a:spcBef>
            </a:pPr>
            <a:endParaRPr spc="204" dirty="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24031" y="5519928"/>
            <a:ext cx="810768" cy="80467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787265" y="6196685"/>
            <a:ext cx="5088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spc="8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https://www.aqa.org.uk/subjects/geography/gcse/geography-</a:t>
            </a:r>
            <a:r>
              <a:rPr sz="1200" b="1" u="sng" spc="1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8035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9641" y="6511797"/>
            <a:ext cx="8791575" cy="30289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800" i="1" spc="70" dirty="0">
                <a:latin typeface="Calibri"/>
                <a:cs typeface="Calibri"/>
              </a:rPr>
              <a:t>For</a:t>
            </a:r>
            <a:r>
              <a:rPr sz="1800" i="1" spc="10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further</a:t>
            </a:r>
            <a:r>
              <a:rPr sz="1800" i="1" spc="85" dirty="0">
                <a:latin typeface="Calibri"/>
                <a:cs typeface="Calibri"/>
              </a:rPr>
              <a:t> </a:t>
            </a:r>
            <a:r>
              <a:rPr sz="1800" i="1" spc="55" dirty="0">
                <a:latin typeface="Calibri"/>
                <a:cs typeface="Calibri"/>
              </a:rPr>
              <a:t>information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25" dirty="0">
                <a:latin typeface="Calibri"/>
                <a:cs typeface="Calibri"/>
              </a:rPr>
              <a:t>on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this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10" dirty="0">
                <a:latin typeface="Calibri"/>
                <a:cs typeface="Calibri"/>
              </a:rPr>
              <a:t>course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05" dirty="0">
                <a:latin typeface="Calibri"/>
                <a:cs typeface="Calibri"/>
              </a:rPr>
              <a:t>please</a:t>
            </a:r>
            <a:r>
              <a:rPr sz="1800" i="1" spc="90" dirty="0">
                <a:latin typeface="Calibri"/>
                <a:cs typeface="Calibri"/>
              </a:rPr>
              <a:t> </a:t>
            </a:r>
            <a:r>
              <a:rPr sz="1800" i="1" spc="70" dirty="0">
                <a:latin typeface="Calibri"/>
                <a:cs typeface="Calibri"/>
              </a:rPr>
              <a:t>contact</a:t>
            </a:r>
            <a:r>
              <a:rPr sz="1800" i="1" spc="105" dirty="0">
                <a:latin typeface="Calibri"/>
                <a:cs typeface="Calibri"/>
              </a:rPr>
              <a:t> </a:t>
            </a:r>
            <a:r>
              <a:rPr sz="1800" i="1" spc="60" dirty="0">
                <a:latin typeface="Calibri"/>
                <a:cs typeface="Calibri"/>
                <a:hlinkClick r:id="rId4"/>
              </a:rPr>
              <a:t>hhill@heritage.derbyshire.sch.uk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8995" y="6480047"/>
            <a:ext cx="11583035" cy="0"/>
          </a:xfrm>
          <a:custGeom>
            <a:avLst/>
            <a:gdLst/>
            <a:ahLst/>
            <a:cxnLst/>
            <a:rect l="l" t="t" r="r" b="b"/>
            <a:pathLst>
              <a:path w="11583035">
                <a:moveTo>
                  <a:pt x="0" y="0"/>
                </a:moveTo>
                <a:lnTo>
                  <a:pt x="1158290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49955" y="516077"/>
            <a:ext cx="62744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70" dirty="0"/>
              <a:t>Do’s</a:t>
            </a:r>
            <a:r>
              <a:rPr spc="95" dirty="0"/>
              <a:t> </a:t>
            </a:r>
            <a:r>
              <a:rPr spc="315" dirty="0"/>
              <a:t>and</a:t>
            </a:r>
            <a:r>
              <a:rPr spc="100" dirty="0"/>
              <a:t> </a:t>
            </a:r>
            <a:r>
              <a:rPr spc="275" dirty="0"/>
              <a:t>Don'ts:</a:t>
            </a:r>
            <a:r>
              <a:rPr spc="45" dirty="0"/>
              <a:t> </a:t>
            </a:r>
            <a:r>
              <a:rPr spc="335" dirty="0">
                <a:solidFill>
                  <a:srgbClr val="FFC000"/>
                </a:solidFill>
              </a:rPr>
              <a:t>Geography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36217" y="6503314"/>
            <a:ext cx="8717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70" dirty="0">
                <a:latin typeface="Calibri"/>
                <a:cs typeface="Calibri"/>
              </a:rPr>
              <a:t>For</a:t>
            </a:r>
            <a:r>
              <a:rPr sz="1800" i="1" spc="10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further</a:t>
            </a:r>
            <a:r>
              <a:rPr sz="1800" i="1" spc="85" dirty="0">
                <a:latin typeface="Calibri"/>
                <a:cs typeface="Calibri"/>
              </a:rPr>
              <a:t> </a:t>
            </a:r>
            <a:r>
              <a:rPr sz="1800" i="1" spc="55" dirty="0">
                <a:latin typeface="Calibri"/>
                <a:cs typeface="Calibri"/>
              </a:rPr>
              <a:t>information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25" dirty="0">
                <a:latin typeface="Calibri"/>
                <a:cs typeface="Calibri"/>
              </a:rPr>
              <a:t>on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this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10" dirty="0">
                <a:latin typeface="Calibri"/>
                <a:cs typeface="Calibri"/>
              </a:rPr>
              <a:t>course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05" dirty="0">
                <a:latin typeface="Calibri"/>
                <a:cs typeface="Calibri"/>
              </a:rPr>
              <a:t>please</a:t>
            </a:r>
            <a:r>
              <a:rPr sz="1800" i="1" spc="90" dirty="0">
                <a:latin typeface="Calibri"/>
                <a:cs typeface="Calibri"/>
              </a:rPr>
              <a:t> </a:t>
            </a:r>
            <a:r>
              <a:rPr sz="1800" i="1" spc="70" dirty="0">
                <a:latin typeface="Calibri"/>
                <a:cs typeface="Calibri"/>
              </a:rPr>
              <a:t>contact</a:t>
            </a:r>
            <a:r>
              <a:rPr sz="1800" i="1" spc="105" dirty="0">
                <a:latin typeface="Calibri"/>
                <a:cs typeface="Calibri"/>
              </a:rPr>
              <a:t> </a:t>
            </a:r>
            <a:r>
              <a:rPr sz="1800" i="1" spc="55" dirty="0">
                <a:latin typeface="Calibri"/>
                <a:cs typeface="Calibri"/>
                <a:hlinkClick r:id="rId2"/>
              </a:rPr>
              <a:t>hilll@heritage.derbyshire.sch.uk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77355" y="1600327"/>
          <a:ext cx="11603990" cy="435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3200" b="1" spc="2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Do’s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3200" b="1" spc="2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Don’ts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205">
                <a:tc>
                  <a:txBody>
                    <a:bodyPr/>
                    <a:lstStyle/>
                    <a:p>
                      <a:pPr marL="91440" marR="4438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keen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interest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2000" spc="150" dirty="0">
                          <a:latin typeface="Calibri"/>
                          <a:cs typeface="Calibri"/>
                        </a:rPr>
                        <a:t>Geography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enjoyed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your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lesson’s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2000" spc="130" dirty="0">
                          <a:latin typeface="Calibri"/>
                          <a:cs typeface="Calibri"/>
                        </a:rPr>
                        <a:t>Y7,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85" dirty="0">
                          <a:latin typeface="Calibri"/>
                          <a:cs typeface="Calibri"/>
                        </a:rPr>
                        <a:t>Y8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Y9.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31800" algn="just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don’t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like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writing.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There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lots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55" dirty="0">
                          <a:latin typeface="Calibri"/>
                          <a:cs typeface="Calibri"/>
                        </a:rPr>
                        <a:t>long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questions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exams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which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we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50" dirty="0">
                          <a:latin typeface="Calibri"/>
                          <a:cs typeface="Calibri"/>
                        </a:rPr>
                        <a:t>spend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lots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lesson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25" dirty="0">
                          <a:latin typeface="Calibri"/>
                          <a:cs typeface="Calibri"/>
                        </a:rPr>
                        <a:t>preparing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for.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205">
                <a:tc>
                  <a:txBody>
                    <a:bodyPr/>
                    <a:lstStyle/>
                    <a:p>
                      <a:pPr marL="91440" marR="7150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want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40" dirty="0">
                          <a:latin typeface="Calibri"/>
                          <a:cs typeface="Calibri"/>
                        </a:rPr>
                        <a:t>develop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your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creativity,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0" dirty="0">
                          <a:latin typeface="Calibri"/>
                          <a:cs typeface="Calibri"/>
                        </a:rPr>
                        <a:t>problem</a:t>
                      </a:r>
                      <a:r>
                        <a:rPr sz="2000" spc="1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solving,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80" dirty="0">
                          <a:latin typeface="Calibri"/>
                          <a:cs typeface="Calibri"/>
                        </a:rPr>
                        <a:t>analysis</a:t>
                      </a:r>
                      <a:r>
                        <a:rPr sz="2000" spc="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2000" spc="80" dirty="0">
                          <a:latin typeface="Calibri"/>
                          <a:cs typeface="Calibri"/>
                        </a:rPr>
                        <a:t>evaluation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skills.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85" dirty="0">
                          <a:latin typeface="Calibri"/>
                          <a:cs typeface="Calibri"/>
                        </a:rPr>
                        <a:t>Don’t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0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just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because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might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spc="105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60" dirty="0">
                          <a:latin typeface="Calibri"/>
                          <a:cs typeface="Calibri"/>
                        </a:rPr>
                        <a:t>group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friends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will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8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2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picking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it.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515">
                <a:tc>
                  <a:txBody>
                    <a:bodyPr/>
                    <a:lstStyle/>
                    <a:p>
                      <a:pPr marL="91440" marR="4349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like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20" dirty="0">
                          <a:latin typeface="Calibri"/>
                          <a:cs typeface="Calibri"/>
                        </a:rPr>
                        <a:t>exploring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world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around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3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20" dirty="0">
                          <a:latin typeface="Calibri"/>
                          <a:cs typeface="Calibri"/>
                        </a:rPr>
                        <a:t>exploring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45" dirty="0">
                          <a:latin typeface="Calibri"/>
                          <a:cs typeface="Calibri"/>
                        </a:rPr>
                        <a:t>global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issues.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don’t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like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25" dirty="0">
                          <a:latin typeface="Calibri"/>
                          <a:cs typeface="Calibri"/>
                        </a:rPr>
                        <a:t>geography.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10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willing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put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effort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spc="50" dirty="0">
                          <a:latin typeface="Calibri"/>
                          <a:cs typeface="Calibri"/>
                        </a:rPr>
                        <a:t>in,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0" dirty="0">
                          <a:latin typeface="Calibri"/>
                          <a:cs typeface="Calibri"/>
                        </a:rPr>
                        <a:t>both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5" dirty="0">
                          <a:latin typeface="Calibri"/>
                          <a:cs typeface="Calibri"/>
                        </a:rPr>
                        <a:t>class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u="sng" spc="17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b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your</a:t>
                      </a:r>
                      <a:r>
                        <a:rPr sz="2000" spc="85" dirty="0">
                          <a:latin typeface="Calibri"/>
                          <a:cs typeface="Calibri"/>
                        </a:rPr>
                        <a:t> homework.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spc="95" dirty="0">
                          <a:latin typeface="Calibri"/>
                          <a:cs typeface="Calibri"/>
                        </a:rPr>
                        <a:t>Pick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14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05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65" dirty="0">
                          <a:latin typeface="Calibri"/>
                          <a:cs typeface="Calibri"/>
                        </a:rPr>
                        <a:t>think</a:t>
                      </a:r>
                      <a:r>
                        <a:rPr sz="2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7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125" dirty="0">
                          <a:latin typeface="Calibri"/>
                          <a:cs typeface="Calibri"/>
                        </a:rPr>
                        <a:t>easy…There</a:t>
                      </a:r>
                      <a:r>
                        <a:rPr sz="2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0" dirty="0">
                          <a:latin typeface="Calibri"/>
                          <a:cs typeface="Calibri"/>
                        </a:rPr>
                        <a:t>are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b="1" u="sng" spc="30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</a:t>
                      </a:r>
                      <a:r>
                        <a:rPr sz="2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5" dirty="0">
                          <a:latin typeface="Calibri"/>
                          <a:cs typeface="Calibri"/>
                        </a:rPr>
                        <a:t>easy</a:t>
                      </a:r>
                      <a:r>
                        <a:rPr sz="2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90" dirty="0">
                          <a:latin typeface="Calibri"/>
                          <a:cs typeface="Calibri"/>
                        </a:rPr>
                        <a:t>courses!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5428" y="414527"/>
            <a:ext cx="1673351" cy="83972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48995" y="6480047"/>
            <a:ext cx="11583035" cy="0"/>
          </a:xfrm>
          <a:custGeom>
            <a:avLst/>
            <a:gdLst/>
            <a:ahLst/>
            <a:cxnLst/>
            <a:rect l="l" t="t" r="r" b="b"/>
            <a:pathLst>
              <a:path w="11583035">
                <a:moveTo>
                  <a:pt x="0" y="0"/>
                </a:moveTo>
                <a:lnTo>
                  <a:pt x="1158290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pc="335" dirty="0"/>
              <a:t>Beyond</a:t>
            </a:r>
            <a:r>
              <a:rPr spc="105" dirty="0"/>
              <a:t> </a:t>
            </a:r>
            <a:r>
              <a:rPr spc="290" dirty="0"/>
              <a:t>Heritage:</a:t>
            </a:r>
            <a:r>
              <a:rPr spc="95" dirty="0"/>
              <a:t> </a:t>
            </a:r>
            <a:r>
              <a:rPr spc="335" dirty="0">
                <a:solidFill>
                  <a:srgbClr val="FFC000"/>
                </a:solidFill>
              </a:rPr>
              <a:t>Geography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99641" y="6503314"/>
            <a:ext cx="8791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70" dirty="0">
                <a:latin typeface="Calibri"/>
                <a:cs typeface="Calibri"/>
              </a:rPr>
              <a:t>For</a:t>
            </a:r>
            <a:r>
              <a:rPr sz="1800" i="1" spc="10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further</a:t>
            </a:r>
            <a:r>
              <a:rPr sz="1800" i="1" spc="85" dirty="0">
                <a:latin typeface="Calibri"/>
                <a:cs typeface="Calibri"/>
              </a:rPr>
              <a:t> </a:t>
            </a:r>
            <a:r>
              <a:rPr sz="1800" i="1" spc="55" dirty="0">
                <a:latin typeface="Calibri"/>
                <a:cs typeface="Calibri"/>
              </a:rPr>
              <a:t>information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25" dirty="0">
                <a:latin typeface="Calibri"/>
                <a:cs typeface="Calibri"/>
              </a:rPr>
              <a:t>on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this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10" dirty="0">
                <a:latin typeface="Calibri"/>
                <a:cs typeface="Calibri"/>
              </a:rPr>
              <a:t>course</a:t>
            </a:r>
            <a:r>
              <a:rPr sz="1800" i="1" spc="95" dirty="0">
                <a:latin typeface="Calibri"/>
                <a:cs typeface="Calibri"/>
              </a:rPr>
              <a:t> </a:t>
            </a:r>
            <a:r>
              <a:rPr sz="1800" i="1" spc="105" dirty="0">
                <a:latin typeface="Calibri"/>
                <a:cs typeface="Calibri"/>
              </a:rPr>
              <a:t>please</a:t>
            </a:r>
            <a:r>
              <a:rPr sz="1800" i="1" spc="90" dirty="0">
                <a:latin typeface="Calibri"/>
                <a:cs typeface="Calibri"/>
              </a:rPr>
              <a:t> </a:t>
            </a:r>
            <a:r>
              <a:rPr sz="1800" i="1" spc="70" dirty="0">
                <a:latin typeface="Calibri"/>
                <a:cs typeface="Calibri"/>
              </a:rPr>
              <a:t>contact</a:t>
            </a:r>
            <a:r>
              <a:rPr sz="1800" i="1" spc="105" dirty="0">
                <a:latin typeface="Calibri"/>
                <a:cs typeface="Calibri"/>
              </a:rPr>
              <a:t> </a:t>
            </a:r>
            <a:r>
              <a:rPr sz="1800" i="1" spc="60" dirty="0">
                <a:latin typeface="Calibri"/>
                <a:cs typeface="Calibri"/>
                <a:hlinkClick r:id="rId3"/>
              </a:rPr>
              <a:t>hhill@heritage.derbyshire.sch.uk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76843" y="1528572"/>
            <a:ext cx="3820795" cy="4852670"/>
            <a:chOff x="8276843" y="1528572"/>
            <a:chExt cx="3820795" cy="4852670"/>
          </a:xfrm>
        </p:grpSpPr>
        <p:sp>
          <p:nvSpPr>
            <p:cNvPr id="7" name="object 7"/>
            <p:cNvSpPr/>
            <p:nvPr/>
          </p:nvSpPr>
          <p:spPr>
            <a:xfrm>
              <a:off x="8295893" y="1547622"/>
              <a:ext cx="3782695" cy="4814570"/>
            </a:xfrm>
            <a:custGeom>
              <a:avLst/>
              <a:gdLst/>
              <a:ahLst/>
              <a:cxnLst/>
              <a:rect l="l" t="t" r="r" b="b"/>
              <a:pathLst>
                <a:path w="3782695" h="4814570">
                  <a:moveTo>
                    <a:pt x="3583178" y="0"/>
                  </a:moveTo>
                  <a:lnTo>
                    <a:pt x="199389" y="0"/>
                  </a:lnTo>
                  <a:lnTo>
                    <a:pt x="153675" y="5266"/>
                  </a:lnTo>
                  <a:lnTo>
                    <a:pt x="111708" y="20268"/>
                  </a:lnTo>
                  <a:lnTo>
                    <a:pt x="74686" y="43807"/>
                  </a:lnTo>
                  <a:lnTo>
                    <a:pt x="43807" y="74686"/>
                  </a:lnTo>
                  <a:lnTo>
                    <a:pt x="20268" y="111708"/>
                  </a:lnTo>
                  <a:lnTo>
                    <a:pt x="5266" y="153675"/>
                  </a:lnTo>
                  <a:lnTo>
                    <a:pt x="0" y="199389"/>
                  </a:lnTo>
                  <a:lnTo>
                    <a:pt x="0" y="4614938"/>
                  </a:lnTo>
                  <a:lnTo>
                    <a:pt x="5266" y="4660652"/>
                  </a:lnTo>
                  <a:lnTo>
                    <a:pt x="20268" y="4702618"/>
                  </a:lnTo>
                  <a:lnTo>
                    <a:pt x="43807" y="4739637"/>
                  </a:lnTo>
                  <a:lnTo>
                    <a:pt x="74686" y="4770513"/>
                  </a:lnTo>
                  <a:lnTo>
                    <a:pt x="111708" y="4794050"/>
                  </a:lnTo>
                  <a:lnTo>
                    <a:pt x="153675" y="4809050"/>
                  </a:lnTo>
                  <a:lnTo>
                    <a:pt x="199389" y="4814316"/>
                  </a:lnTo>
                  <a:lnTo>
                    <a:pt x="3583178" y="4814316"/>
                  </a:lnTo>
                  <a:lnTo>
                    <a:pt x="3628892" y="4809050"/>
                  </a:lnTo>
                  <a:lnTo>
                    <a:pt x="3670859" y="4794050"/>
                  </a:lnTo>
                  <a:lnTo>
                    <a:pt x="3707881" y="4770513"/>
                  </a:lnTo>
                  <a:lnTo>
                    <a:pt x="3738760" y="4739637"/>
                  </a:lnTo>
                  <a:lnTo>
                    <a:pt x="3762299" y="4702618"/>
                  </a:lnTo>
                  <a:lnTo>
                    <a:pt x="3777301" y="4660652"/>
                  </a:lnTo>
                  <a:lnTo>
                    <a:pt x="3782567" y="4614938"/>
                  </a:lnTo>
                  <a:lnTo>
                    <a:pt x="3782567" y="199389"/>
                  </a:lnTo>
                  <a:lnTo>
                    <a:pt x="3777301" y="153675"/>
                  </a:lnTo>
                  <a:lnTo>
                    <a:pt x="3762299" y="111708"/>
                  </a:lnTo>
                  <a:lnTo>
                    <a:pt x="3738760" y="74686"/>
                  </a:lnTo>
                  <a:lnTo>
                    <a:pt x="3707881" y="43807"/>
                  </a:lnTo>
                  <a:lnTo>
                    <a:pt x="3670859" y="20268"/>
                  </a:lnTo>
                  <a:lnTo>
                    <a:pt x="3628892" y="5266"/>
                  </a:lnTo>
                  <a:lnTo>
                    <a:pt x="3583178" y="0"/>
                  </a:lnTo>
                  <a:close/>
                </a:path>
              </a:pathLst>
            </a:custGeom>
            <a:solidFill>
              <a:srgbClr val="3A38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95893" y="1547622"/>
              <a:ext cx="3782695" cy="4814570"/>
            </a:xfrm>
            <a:custGeom>
              <a:avLst/>
              <a:gdLst/>
              <a:ahLst/>
              <a:cxnLst/>
              <a:rect l="l" t="t" r="r" b="b"/>
              <a:pathLst>
                <a:path w="3782695" h="4814570">
                  <a:moveTo>
                    <a:pt x="0" y="199389"/>
                  </a:moveTo>
                  <a:lnTo>
                    <a:pt x="5266" y="153675"/>
                  </a:lnTo>
                  <a:lnTo>
                    <a:pt x="20268" y="111708"/>
                  </a:lnTo>
                  <a:lnTo>
                    <a:pt x="43807" y="74686"/>
                  </a:lnTo>
                  <a:lnTo>
                    <a:pt x="74686" y="43807"/>
                  </a:lnTo>
                  <a:lnTo>
                    <a:pt x="111708" y="20268"/>
                  </a:lnTo>
                  <a:lnTo>
                    <a:pt x="153675" y="5266"/>
                  </a:lnTo>
                  <a:lnTo>
                    <a:pt x="199389" y="0"/>
                  </a:lnTo>
                  <a:lnTo>
                    <a:pt x="3583178" y="0"/>
                  </a:lnTo>
                  <a:lnTo>
                    <a:pt x="3628892" y="5266"/>
                  </a:lnTo>
                  <a:lnTo>
                    <a:pt x="3670859" y="20268"/>
                  </a:lnTo>
                  <a:lnTo>
                    <a:pt x="3707881" y="43807"/>
                  </a:lnTo>
                  <a:lnTo>
                    <a:pt x="3738760" y="74686"/>
                  </a:lnTo>
                  <a:lnTo>
                    <a:pt x="3762299" y="111708"/>
                  </a:lnTo>
                  <a:lnTo>
                    <a:pt x="3777301" y="153675"/>
                  </a:lnTo>
                  <a:lnTo>
                    <a:pt x="3782567" y="199389"/>
                  </a:lnTo>
                  <a:lnTo>
                    <a:pt x="3782567" y="4614938"/>
                  </a:lnTo>
                  <a:lnTo>
                    <a:pt x="3777301" y="4660652"/>
                  </a:lnTo>
                  <a:lnTo>
                    <a:pt x="3762299" y="4702618"/>
                  </a:lnTo>
                  <a:lnTo>
                    <a:pt x="3738760" y="4739637"/>
                  </a:lnTo>
                  <a:lnTo>
                    <a:pt x="3707881" y="4770513"/>
                  </a:lnTo>
                  <a:lnTo>
                    <a:pt x="3670859" y="4794050"/>
                  </a:lnTo>
                  <a:lnTo>
                    <a:pt x="3628892" y="4809050"/>
                  </a:lnTo>
                  <a:lnTo>
                    <a:pt x="3583178" y="4814316"/>
                  </a:lnTo>
                  <a:lnTo>
                    <a:pt x="199389" y="4814316"/>
                  </a:lnTo>
                  <a:lnTo>
                    <a:pt x="153675" y="4809050"/>
                  </a:lnTo>
                  <a:lnTo>
                    <a:pt x="111708" y="4794050"/>
                  </a:lnTo>
                  <a:lnTo>
                    <a:pt x="74686" y="4770513"/>
                  </a:lnTo>
                  <a:lnTo>
                    <a:pt x="43807" y="4739637"/>
                  </a:lnTo>
                  <a:lnTo>
                    <a:pt x="20268" y="4702618"/>
                  </a:lnTo>
                  <a:lnTo>
                    <a:pt x="5266" y="4660652"/>
                  </a:lnTo>
                  <a:lnTo>
                    <a:pt x="0" y="4614938"/>
                  </a:lnTo>
                  <a:lnTo>
                    <a:pt x="0" y="199389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25281" y="1628647"/>
            <a:ext cx="2921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5" dirty="0">
                <a:solidFill>
                  <a:srgbClr val="E3B408"/>
                </a:solidFill>
                <a:latin typeface="Calibri"/>
                <a:cs typeface="Calibri"/>
              </a:rPr>
              <a:t>Potential</a:t>
            </a:r>
            <a:r>
              <a:rPr sz="1800" b="1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800" b="1" spc="130" dirty="0">
                <a:solidFill>
                  <a:srgbClr val="E3B408"/>
                </a:solidFill>
                <a:latin typeface="Calibri"/>
                <a:cs typeface="Calibri"/>
              </a:rPr>
              <a:t>Career</a:t>
            </a:r>
            <a:r>
              <a:rPr sz="1800" b="1" spc="7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800" b="1" spc="120" dirty="0">
                <a:solidFill>
                  <a:srgbClr val="E3B408"/>
                </a:solidFill>
                <a:latin typeface="Calibri"/>
                <a:cs typeface="Calibri"/>
              </a:rPr>
              <a:t>Pathways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34196" y="2178507"/>
            <a:ext cx="3381375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Cartographer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Commercial/residential</a:t>
            </a:r>
            <a:r>
              <a:rPr sz="1400" spc="10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surveyor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Environmental 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consultant</a:t>
            </a:r>
            <a:endParaRPr sz="1400">
              <a:latin typeface="Calibri"/>
              <a:cs typeface="Calibri"/>
            </a:endParaRPr>
          </a:p>
          <a:p>
            <a:pPr marL="299085" marR="306070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Geographical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information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systems 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officer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Planning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surveyor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Social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researcher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Town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planner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Astronomer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International</a:t>
            </a:r>
            <a:r>
              <a:rPr sz="1400" spc="3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aid/development</a:t>
            </a:r>
            <a:r>
              <a:rPr sz="1400" spc="28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worker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100" dirty="0">
                <a:solidFill>
                  <a:srgbClr val="E3B408"/>
                </a:solidFill>
                <a:latin typeface="Calibri"/>
                <a:cs typeface="Calibri"/>
              </a:rPr>
              <a:t>Landscape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architect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Logistics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distribution</a:t>
            </a:r>
            <a:r>
              <a:rPr sz="1400" spc="1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manager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Market</a:t>
            </a:r>
            <a:r>
              <a:rPr sz="1400" spc="2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researcher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Nature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conservation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officer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Political</a:t>
            </a:r>
            <a:r>
              <a:rPr sz="1400" spc="26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risk</a:t>
            </a:r>
            <a:r>
              <a:rPr sz="1400" spc="31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analyst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Sustainability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consultant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Tourism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officer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Transport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planner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6011" y="1528572"/>
            <a:ext cx="3820795" cy="4843780"/>
            <a:chOff x="96011" y="1528572"/>
            <a:chExt cx="3820795" cy="4843780"/>
          </a:xfrm>
        </p:grpSpPr>
        <p:sp>
          <p:nvSpPr>
            <p:cNvPr id="12" name="object 12"/>
            <p:cNvSpPr/>
            <p:nvPr/>
          </p:nvSpPr>
          <p:spPr>
            <a:xfrm>
              <a:off x="115061" y="1547622"/>
              <a:ext cx="3782695" cy="4805680"/>
            </a:xfrm>
            <a:custGeom>
              <a:avLst/>
              <a:gdLst/>
              <a:ahLst/>
              <a:cxnLst/>
              <a:rect l="l" t="t" r="r" b="b"/>
              <a:pathLst>
                <a:path w="3782695" h="4805680">
                  <a:moveTo>
                    <a:pt x="3583178" y="0"/>
                  </a:moveTo>
                  <a:lnTo>
                    <a:pt x="199377" y="0"/>
                  </a:lnTo>
                  <a:lnTo>
                    <a:pt x="153663" y="5266"/>
                  </a:lnTo>
                  <a:lnTo>
                    <a:pt x="111697" y="20268"/>
                  </a:lnTo>
                  <a:lnTo>
                    <a:pt x="74678" y="43807"/>
                  </a:lnTo>
                  <a:lnTo>
                    <a:pt x="43802" y="74686"/>
                  </a:lnTo>
                  <a:lnTo>
                    <a:pt x="20265" y="111708"/>
                  </a:lnTo>
                  <a:lnTo>
                    <a:pt x="5265" y="153675"/>
                  </a:lnTo>
                  <a:lnTo>
                    <a:pt x="0" y="199389"/>
                  </a:lnTo>
                  <a:lnTo>
                    <a:pt x="0" y="4605794"/>
                  </a:lnTo>
                  <a:lnTo>
                    <a:pt x="5265" y="4651508"/>
                  </a:lnTo>
                  <a:lnTo>
                    <a:pt x="20265" y="4693474"/>
                  </a:lnTo>
                  <a:lnTo>
                    <a:pt x="43802" y="4730493"/>
                  </a:lnTo>
                  <a:lnTo>
                    <a:pt x="74678" y="4761369"/>
                  </a:lnTo>
                  <a:lnTo>
                    <a:pt x="111697" y="4784906"/>
                  </a:lnTo>
                  <a:lnTo>
                    <a:pt x="153663" y="4799906"/>
                  </a:lnTo>
                  <a:lnTo>
                    <a:pt x="199377" y="4805172"/>
                  </a:lnTo>
                  <a:lnTo>
                    <a:pt x="3583178" y="4805172"/>
                  </a:lnTo>
                  <a:lnTo>
                    <a:pt x="3628892" y="4799906"/>
                  </a:lnTo>
                  <a:lnTo>
                    <a:pt x="3670859" y="4784906"/>
                  </a:lnTo>
                  <a:lnTo>
                    <a:pt x="3707881" y="4761369"/>
                  </a:lnTo>
                  <a:lnTo>
                    <a:pt x="3738760" y="4730493"/>
                  </a:lnTo>
                  <a:lnTo>
                    <a:pt x="3762299" y="4693474"/>
                  </a:lnTo>
                  <a:lnTo>
                    <a:pt x="3777301" y="4651508"/>
                  </a:lnTo>
                  <a:lnTo>
                    <a:pt x="3782567" y="4605794"/>
                  </a:lnTo>
                  <a:lnTo>
                    <a:pt x="3782567" y="199389"/>
                  </a:lnTo>
                  <a:lnTo>
                    <a:pt x="3777301" y="153675"/>
                  </a:lnTo>
                  <a:lnTo>
                    <a:pt x="3762299" y="111708"/>
                  </a:lnTo>
                  <a:lnTo>
                    <a:pt x="3738760" y="74686"/>
                  </a:lnTo>
                  <a:lnTo>
                    <a:pt x="3707881" y="43807"/>
                  </a:lnTo>
                  <a:lnTo>
                    <a:pt x="3670859" y="20268"/>
                  </a:lnTo>
                  <a:lnTo>
                    <a:pt x="3628892" y="5266"/>
                  </a:lnTo>
                  <a:lnTo>
                    <a:pt x="3583178" y="0"/>
                  </a:lnTo>
                  <a:close/>
                </a:path>
              </a:pathLst>
            </a:custGeom>
            <a:solidFill>
              <a:srgbClr val="3A38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5061" y="1547622"/>
              <a:ext cx="3782695" cy="4805680"/>
            </a:xfrm>
            <a:custGeom>
              <a:avLst/>
              <a:gdLst/>
              <a:ahLst/>
              <a:cxnLst/>
              <a:rect l="l" t="t" r="r" b="b"/>
              <a:pathLst>
                <a:path w="3782695" h="4805680">
                  <a:moveTo>
                    <a:pt x="0" y="199389"/>
                  </a:moveTo>
                  <a:lnTo>
                    <a:pt x="5265" y="153675"/>
                  </a:lnTo>
                  <a:lnTo>
                    <a:pt x="20265" y="111708"/>
                  </a:lnTo>
                  <a:lnTo>
                    <a:pt x="43802" y="74686"/>
                  </a:lnTo>
                  <a:lnTo>
                    <a:pt x="74678" y="43807"/>
                  </a:lnTo>
                  <a:lnTo>
                    <a:pt x="111697" y="20268"/>
                  </a:lnTo>
                  <a:lnTo>
                    <a:pt x="153663" y="5266"/>
                  </a:lnTo>
                  <a:lnTo>
                    <a:pt x="199377" y="0"/>
                  </a:lnTo>
                  <a:lnTo>
                    <a:pt x="3583178" y="0"/>
                  </a:lnTo>
                  <a:lnTo>
                    <a:pt x="3628892" y="5266"/>
                  </a:lnTo>
                  <a:lnTo>
                    <a:pt x="3670859" y="20268"/>
                  </a:lnTo>
                  <a:lnTo>
                    <a:pt x="3707881" y="43807"/>
                  </a:lnTo>
                  <a:lnTo>
                    <a:pt x="3738760" y="74686"/>
                  </a:lnTo>
                  <a:lnTo>
                    <a:pt x="3762299" y="111708"/>
                  </a:lnTo>
                  <a:lnTo>
                    <a:pt x="3777301" y="153675"/>
                  </a:lnTo>
                  <a:lnTo>
                    <a:pt x="3782567" y="199389"/>
                  </a:lnTo>
                  <a:lnTo>
                    <a:pt x="3782567" y="4605794"/>
                  </a:lnTo>
                  <a:lnTo>
                    <a:pt x="3777301" y="4651508"/>
                  </a:lnTo>
                  <a:lnTo>
                    <a:pt x="3762299" y="4693474"/>
                  </a:lnTo>
                  <a:lnTo>
                    <a:pt x="3738760" y="4730493"/>
                  </a:lnTo>
                  <a:lnTo>
                    <a:pt x="3707881" y="4761369"/>
                  </a:lnTo>
                  <a:lnTo>
                    <a:pt x="3670859" y="4784906"/>
                  </a:lnTo>
                  <a:lnTo>
                    <a:pt x="3628892" y="4799906"/>
                  </a:lnTo>
                  <a:lnTo>
                    <a:pt x="3583178" y="4805172"/>
                  </a:lnTo>
                  <a:lnTo>
                    <a:pt x="199377" y="4805172"/>
                  </a:lnTo>
                  <a:lnTo>
                    <a:pt x="153663" y="4799906"/>
                  </a:lnTo>
                  <a:lnTo>
                    <a:pt x="111697" y="4784906"/>
                  </a:lnTo>
                  <a:lnTo>
                    <a:pt x="74678" y="4761369"/>
                  </a:lnTo>
                  <a:lnTo>
                    <a:pt x="43802" y="4730493"/>
                  </a:lnTo>
                  <a:lnTo>
                    <a:pt x="20265" y="4693474"/>
                  </a:lnTo>
                  <a:lnTo>
                    <a:pt x="5265" y="4651508"/>
                  </a:lnTo>
                  <a:lnTo>
                    <a:pt x="0" y="4605794"/>
                  </a:lnTo>
                  <a:lnTo>
                    <a:pt x="0" y="199389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34413" y="1628647"/>
            <a:ext cx="9378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15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800" b="1" spc="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800" b="1" spc="130" dirty="0">
                <a:solidFill>
                  <a:srgbClr val="E3B408"/>
                </a:solidFill>
                <a:latin typeface="Calibri"/>
                <a:cs typeface="Calibri"/>
              </a:rPr>
              <a:t>Levels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5856" y="2178507"/>
            <a:ext cx="29438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Most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6</a:t>
            </a:r>
            <a:r>
              <a:rPr sz="1350" spc="82" baseline="24691" dirty="0">
                <a:solidFill>
                  <a:srgbClr val="E3B408"/>
                </a:solidFill>
                <a:latin typeface="Calibri"/>
                <a:cs typeface="Calibri"/>
              </a:rPr>
              <a:t>th</a:t>
            </a:r>
            <a:r>
              <a:rPr sz="1350" spc="254" baseline="24691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forms</a:t>
            </a: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require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at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05" dirty="0">
                <a:solidFill>
                  <a:srgbClr val="E3B408"/>
                </a:solidFill>
                <a:latin typeface="Calibri"/>
                <a:cs typeface="Calibri"/>
              </a:rPr>
              <a:t>grade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5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E3B408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</a:pP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continue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on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with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geography.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1256" y="2819145"/>
            <a:ext cx="328549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114" dirty="0">
                <a:solidFill>
                  <a:srgbClr val="E3B408"/>
                </a:solidFill>
                <a:latin typeface="Calibri"/>
                <a:cs typeface="Calibri"/>
              </a:rPr>
              <a:t>As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geography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links</a:t>
            </a:r>
            <a:r>
              <a:rPr sz="1400" spc="10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will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with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lots</a:t>
            </a:r>
            <a:r>
              <a:rPr sz="1400" spc="10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of</a:t>
            </a:r>
            <a:r>
              <a:rPr sz="1400" spc="1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other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subjects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 (including </a:t>
            </a: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English,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Maths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and 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science)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it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is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45" dirty="0">
                <a:solidFill>
                  <a:srgbClr val="E3B408"/>
                </a:solidFill>
                <a:latin typeface="Calibri"/>
                <a:cs typeface="Calibri"/>
              </a:rPr>
              <a:t>good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subject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to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continue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with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at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level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as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it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helps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support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your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other</a:t>
            </a:r>
            <a:r>
              <a:rPr sz="1400" spc="-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levels.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1256" y="4099686"/>
            <a:ext cx="35032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You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could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then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continue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with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geography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E3B408"/>
                </a:solidFill>
                <a:latin typeface="Calibri"/>
                <a:cs typeface="Calibri"/>
              </a:rPr>
              <a:t>at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university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as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10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degree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on</a:t>
            </a:r>
            <a:r>
              <a:rPr sz="1400" spc="10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it’s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own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50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focus</a:t>
            </a:r>
            <a:r>
              <a:rPr sz="1400" spc="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0" dirty="0">
                <a:solidFill>
                  <a:srgbClr val="E3B408"/>
                </a:solidFill>
                <a:latin typeface="Calibri"/>
                <a:cs typeface="Calibri"/>
              </a:rPr>
              <a:t>on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physical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or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human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geography.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1256" y="4953380"/>
            <a:ext cx="34874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You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can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combine</a:t>
            </a:r>
            <a:r>
              <a:rPr sz="1400" spc="2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it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with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other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05" dirty="0">
                <a:solidFill>
                  <a:srgbClr val="E3B408"/>
                </a:solidFill>
                <a:latin typeface="Calibri"/>
                <a:cs typeface="Calibri"/>
              </a:rPr>
              <a:t>degrees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e.g. </a:t>
            </a:r>
            <a:r>
              <a:rPr sz="1400" spc="105" dirty="0">
                <a:solidFill>
                  <a:srgbClr val="E3B408"/>
                </a:solidFill>
                <a:latin typeface="Calibri"/>
                <a:cs typeface="Calibri"/>
              </a:rPr>
              <a:t>Geography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economics.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1256" y="5593486"/>
            <a:ext cx="32461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30" dirty="0">
                <a:solidFill>
                  <a:srgbClr val="E3B408"/>
                </a:solidFill>
                <a:latin typeface="Calibri"/>
                <a:cs typeface="Calibri"/>
              </a:rPr>
              <a:t>Or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you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could</a:t>
            </a:r>
            <a:r>
              <a:rPr sz="1400" spc="1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5" dirty="0">
                <a:solidFill>
                  <a:srgbClr val="E3B408"/>
                </a:solidFill>
                <a:latin typeface="Calibri"/>
                <a:cs typeface="Calibri"/>
              </a:rPr>
              <a:t>specialise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in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certain</a:t>
            </a:r>
            <a:r>
              <a:rPr sz="1400" spc="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area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e.g.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a</a:t>
            </a:r>
            <a:r>
              <a:rPr sz="1400" spc="3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degree</a:t>
            </a:r>
            <a:r>
              <a:rPr sz="1400" spc="1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Town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Planning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117847" y="1528572"/>
            <a:ext cx="3957954" cy="4852670"/>
            <a:chOff x="4117847" y="1528572"/>
            <a:chExt cx="3957954" cy="4852670"/>
          </a:xfrm>
        </p:grpSpPr>
        <p:sp>
          <p:nvSpPr>
            <p:cNvPr id="21" name="object 21"/>
            <p:cNvSpPr/>
            <p:nvPr/>
          </p:nvSpPr>
          <p:spPr>
            <a:xfrm>
              <a:off x="4136897" y="1547622"/>
              <a:ext cx="3919854" cy="4814570"/>
            </a:xfrm>
            <a:custGeom>
              <a:avLst/>
              <a:gdLst/>
              <a:ahLst/>
              <a:cxnLst/>
              <a:rect l="l" t="t" r="r" b="b"/>
              <a:pathLst>
                <a:path w="3919854" h="4814570">
                  <a:moveTo>
                    <a:pt x="3712972" y="0"/>
                  </a:moveTo>
                  <a:lnTo>
                    <a:pt x="206628" y="0"/>
                  </a:lnTo>
                  <a:lnTo>
                    <a:pt x="159233" y="5454"/>
                  </a:lnTo>
                  <a:lnTo>
                    <a:pt x="115734" y="20992"/>
                  </a:lnTo>
                  <a:lnTo>
                    <a:pt x="77370" y="45376"/>
                  </a:lnTo>
                  <a:lnTo>
                    <a:pt x="45376" y="77370"/>
                  </a:lnTo>
                  <a:lnTo>
                    <a:pt x="20992" y="115734"/>
                  </a:lnTo>
                  <a:lnTo>
                    <a:pt x="5454" y="159233"/>
                  </a:lnTo>
                  <a:lnTo>
                    <a:pt x="0" y="206628"/>
                  </a:lnTo>
                  <a:lnTo>
                    <a:pt x="0" y="4607712"/>
                  </a:lnTo>
                  <a:lnTo>
                    <a:pt x="5454" y="4655082"/>
                  </a:lnTo>
                  <a:lnTo>
                    <a:pt x="20992" y="4698568"/>
                  </a:lnTo>
                  <a:lnTo>
                    <a:pt x="45376" y="4736929"/>
                  </a:lnTo>
                  <a:lnTo>
                    <a:pt x="77370" y="4768925"/>
                  </a:lnTo>
                  <a:lnTo>
                    <a:pt x="115734" y="4793315"/>
                  </a:lnTo>
                  <a:lnTo>
                    <a:pt x="159233" y="4808859"/>
                  </a:lnTo>
                  <a:lnTo>
                    <a:pt x="206628" y="4814316"/>
                  </a:lnTo>
                  <a:lnTo>
                    <a:pt x="3712972" y="4814316"/>
                  </a:lnTo>
                  <a:lnTo>
                    <a:pt x="3760367" y="4808859"/>
                  </a:lnTo>
                  <a:lnTo>
                    <a:pt x="3803866" y="4793315"/>
                  </a:lnTo>
                  <a:lnTo>
                    <a:pt x="3842230" y="4768925"/>
                  </a:lnTo>
                  <a:lnTo>
                    <a:pt x="3874224" y="4736929"/>
                  </a:lnTo>
                  <a:lnTo>
                    <a:pt x="3898608" y="4698568"/>
                  </a:lnTo>
                  <a:lnTo>
                    <a:pt x="3914146" y="4655082"/>
                  </a:lnTo>
                  <a:lnTo>
                    <a:pt x="3919601" y="4607712"/>
                  </a:lnTo>
                  <a:lnTo>
                    <a:pt x="3919601" y="206628"/>
                  </a:lnTo>
                  <a:lnTo>
                    <a:pt x="3914146" y="159233"/>
                  </a:lnTo>
                  <a:lnTo>
                    <a:pt x="3898608" y="115734"/>
                  </a:lnTo>
                  <a:lnTo>
                    <a:pt x="3874224" y="77370"/>
                  </a:lnTo>
                  <a:lnTo>
                    <a:pt x="3842230" y="45376"/>
                  </a:lnTo>
                  <a:lnTo>
                    <a:pt x="3803866" y="20992"/>
                  </a:lnTo>
                  <a:lnTo>
                    <a:pt x="3760367" y="5454"/>
                  </a:lnTo>
                  <a:lnTo>
                    <a:pt x="3712972" y="0"/>
                  </a:lnTo>
                  <a:close/>
                </a:path>
              </a:pathLst>
            </a:custGeom>
            <a:solidFill>
              <a:srgbClr val="3A38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36897" y="1547622"/>
              <a:ext cx="3919854" cy="4814570"/>
            </a:xfrm>
            <a:custGeom>
              <a:avLst/>
              <a:gdLst/>
              <a:ahLst/>
              <a:cxnLst/>
              <a:rect l="l" t="t" r="r" b="b"/>
              <a:pathLst>
                <a:path w="3919854" h="4814570">
                  <a:moveTo>
                    <a:pt x="0" y="206628"/>
                  </a:moveTo>
                  <a:lnTo>
                    <a:pt x="5454" y="159233"/>
                  </a:lnTo>
                  <a:lnTo>
                    <a:pt x="20992" y="115734"/>
                  </a:lnTo>
                  <a:lnTo>
                    <a:pt x="45376" y="77370"/>
                  </a:lnTo>
                  <a:lnTo>
                    <a:pt x="77370" y="45376"/>
                  </a:lnTo>
                  <a:lnTo>
                    <a:pt x="115734" y="20992"/>
                  </a:lnTo>
                  <a:lnTo>
                    <a:pt x="159233" y="5454"/>
                  </a:lnTo>
                  <a:lnTo>
                    <a:pt x="206628" y="0"/>
                  </a:lnTo>
                  <a:lnTo>
                    <a:pt x="3712972" y="0"/>
                  </a:lnTo>
                  <a:lnTo>
                    <a:pt x="3760367" y="5454"/>
                  </a:lnTo>
                  <a:lnTo>
                    <a:pt x="3803866" y="20992"/>
                  </a:lnTo>
                  <a:lnTo>
                    <a:pt x="3842230" y="45376"/>
                  </a:lnTo>
                  <a:lnTo>
                    <a:pt x="3874224" y="77370"/>
                  </a:lnTo>
                  <a:lnTo>
                    <a:pt x="3898608" y="115734"/>
                  </a:lnTo>
                  <a:lnTo>
                    <a:pt x="3914146" y="159233"/>
                  </a:lnTo>
                  <a:lnTo>
                    <a:pt x="3919601" y="206628"/>
                  </a:lnTo>
                  <a:lnTo>
                    <a:pt x="3919601" y="4607712"/>
                  </a:lnTo>
                  <a:lnTo>
                    <a:pt x="3914146" y="4655082"/>
                  </a:lnTo>
                  <a:lnTo>
                    <a:pt x="3898608" y="4698568"/>
                  </a:lnTo>
                  <a:lnTo>
                    <a:pt x="3874224" y="4736929"/>
                  </a:lnTo>
                  <a:lnTo>
                    <a:pt x="3842230" y="4768925"/>
                  </a:lnTo>
                  <a:lnTo>
                    <a:pt x="3803866" y="4793315"/>
                  </a:lnTo>
                  <a:lnTo>
                    <a:pt x="3760367" y="4808859"/>
                  </a:lnTo>
                  <a:lnTo>
                    <a:pt x="3712972" y="4814316"/>
                  </a:lnTo>
                  <a:lnTo>
                    <a:pt x="206628" y="4814316"/>
                  </a:lnTo>
                  <a:lnTo>
                    <a:pt x="159233" y="4808859"/>
                  </a:lnTo>
                  <a:lnTo>
                    <a:pt x="115734" y="4793315"/>
                  </a:lnTo>
                  <a:lnTo>
                    <a:pt x="77370" y="4768925"/>
                  </a:lnTo>
                  <a:lnTo>
                    <a:pt x="45376" y="4736929"/>
                  </a:lnTo>
                  <a:lnTo>
                    <a:pt x="20992" y="4698568"/>
                  </a:lnTo>
                  <a:lnTo>
                    <a:pt x="5454" y="4655082"/>
                  </a:lnTo>
                  <a:lnTo>
                    <a:pt x="0" y="4607712"/>
                  </a:lnTo>
                  <a:lnTo>
                    <a:pt x="0" y="206628"/>
                  </a:lnTo>
                  <a:close/>
                </a:path>
              </a:pathLst>
            </a:custGeom>
            <a:ln w="381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4739766" y="1630807"/>
            <a:ext cx="2711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30" dirty="0">
                <a:solidFill>
                  <a:srgbClr val="E3B408"/>
                </a:solidFill>
                <a:latin typeface="Calibri"/>
                <a:cs typeface="Calibri"/>
              </a:rPr>
              <a:t>Life/Employability</a:t>
            </a:r>
            <a:r>
              <a:rPr sz="1800" b="1" spc="6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800" b="1" spc="125" dirty="0">
                <a:solidFill>
                  <a:srgbClr val="E3B408"/>
                </a:solidFill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76471" y="2180970"/>
            <a:ext cx="3281045" cy="2586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Teamwork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Problem-</a:t>
            </a: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solving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110" dirty="0">
                <a:solidFill>
                  <a:srgbClr val="E3B408"/>
                </a:solidFill>
                <a:latin typeface="Calibri"/>
                <a:cs typeface="Calibri"/>
              </a:rPr>
              <a:t>Advanced</a:t>
            </a:r>
            <a:r>
              <a:rPr sz="1400" spc="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analytical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3B408"/>
                </a:solidFill>
                <a:latin typeface="Calibri"/>
                <a:cs typeface="Calibri"/>
              </a:rPr>
              <a:t>skills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Communication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Data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evaluation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70" dirty="0">
                <a:solidFill>
                  <a:srgbClr val="E3B408"/>
                </a:solidFill>
                <a:latin typeface="Calibri"/>
                <a:cs typeface="Calibri"/>
              </a:rPr>
              <a:t>Data</a:t>
            </a:r>
            <a:r>
              <a:rPr sz="1400" spc="4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collection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Planning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Creative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thinking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85" dirty="0">
                <a:solidFill>
                  <a:srgbClr val="E3B408"/>
                </a:solidFill>
                <a:latin typeface="Calibri"/>
                <a:cs typeface="Calibri"/>
              </a:rPr>
              <a:t>Time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80" dirty="0">
                <a:solidFill>
                  <a:srgbClr val="E3B408"/>
                </a:solidFill>
                <a:latin typeface="Calibri"/>
                <a:cs typeface="Calibri"/>
              </a:rPr>
              <a:t>management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Self-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motivation</a:t>
            </a:r>
            <a:r>
              <a:rPr sz="1400" spc="37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37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3B408"/>
                </a:solidFill>
                <a:latin typeface="Calibri"/>
                <a:cs typeface="Calibri"/>
              </a:rPr>
              <a:t>self-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reliance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65" dirty="0">
                <a:solidFill>
                  <a:srgbClr val="E3B408"/>
                </a:solidFill>
                <a:latin typeface="Calibri"/>
                <a:cs typeface="Calibri"/>
              </a:rPr>
              <a:t>Report</a:t>
            </a:r>
            <a:r>
              <a:rPr sz="1400" spc="1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writing</a:t>
            </a:r>
            <a:r>
              <a:rPr sz="1400" spc="3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95" dirty="0">
                <a:solidFill>
                  <a:srgbClr val="E3B408"/>
                </a:solidFill>
                <a:latin typeface="Calibri"/>
                <a:cs typeface="Calibri"/>
              </a:rPr>
              <a:t>and</a:t>
            </a:r>
            <a:r>
              <a:rPr sz="1400" spc="45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60" dirty="0">
                <a:solidFill>
                  <a:srgbClr val="E3B408"/>
                </a:solidFill>
                <a:latin typeface="Calibri"/>
                <a:cs typeface="Calibri"/>
              </a:rPr>
              <a:t>data</a:t>
            </a:r>
            <a:r>
              <a:rPr sz="1400" spc="20" dirty="0">
                <a:solidFill>
                  <a:srgbClr val="E3B408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E3B408"/>
                </a:solidFill>
                <a:latin typeface="Calibri"/>
                <a:cs typeface="Calibri"/>
              </a:rPr>
              <a:t>presentation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spc="55" dirty="0">
                <a:solidFill>
                  <a:srgbClr val="E3B408"/>
                </a:solidFill>
                <a:latin typeface="Calibri"/>
                <a:cs typeface="Calibri"/>
              </a:rPr>
              <a:t>Adaptability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673</Words>
  <Application>Microsoft Office PowerPoint</Application>
  <PresentationFormat>Widescreen</PresentationFormat>
  <Paragraphs>79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Course Information: Geography</vt:lpstr>
      <vt:lpstr>Assessment: Geography</vt:lpstr>
      <vt:lpstr>Do’s and Don'ts: Geography</vt:lpstr>
      <vt:lpstr>Beyond Heritage: Geography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J Barnston</dc:creator>
  <cp:lastModifiedBy>Miss N Dagless</cp:lastModifiedBy>
  <cp:revision>11</cp:revision>
  <dcterms:created xsi:type="dcterms:W3CDTF">2024-02-14T09:41:52Z</dcterms:created>
  <dcterms:modified xsi:type="dcterms:W3CDTF">2024-02-23T15:07:55Z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2024-02-14T00:00:00Z</vt:filetime>
  </property>
</Properties>
</file>