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971B4-542D-2B75-07D9-2948BF0C3192}" v="44" dt="2024-02-14T13:29:29.977"/>
    <p1510:client id="{CA6D4680-4B46-7549-9E16-94B3F89456DB}" v="94" dt="2024-02-14T13:11:20.78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CA6D4680-4B46-7549-9E16-94B3F89456DB}"/>
    <pc:docChg chg="modSld">
      <pc:chgData name="Miss E Trevis" userId="S::emma.trevis@heritage.ttct.co.uk::53ed163c-77db-4932-9f04-bd1abcfa5a2b" providerId="AD" clId="Web-{CA6D4680-4B46-7549-9E16-94B3F89456DB}" dt="2024-02-14T13:11:18.674" v="50" actId="20577"/>
      <pc:docMkLst>
        <pc:docMk/>
      </pc:docMkLst>
      <pc:sldChg chg="modSp">
        <pc:chgData name="Miss E Trevis" userId="S::emma.trevis@heritage.ttct.co.uk::53ed163c-77db-4932-9f04-bd1abcfa5a2b" providerId="AD" clId="Web-{CA6D4680-4B46-7549-9E16-94B3F89456DB}" dt="2024-02-14T13:10:46.720" v="18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CA6D4680-4B46-7549-9E16-94B3F89456DB}" dt="2024-02-14T13:10:46.720" v="18" actId="20577"/>
          <ac:spMkLst>
            <pc:docMk/>
            <pc:sldMk cId="0" sldId="256"/>
            <ac:spMk id="10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CA6D4680-4B46-7549-9E16-94B3F89456DB}" dt="2024-02-14T13:11:05.674" v="34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CA6D4680-4B46-7549-9E16-94B3F89456DB}" dt="2024-02-14T13:11:05.674" v="34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CA6D4680-4B46-7549-9E16-94B3F89456DB}" dt="2024-02-14T13:11:18.674" v="50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CA6D4680-4B46-7549-9E16-94B3F89456DB}" dt="2024-02-14T13:11:18.674" v="50" actId="20577"/>
          <ac:spMkLst>
            <pc:docMk/>
            <pc:sldMk cId="0" sldId="258"/>
            <ac:spMk id="5" creationId="{00000000-0000-0000-0000-000000000000}"/>
          </ac:spMkLst>
        </pc:spChg>
      </pc:sldChg>
    </pc:docChg>
  </pc:docChgLst>
  <pc:docChgLst>
    <pc:chgData name="Miss E Trevis" userId="S::emma.trevis@heritage.ttct.co.uk::53ed163c-77db-4932-9f04-bd1abcfa5a2b" providerId="AD" clId="Web-{9C5971B4-542D-2B75-07D9-2948BF0C3192}"/>
    <pc:docChg chg="modSld">
      <pc:chgData name="Miss E Trevis" userId="S::emma.trevis@heritage.ttct.co.uk::53ed163c-77db-4932-9f04-bd1abcfa5a2b" providerId="AD" clId="Web-{9C5971B4-542D-2B75-07D9-2948BF0C3192}" dt="2024-02-14T13:29:29.977" v="20" actId="20577"/>
      <pc:docMkLst>
        <pc:docMk/>
      </pc:docMkLst>
      <pc:sldChg chg="modSp">
        <pc:chgData name="Miss E Trevis" userId="S::emma.trevis@heritage.ttct.co.uk::53ed163c-77db-4932-9f04-bd1abcfa5a2b" providerId="AD" clId="Web-{9C5971B4-542D-2B75-07D9-2948BF0C3192}" dt="2024-02-14T13:29:29.977" v="20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9C5971B4-542D-2B75-07D9-2948BF0C3192}" dt="2024-02-14T13:29:29.977" v="20" actId="20577"/>
          <ac:spMkLst>
            <pc:docMk/>
            <pc:sldMk cId="0" sldId="257"/>
            <ac:spMk id="4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C5971B4-542D-2B75-07D9-2948BF0C3192}" dt="2024-02-14T13:28:59.632" v="18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9C5971B4-542D-2B75-07D9-2948BF0C3192}" dt="2024-02-14T13:28:59.632" v="18" actId="20577"/>
          <ac:spMkLst>
            <pc:docMk/>
            <pc:sldMk cId="0" sldId="259"/>
            <ac:spMk id="2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52431" y="406908"/>
            <a:ext cx="1673352" cy="83972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34196" y="2178507"/>
            <a:ext cx="2923540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3B40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44520" y="516077"/>
            <a:ext cx="6902958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310" y="1971878"/>
            <a:ext cx="11441379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atie.cooper@heritage.ttct.co.uk" TargetMode="Externa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tie.cooper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6511" y="1917192"/>
            <a:ext cx="5798820" cy="2487295"/>
          </a:xfrm>
          <a:custGeom>
            <a:avLst/>
            <a:gdLst/>
            <a:ahLst/>
            <a:cxnLst/>
            <a:rect l="l" t="t" r="r" b="b"/>
            <a:pathLst>
              <a:path w="5798820" h="2487295">
                <a:moveTo>
                  <a:pt x="5619242" y="0"/>
                </a:moveTo>
                <a:lnTo>
                  <a:pt x="179590" y="0"/>
                </a:lnTo>
                <a:lnTo>
                  <a:pt x="131847" y="6414"/>
                </a:lnTo>
                <a:lnTo>
                  <a:pt x="88947" y="24515"/>
                </a:lnTo>
                <a:lnTo>
                  <a:pt x="52600" y="52593"/>
                </a:lnTo>
                <a:lnTo>
                  <a:pt x="24518" y="88937"/>
                </a:lnTo>
                <a:lnTo>
                  <a:pt x="6415" y="131835"/>
                </a:lnTo>
                <a:lnTo>
                  <a:pt x="0" y="179578"/>
                </a:lnTo>
                <a:lnTo>
                  <a:pt x="0" y="2307590"/>
                </a:lnTo>
                <a:lnTo>
                  <a:pt x="6415" y="2355332"/>
                </a:lnTo>
                <a:lnTo>
                  <a:pt x="24518" y="2398230"/>
                </a:lnTo>
                <a:lnTo>
                  <a:pt x="52600" y="2434574"/>
                </a:lnTo>
                <a:lnTo>
                  <a:pt x="88947" y="2462652"/>
                </a:lnTo>
                <a:lnTo>
                  <a:pt x="131847" y="2480753"/>
                </a:lnTo>
                <a:lnTo>
                  <a:pt x="179590" y="2487168"/>
                </a:lnTo>
                <a:lnTo>
                  <a:pt x="5619242" y="2487168"/>
                </a:lnTo>
                <a:lnTo>
                  <a:pt x="5666984" y="2480753"/>
                </a:lnTo>
                <a:lnTo>
                  <a:pt x="5709882" y="2462652"/>
                </a:lnTo>
                <a:lnTo>
                  <a:pt x="5746226" y="2434574"/>
                </a:lnTo>
                <a:lnTo>
                  <a:pt x="5774304" y="2398230"/>
                </a:lnTo>
                <a:lnTo>
                  <a:pt x="5792405" y="2355332"/>
                </a:lnTo>
                <a:lnTo>
                  <a:pt x="5798820" y="2307590"/>
                </a:lnTo>
                <a:lnTo>
                  <a:pt x="5798820" y="179578"/>
                </a:lnTo>
                <a:lnTo>
                  <a:pt x="5792405" y="131835"/>
                </a:lnTo>
                <a:lnTo>
                  <a:pt x="5774304" y="88937"/>
                </a:lnTo>
                <a:lnTo>
                  <a:pt x="5746226" y="52593"/>
                </a:lnTo>
                <a:lnTo>
                  <a:pt x="5709882" y="24515"/>
                </a:lnTo>
                <a:lnTo>
                  <a:pt x="5666984" y="6414"/>
                </a:lnTo>
                <a:lnTo>
                  <a:pt x="5619242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5407" y="516077"/>
            <a:ext cx="74193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/>
              <a:t>Course</a:t>
            </a:r>
            <a:r>
              <a:rPr spc="110"/>
              <a:t> </a:t>
            </a:r>
            <a:r>
              <a:rPr spc="220"/>
              <a:t>Information:</a:t>
            </a:r>
            <a:r>
              <a:rPr spc="105"/>
              <a:t> </a:t>
            </a:r>
            <a:r>
              <a:rPr spc="225">
                <a:solidFill>
                  <a:srgbClr val="FFC000"/>
                </a:solidFill>
              </a:rPr>
              <a:t>Mathematics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971878"/>
            <a:ext cx="54883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05">
                <a:latin typeface="Calibri"/>
                <a:cs typeface="Calibri"/>
              </a:rPr>
              <a:t>We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study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the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linear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Edexcel</a:t>
            </a:r>
            <a:r>
              <a:rPr sz="1800" spc="20">
                <a:latin typeface="Calibri"/>
                <a:cs typeface="Calibri"/>
              </a:rPr>
              <a:t> </a:t>
            </a:r>
            <a:r>
              <a:rPr sz="1800" spc="235">
                <a:latin typeface="Calibri"/>
                <a:cs typeface="Calibri"/>
              </a:rPr>
              <a:t>GCSE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course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-25">
                <a:latin typeface="Calibri"/>
                <a:cs typeface="Calibri"/>
              </a:rPr>
              <a:t>for </a:t>
            </a:r>
            <a:r>
              <a:rPr sz="1800" spc="60">
                <a:latin typeface="Calibri"/>
                <a:cs typeface="Calibri"/>
              </a:rPr>
              <a:t>Mathematics.</a:t>
            </a:r>
            <a:r>
              <a:rPr sz="1800" spc="-5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Students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in </a:t>
            </a:r>
            <a:r>
              <a:rPr sz="1800" spc="70">
                <a:latin typeface="Calibri"/>
                <a:cs typeface="Calibri"/>
              </a:rPr>
              <a:t>year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10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continue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120">
                <a:latin typeface="Calibri"/>
                <a:cs typeface="Calibri"/>
              </a:rPr>
              <a:t>on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40">
                <a:latin typeface="Calibri"/>
                <a:cs typeface="Calibri"/>
              </a:rPr>
              <a:t>their </a:t>
            </a:r>
            <a:r>
              <a:rPr sz="1800" spc="85">
                <a:latin typeface="Calibri"/>
                <a:cs typeface="Calibri"/>
              </a:rPr>
              <a:t>hard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work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built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upon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through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the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previous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45">
                <a:latin typeface="Calibri"/>
                <a:cs typeface="Calibri"/>
              </a:rPr>
              <a:t>three </a:t>
            </a:r>
            <a:r>
              <a:rPr sz="1800" spc="70">
                <a:latin typeface="Calibri"/>
                <a:cs typeface="Calibri"/>
              </a:rPr>
              <a:t>years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studying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at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Heritage.</a:t>
            </a:r>
            <a:r>
              <a:rPr sz="1800" spc="-65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The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course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comprises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30">
                <a:latin typeface="Calibri"/>
                <a:cs typeface="Calibri"/>
              </a:rPr>
              <a:t>of </a:t>
            </a:r>
            <a:r>
              <a:rPr sz="1800" spc="50">
                <a:latin typeface="Calibri"/>
                <a:cs typeface="Calibri"/>
              </a:rPr>
              <a:t>five</a:t>
            </a:r>
            <a:r>
              <a:rPr sz="1800" spc="30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main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strands</a:t>
            </a:r>
            <a:r>
              <a:rPr sz="1800" spc="60">
                <a:latin typeface="Calibri"/>
                <a:cs typeface="Calibri"/>
              </a:rPr>
              <a:t> of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70">
                <a:latin typeface="Calibri"/>
                <a:cs typeface="Calibri"/>
              </a:rPr>
              <a:t>maths;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Number,</a:t>
            </a:r>
            <a:r>
              <a:rPr sz="1800" spc="-45">
                <a:latin typeface="Calibri"/>
                <a:cs typeface="Calibri"/>
              </a:rPr>
              <a:t> </a:t>
            </a:r>
            <a:r>
              <a:rPr sz="1800" spc="114">
                <a:latin typeface="Calibri"/>
                <a:cs typeface="Calibri"/>
              </a:rPr>
              <a:t>Algebra,</a:t>
            </a:r>
            <a:r>
              <a:rPr sz="1800" spc="-20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Shape, </a:t>
            </a:r>
            <a:r>
              <a:rPr sz="1800" spc="95">
                <a:latin typeface="Calibri"/>
                <a:cs typeface="Calibri"/>
              </a:rPr>
              <a:t>Data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9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Ratio.</a:t>
            </a:r>
            <a:r>
              <a:rPr sz="1800" spc="-5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Each</a:t>
            </a:r>
            <a:r>
              <a:rPr sz="1800" spc="85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skill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is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taught</a:t>
            </a:r>
            <a:r>
              <a:rPr sz="1800" spc="110">
                <a:latin typeface="Calibri"/>
                <a:cs typeface="Calibri"/>
              </a:rPr>
              <a:t> </a:t>
            </a:r>
            <a:r>
              <a:rPr sz="1800" spc="70">
                <a:latin typeface="Calibri"/>
                <a:cs typeface="Calibri"/>
              </a:rPr>
              <a:t>explicitly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before </a:t>
            </a:r>
            <a:r>
              <a:rPr sz="1800" spc="114">
                <a:latin typeface="Calibri"/>
                <a:cs typeface="Calibri"/>
              </a:rPr>
              <a:t>making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links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tackling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114">
                <a:latin typeface="Calibri"/>
                <a:cs typeface="Calibri"/>
              </a:rPr>
              <a:t>problem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solving</a:t>
            </a:r>
            <a:r>
              <a:rPr sz="1800" spc="30">
                <a:latin typeface="Calibri"/>
                <a:cs typeface="Calibri"/>
              </a:rPr>
              <a:t> </a:t>
            </a:r>
            <a:r>
              <a:rPr sz="1800" spc="45">
                <a:latin typeface="Calibri"/>
                <a:cs typeface="Calibri"/>
              </a:rPr>
              <a:t>style </a:t>
            </a:r>
            <a:r>
              <a:rPr sz="1800" spc="75">
                <a:latin typeface="Calibri"/>
                <a:cs typeface="Calibri"/>
              </a:rPr>
              <a:t>questions.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5517" y="6260998"/>
            <a:ext cx="6349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Calibri"/>
                <a:cs typeface="Calibri"/>
              </a:rPr>
              <a:t>https://qualifications.pearson.com/en/qualifications/edexcel-</a:t>
            </a:r>
            <a:r>
              <a:rPr sz="1200" spc="55">
                <a:latin typeface="Calibri"/>
                <a:cs typeface="Calibri"/>
              </a:rPr>
              <a:t>gcses/mathematics-</a:t>
            </a:r>
            <a:r>
              <a:rPr sz="1200" spc="45">
                <a:latin typeface="Calibri"/>
                <a:cs typeface="Calibri"/>
              </a:rPr>
              <a:t>2015.html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15471" y="5693664"/>
            <a:ext cx="1091183" cy="4419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97395" y="1844039"/>
            <a:ext cx="2761488" cy="165658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58783" y="3909059"/>
            <a:ext cx="1987296" cy="198729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492377" y="6511797"/>
            <a:ext cx="9205595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70">
                <a:latin typeface="Calibri"/>
                <a:cs typeface="Calibri"/>
                <a:hlinkClick r:id="rId5"/>
              </a:rPr>
              <a:t>katie.cooper@heritage.ttct.co.uk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7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0814" y="516077"/>
            <a:ext cx="57505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/>
              <a:t>Assessment:</a:t>
            </a:r>
            <a:r>
              <a:rPr spc="110"/>
              <a:t> </a:t>
            </a:r>
            <a:r>
              <a:rPr spc="225">
                <a:solidFill>
                  <a:srgbClr val="FFC000"/>
                </a:solidFill>
              </a:rPr>
              <a:t>Mathematics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92377" y="6511797"/>
            <a:ext cx="9205595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70">
                <a:latin typeface="Calibri"/>
                <a:cs typeface="Calibri"/>
                <a:hlinkClick r:id="rId2"/>
              </a:rPr>
              <a:t>katie.cooper</a:t>
            </a:r>
            <a:r>
              <a:rPr sz="1800" i="1" spc="70">
                <a:latin typeface="Calibri"/>
                <a:cs typeface="Calibri"/>
                <a:hlinkClick r:id="rId2"/>
              </a:rPr>
              <a:t>@heritage.</a:t>
            </a:r>
            <a:r>
              <a:rPr lang="en-US" i="1" spc="7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7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602485"/>
            <a:ext cx="11951970" cy="2814955"/>
          </a:xfrm>
          <a:prstGeom prst="rect">
            <a:avLst/>
          </a:prstGeom>
        </p:spPr>
        <p:txBody>
          <a:bodyPr vert="horz" wrap="square" lIns="0" tIns="889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Students</a:t>
            </a:r>
            <a:r>
              <a:rPr sz="2400" b="1" spc="4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95">
                <a:solidFill>
                  <a:srgbClr val="E2AF00"/>
                </a:solidFill>
                <a:latin typeface="Calibri"/>
                <a:cs typeface="Calibri"/>
              </a:rPr>
              <a:t>complete</a:t>
            </a:r>
            <a:r>
              <a:rPr sz="2400" b="1" spc="5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35">
                <a:solidFill>
                  <a:srgbClr val="E2AF00"/>
                </a:solidFill>
                <a:latin typeface="Calibri"/>
                <a:cs typeface="Calibri"/>
              </a:rPr>
              <a:t>three</a:t>
            </a:r>
            <a:r>
              <a:rPr sz="2400" b="1" spc="7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equally</a:t>
            </a:r>
            <a:r>
              <a:rPr sz="2400" b="1" spc="5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20">
                <a:solidFill>
                  <a:srgbClr val="E2AF00"/>
                </a:solidFill>
                <a:latin typeface="Calibri"/>
                <a:cs typeface="Calibri"/>
              </a:rPr>
              <a:t>weighted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15">
                <a:solidFill>
                  <a:srgbClr val="E2AF00"/>
                </a:solidFill>
                <a:latin typeface="Calibri"/>
                <a:cs typeface="Calibri"/>
              </a:rPr>
              <a:t>exams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95">
                <a:solidFill>
                  <a:srgbClr val="E2AF00"/>
                </a:solidFill>
                <a:latin typeface="Calibri"/>
                <a:cs typeface="Calibri"/>
              </a:rPr>
              <a:t>at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20">
                <a:solidFill>
                  <a:srgbClr val="E2AF00"/>
                </a:solidFill>
                <a:latin typeface="Calibri"/>
                <a:cs typeface="Calibri"/>
              </a:rPr>
              <a:t>end</a:t>
            </a:r>
            <a:r>
              <a:rPr sz="2400" b="1" spc="5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400" b="1" spc="12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year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20">
                <a:solidFill>
                  <a:srgbClr val="E2AF00"/>
                </a:solidFill>
                <a:latin typeface="Calibri"/>
                <a:cs typeface="Calibri"/>
              </a:rPr>
              <a:t>11.</a:t>
            </a:r>
            <a:endParaRPr sz="2400">
              <a:latin typeface="Calibri"/>
              <a:cs typeface="Calibri"/>
            </a:endParaRPr>
          </a:p>
          <a:p>
            <a:pPr marL="12700" marR="292100">
              <a:lnSpc>
                <a:spcPct val="100000"/>
              </a:lnSpc>
              <a:spcBef>
                <a:spcPts val="600"/>
              </a:spcBef>
            </a:pPr>
            <a:r>
              <a:rPr sz="2400" b="1" spc="175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400" b="1" spc="6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325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5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90">
                <a:solidFill>
                  <a:srgbClr val="E2AF00"/>
                </a:solidFill>
                <a:latin typeface="Calibri"/>
                <a:cs typeface="Calibri"/>
              </a:rPr>
              <a:t>non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calculator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paper,</a:t>
            </a:r>
            <a:r>
              <a:rPr sz="2400" b="1" spc="1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5">
                <a:solidFill>
                  <a:srgbClr val="E2AF00"/>
                </a:solidFill>
                <a:latin typeface="Calibri"/>
                <a:cs typeface="Calibri"/>
              </a:rPr>
              <a:t>both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5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325">
                <a:solidFill>
                  <a:srgbClr val="E2AF00"/>
                </a:solidFill>
                <a:latin typeface="Calibri"/>
                <a:cs typeface="Calibri"/>
              </a:rPr>
              <a:t>2</a:t>
            </a:r>
            <a:r>
              <a:rPr sz="2400" b="1" spc="6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1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325">
                <a:solidFill>
                  <a:srgbClr val="E2AF00"/>
                </a:solidFill>
                <a:latin typeface="Calibri"/>
                <a:cs typeface="Calibri"/>
              </a:rPr>
              <a:t>3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10">
                <a:solidFill>
                  <a:srgbClr val="E2AF00"/>
                </a:solidFill>
                <a:latin typeface="Calibri"/>
                <a:cs typeface="Calibri"/>
              </a:rPr>
              <a:t>allowing</a:t>
            </a:r>
            <a:r>
              <a:rPr sz="2400" b="1" spc="4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use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5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400" b="1" spc="12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14">
                <a:solidFill>
                  <a:srgbClr val="E2AF00"/>
                </a:solidFill>
                <a:latin typeface="Calibri"/>
                <a:cs typeface="Calibri"/>
              </a:rPr>
              <a:t>a </a:t>
            </a:r>
            <a:r>
              <a:rPr sz="2400" b="1" spc="150">
                <a:solidFill>
                  <a:srgbClr val="E2AF00"/>
                </a:solidFill>
                <a:latin typeface="Calibri"/>
                <a:cs typeface="Calibri"/>
              </a:rPr>
              <a:t>Scientific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25">
                <a:solidFill>
                  <a:srgbClr val="E2AF00"/>
                </a:solidFill>
                <a:latin typeface="Calibri"/>
                <a:cs typeface="Calibri"/>
              </a:rPr>
              <a:t>calculator.</a:t>
            </a:r>
            <a:r>
              <a:rPr sz="2400" b="1" spc="1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5">
                <a:solidFill>
                  <a:srgbClr val="E2AF00"/>
                </a:solidFill>
                <a:latin typeface="Calibri"/>
                <a:cs typeface="Calibri"/>
              </a:rPr>
              <a:t>(we</a:t>
            </a:r>
            <a:r>
              <a:rPr sz="2400" b="1" spc="8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5">
                <a:solidFill>
                  <a:srgbClr val="E2AF00"/>
                </a:solidFill>
                <a:latin typeface="Calibri"/>
                <a:cs typeface="Calibri"/>
              </a:rPr>
              <a:t>strongly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00">
                <a:solidFill>
                  <a:srgbClr val="E2AF00"/>
                </a:solidFill>
                <a:latin typeface="Calibri"/>
                <a:cs typeface="Calibri"/>
              </a:rPr>
              <a:t>recommend</a:t>
            </a:r>
            <a:r>
              <a:rPr sz="2400" b="1" spc="5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5">
                <a:solidFill>
                  <a:srgbClr val="E2AF00"/>
                </a:solidFill>
                <a:latin typeface="Calibri"/>
                <a:cs typeface="Calibri"/>
              </a:rPr>
              <a:t>students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purchase</a:t>
            </a:r>
            <a:r>
              <a:rPr sz="2400" b="1" spc="11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80">
                <a:solidFill>
                  <a:srgbClr val="E2AF00"/>
                </a:solidFill>
                <a:latin typeface="Calibri"/>
                <a:cs typeface="Calibri"/>
              </a:rPr>
              <a:t>CASIO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calculator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as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10">
                <a:solidFill>
                  <a:srgbClr val="E2AF00"/>
                </a:solidFill>
                <a:latin typeface="Calibri"/>
                <a:cs typeface="Calibri"/>
              </a:rPr>
              <a:t>used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5">
                <a:solidFill>
                  <a:srgbClr val="E2AF00"/>
                </a:solidFill>
                <a:latin typeface="Calibri"/>
                <a:cs typeface="Calibri"/>
              </a:rPr>
              <a:t>school)</a:t>
            </a:r>
            <a:endParaRPr sz="2400">
              <a:latin typeface="Calibri"/>
              <a:cs typeface="Calibri"/>
            </a:endParaRPr>
          </a:p>
          <a:p>
            <a:pPr marL="12700" marR="5080">
              <a:spcBef>
                <a:spcPts val="600"/>
              </a:spcBef>
            </a:pP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Students</a:t>
            </a:r>
            <a:r>
              <a:rPr sz="2400" b="1" spc="4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5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400" b="1" spc="5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take</a:t>
            </a:r>
            <a:r>
              <a:rPr sz="2400" b="1" spc="7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an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15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2400" b="1" spc="5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95">
                <a:solidFill>
                  <a:srgbClr val="E2AF00"/>
                </a:solidFill>
                <a:latin typeface="Calibri"/>
                <a:cs typeface="Calibri"/>
              </a:rPr>
              <a:t>at</a:t>
            </a:r>
            <a:r>
              <a:rPr sz="2400" b="1" spc="7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0">
                <a:solidFill>
                  <a:srgbClr val="E2AF00"/>
                </a:solidFill>
                <a:latin typeface="Calibri"/>
                <a:cs typeface="Calibri"/>
              </a:rPr>
              <a:t>either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00">
                <a:solidFill>
                  <a:srgbClr val="E2AF00"/>
                </a:solidFill>
                <a:latin typeface="Calibri"/>
                <a:cs typeface="Calibri"/>
              </a:rPr>
              <a:t>higher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(Grade</a:t>
            </a:r>
            <a:r>
              <a:rPr lang="en-US" sz="2400" b="1" spc="70">
                <a:solidFill>
                  <a:srgbClr val="E2AF00"/>
                </a:solidFill>
                <a:latin typeface="Calibri"/>
                <a:cs typeface="Calibri"/>
              </a:rPr>
              <a:t> 3</a:t>
            </a:r>
            <a:r>
              <a:rPr lang="en-US" sz="2400" b="1" spc="19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lang="en-US" sz="2400" b="1" spc="195">
                <a:solidFill>
                  <a:srgbClr val="E2AF00"/>
                </a:solidFill>
                <a:latin typeface="Calibri"/>
                <a:cs typeface="Calibri"/>
              </a:rPr>
              <a:t>9</a:t>
            </a:r>
            <a:r>
              <a:rPr sz="2400" b="1" spc="195">
                <a:solidFill>
                  <a:srgbClr val="E2AF00"/>
                </a:solidFill>
                <a:latin typeface="Calibri"/>
                <a:cs typeface="Calibri"/>
              </a:rPr>
              <a:t>)</a:t>
            </a:r>
            <a:r>
              <a:rPr sz="2400" b="1" spc="8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5">
                <a:solidFill>
                  <a:srgbClr val="E2AF00"/>
                </a:solidFill>
                <a:latin typeface="Calibri"/>
                <a:cs typeface="Calibri"/>
              </a:rPr>
              <a:t>foundation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(Grade</a:t>
            </a:r>
            <a:r>
              <a:rPr sz="2400" b="1" spc="7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1-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5) </a:t>
            </a:r>
            <a:r>
              <a:rPr sz="2400" b="1" spc="204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400" b="1" spc="6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30">
                <a:solidFill>
                  <a:srgbClr val="E2AF00"/>
                </a:solidFill>
                <a:latin typeface="Calibri"/>
                <a:cs typeface="Calibri"/>
              </a:rPr>
              <a:t>their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10">
                <a:solidFill>
                  <a:srgbClr val="E2AF00"/>
                </a:solidFill>
                <a:latin typeface="Calibri"/>
                <a:cs typeface="Calibri"/>
              </a:rPr>
              <a:t>tier</a:t>
            </a:r>
            <a:r>
              <a:rPr sz="2400" b="1" spc="5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400" b="1" spc="114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0">
                <a:solidFill>
                  <a:srgbClr val="E2AF00"/>
                </a:solidFill>
                <a:latin typeface="Calibri"/>
                <a:cs typeface="Calibri"/>
              </a:rPr>
              <a:t>entry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5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400" b="1" spc="6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45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29">
                <a:solidFill>
                  <a:srgbClr val="E2AF00"/>
                </a:solidFill>
                <a:latin typeface="Calibri"/>
                <a:cs typeface="Calibri"/>
              </a:rPr>
              <a:t>decided</a:t>
            </a:r>
            <a:r>
              <a:rPr sz="2400" b="1" spc="3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5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65">
                <a:solidFill>
                  <a:srgbClr val="E2AF00"/>
                </a:solidFill>
                <a:latin typeface="Calibri"/>
                <a:cs typeface="Calibri"/>
              </a:rPr>
              <a:t>class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95">
                <a:solidFill>
                  <a:srgbClr val="E2AF00"/>
                </a:solidFill>
                <a:latin typeface="Calibri"/>
                <a:cs typeface="Calibri"/>
              </a:rPr>
              <a:t>work,</a:t>
            </a:r>
            <a:r>
              <a:rPr sz="2400" b="1" spc="-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0">
                <a:solidFill>
                  <a:srgbClr val="E2AF00"/>
                </a:solidFill>
                <a:latin typeface="Calibri"/>
                <a:cs typeface="Calibri"/>
              </a:rPr>
              <a:t>assessments</a:t>
            </a:r>
            <a:r>
              <a:rPr sz="2400" b="1" spc="8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204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400" b="1" spc="6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05">
                <a:solidFill>
                  <a:srgbClr val="E2AF00"/>
                </a:solidFill>
                <a:latin typeface="Calibri"/>
                <a:cs typeface="Calibri"/>
              </a:rPr>
              <a:t>effort </a:t>
            </a:r>
            <a:r>
              <a:rPr sz="2400" b="1" spc="150">
                <a:solidFill>
                  <a:srgbClr val="E2AF00"/>
                </a:solidFill>
                <a:latin typeface="Calibri"/>
                <a:cs typeface="Calibri"/>
              </a:rPr>
              <a:t>within</a:t>
            </a:r>
            <a:r>
              <a:rPr sz="2400" b="1" spc="75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75">
                <a:solidFill>
                  <a:srgbClr val="E2AF00"/>
                </a:solidFill>
                <a:latin typeface="Calibri"/>
                <a:cs typeface="Calibri"/>
              </a:rPr>
              <a:t>lessons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80">
                <a:solidFill>
                  <a:srgbClr val="E2AF00"/>
                </a:solidFill>
                <a:latin typeface="Calibri"/>
                <a:cs typeface="Calibri"/>
              </a:rPr>
              <a:t>over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45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400" b="1" spc="7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400" b="1" spc="150">
                <a:solidFill>
                  <a:srgbClr val="E2AF00"/>
                </a:solidFill>
                <a:latin typeface="Calibri"/>
                <a:cs typeface="Calibri"/>
              </a:rPr>
              <a:t>course.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0123" y="516077"/>
            <a:ext cx="66300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70"/>
              <a:t>Do’s</a:t>
            </a:r>
            <a:r>
              <a:rPr spc="95"/>
              <a:t> </a:t>
            </a:r>
            <a:r>
              <a:rPr spc="315"/>
              <a:t>and</a:t>
            </a:r>
            <a:r>
              <a:rPr spc="100"/>
              <a:t> </a:t>
            </a:r>
            <a:r>
              <a:rPr spc="275"/>
              <a:t>Don'ts:</a:t>
            </a:r>
            <a:r>
              <a:rPr spc="45"/>
              <a:t> </a:t>
            </a:r>
            <a:r>
              <a:rPr spc="225">
                <a:solidFill>
                  <a:srgbClr val="FFC000"/>
                </a:solidFill>
              </a:rPr>
              <a:t>Mathematics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92377" y="6511797"/>
            <a:ext cx="9205595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70">
                <a:latin typeface="Calibri"/>
                <a:cs typeface="Calibri"/>
              </a:rPr>
              <a:t>katie.cooper</a:t>
            </a:r>
            <a:r>
              <a:rPr sz="1800" i="1" spc="70">
                <a:latin typeface="Calibri"/>
                <a:cs typeface="Calibri"/>
              </a:rPr>
              <a:t>@heritage.</a:t>
            </a:r>
            <a:r>
              <a:rPr lang="en-US" i="1" spc="70">
                <a:latin typeface="Calibri"/>
                <a:cs typeface="Calibri"/>
              </a:rPr>
              <a:t>ttct.co.uk</a:t>
            </a:r>
            <a:endParaRPr sz="1800" i="1" spc="7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7400" y="1729358"/>
          <a:ext cx="11603990" cy="376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1239520" marR="1167130" indent="1962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200">
                          <a:latin typeface="Calibri"/>
                          <a:cs typeface="Calibri"/>
                        </a:rPr>
                        <a:t>Come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an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>
                          <a:latin typeface="Calibri"/>
                          <a:cs typeface="Calibri"/>
                        </a:rPr>
                        <a:t>open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mind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Mathematics</a:t>
                      </a:r>
                      <a:r>
                        <a:rPr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enjoyed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073910" marR="158115" indent="-1906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10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there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only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>
                          <a:latin typeface="Calibri"/>
                          <a:cs typeface="Calibri"/>
                        </a:rPr>
                        <a:t>one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correct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method.</a:t>
                      </a:r>
                      <a:r>
                        <a:rPr sz="2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Explore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different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ideas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16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>
                          <a:latin typeface="Calibri"/>
                          <a:cs typeface="Calibri"/>
                        </a:rPr>
                        <a:t>make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mistake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393950" marR="513080" indent="-18732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125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write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answer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when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out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a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question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8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>
                          <a:latin typeface="Calibri"/>
                          <a:cs typeface="Calibri"/>
                        </a:rPr>
                        <a:t>Try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make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links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between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areas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maths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and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spc="75">
                          <a:latin typeface="Calibri"/>
                          <a:cs typeface="Calibri"/>
                        </a:rPr>
                        <a:t>other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subjects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16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afraid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>
                          <a:latin typeface="Calibri"/>
                          <a:cs typeface="Calibri"/>
                        </a:rPr>
                        <a:t>wrong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4"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we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learn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best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when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spc="90">
                          <a:latin typeface="Calibri"/>
                          <a:cs typeface="Calibri"/>
                        </a:rPr>
                        <a:t>we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>
                          <a:latin typeface="Calibri"/>
                          <a:cs typeface="Calibri"/>
                        </a:rPr>
                        <a:t>grapple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question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878205" marR="247015" indent="-6267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0">
                          <a:latin typeface="Calibri"/>
                          <a:cs typeface="Calibri"/>
                        </a:rPr>
                        <a:t>Push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yourself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>
                          <a:latin typeface="Calibri"/>
                          <a:cs typeface="Calibri"/>
                        </a:rPr>
                        <a:t>each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lesson.</a:t>
                      </a:r>
                      <a:r>
                        <a:rPr sz="2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24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>
                          <a:latin typeface="Calibri"/>
                          <a:cs typeface="Calibri"/>
                        </a:rPr>
                        <a:t>pass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in </a:t>
                      </a:r>
                      <a:r>
                        <a:rPr sz="2000" spc="265">
                          <a:latin typeface="Calibri"/>
                          <a:cs typeface="Calibri"/>
                        </a:rPr>
                        <a:t>GCSE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maths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>
                          <a:latin typeface="Calibri"/>
                          <a:cs typeface="Calibri"/>
                        </a:rPr>
                        <a:t>opens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so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many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doors.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160">
                          <a:latin typeface="Calibri"/>
                          <a:cs typeface="Calibri"/>
                        </a:rPr>
                        <a:t>Compare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yourself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4"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we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all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unique!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4520" y="516077"/>
            <a:ext cx="69024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/>
              <a:t>Beyond</a:t>
            </a:r>
            <a:r>
              <a:rPr spc="90"/>
              <a:t> </a:t>
            </a:r>
            <a:r>
              <a:rPr spc="285"/>
              <a:t>Heritage:</a:t>
            </a:r>
            <a:r>
              <a:rPr spc="110"/>
              <a:t> </a:t>
            </a:r>
            <a:r>
              <a:rPr spc="225">
                <a:solidFill>
                  <a:srgbClr val="FFC000"/>
                </a:solidFill>
              </a:rPr>
              <a:t>Mathematics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4" name="object 4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85"/>
              <a:t>Acoustic</a:t>
            </a:r>
            <a:r>
              <a:rPr spc="65"/>
              <a:t> </a:t>
            </a:r>
            <a:r>
              <a:rPr spc="50"/>
              <a:t>consultant</a:t>
            </a:r>
          </a:p>
          <a:p>
            <a:pPr marL="83820" indent="-71755">
              <a:lnSpc>
                <a:spcPct val="100000"/>
              </a:lnSpc>
              <a:spcBef>
                <a:spcPts val="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60"/>
              <a:t>Actuarial</a:t>
            </a:r>
            <a:r>
              <a:rPr spc="85"/>
              <a:t> </a:t>
            </a:r>
            <a:r>
              <a:rPr spc="-10"/>
              <a:t>analyst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55"/>
              <a:t>Actuary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65"/>
              <a:t>Astronomer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85"/>
              <a:t>Chartered</a:t>
            </a:r>
            <a:r>
              <a:rPr spc="55"/>
              <a:t> accountant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85"/>
              <a:t>Chartered</a:t>
            </a:r>
            <a:r>
              <a:rPr spc="55"/>
              <a:t> certified</a:t>
            </a:r>
            <a:r>
              <a:rPr spc="75"/>
              <a:t> </a:t>
            </a:r>
            <a:r>
              <a:rPr spc="55"/>
              <a:t>accountant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80"/>
              <a:t>Data</a:t>
            </a:r>
            <a:r>
              <a:rPr spc="45"/>
              <a:t> </a:t>
            </a:r>
            <a:r>
              <a:rPr spc="-10"/>
              <a:t>analyst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80"/>
              <a:t>Data</a:t>
            </a:r>
            <a:r>
              <a:rPr spc="45"/>
              <a:t> </a:t>
            </a:r>
            <a:r>
              <a:rPr spc="35"/>
              <a:t>scientist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50"/>
              <a:t>Investment</a:t>
            </a:r>
            <a:r>
              <a:rPr spc="80"/>
              <a:t> </a:t>
            </a:r>
            <a:r>
              <a:rPr spc="-10"/>
              <a:t>analyst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75"/>
              <a:t>Research </a:t>
            </a:r>
            <a:r>
              <a:rPr spc="45"/>
              <a:t>scientist</a:t>
            </a:r>
            <a:r>
              <a:rPr spc="95"/>
              <a:t> </a:t>
            </a:r>
            <a:r>
              <a:rPr spc="-10"/>
              <a:t>(maths)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100"/>
              <a:t>Secondary</a:t>
            </a:r>
            <a:r>
              <a:rPr spc="50"/>
              <a:t> </a:t>
            </a:r>
            <a:r>
              <a:rPr spc="95"/>
              <a:t>school</a:t>
            </a:r>
            <a:r>
              <a:rPr spc="50"/>
              <a:t> </a:t>
            </a:r>
            <a:r>
              <a:rPr spc="55"/>
              <a:t>teacher</a:t>
            </a:r>
          </a:p>
          <a:p>
            <a:pPr marL="83820" indent="-71755">
              <a:lnSpc>
                <a:spcPct val="100000"/>
              </a:lnSpc>
              <a:spcBef>
                <a:spcPts val="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50"/>
              <a:t>Software</a:t>
            </a:r>
            <a:r>
              <a:rPr spc="85"/>
              <a:t> engineer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120"/>
              <a:t>Sound</a:t>
            </a:r>
            <a:r>
              <a:rPr spc="45"/>
              <a:t> </a:t>
            </a:r>
            <a:r>
              <a:rPr spc="85"/>
              <a:t>engineer</a:t>
            </a: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pc="-10"/>
              <a:t>Statistician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9" name="object 9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256" y="2178507"/>
            <a:ext cx="3457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100">
                <a:solidFill>
                  <a:srgbClr val="E3B408"/>
                </a:solidFill>
                <a:latin typeface="Calibri"/>
                <a:cs typeface="Calibri"/>
              </a:rPr>
              <a:t>Options</a:t>
            </a:r>
            <a:r>
              <a:rPr sz="16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include</a:t>
            </a:r>
            <a:r>
              <a:rPr sz="1600" spc="1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85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600" spc="3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600" spc="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45">
                <a:solidFill>
                  <a:srgbClr val="E3B408"/>
                </a:solidFill>
                <a:latin typeface="Calibri"/>
                <a:cs typeface="Calibri"/>
              </a:rPr>
              <a:t>Mathematics, Further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0">
                <a:solidFill>
                  <a:srgbClr val="E3B408"/>
                </a:solidFill>
                <a:latin typeface="Calibri"/>
                <a:cs typeface="Calibri"/>
              </a:rPr>
              <a:t>Mathematics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1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20">
                <a:solidFill>
                  <a:srgbClr val="E3B408"/>
                </a:solidFill>
                <a:latin typeface="Calibri"/>
                <a:cs typeface="Calibri"/>
              </a:rPr>
              <a:t>Core</a:t>
            </a:r>
            <a:r>
              <a:rPr sz="16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40">
                <a:solidFill>
                  <a:srgbClr val="E3B408"/>
                </a:solidFill>
                <a:latin typeface="Calibri"/>
                <a:cs typeface="Calibri"/>
              </a:rPr>
              <a:t>Maths 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preparation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1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0">
                <a:solidFill>
                  <a:srgbClr val="E3B408"/>
                </a:solidFill>
                <a:latin typeface="Calibri"/>
                <a:cs typeface="Calibri"/>
              </a:rPr>
              <a:t>acceptance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25">
                <a:solidFill>
                  <a:srgbClr val="E3B408"/>
                </a:solidFill>
                <a:latin typeface="Calibri"/>
                <a:cs typeface="Calibri"/>
              </a:rPr>
              <a:t>for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University</a:t>
            </a:r>
            <a:r>
              <a:rPr sz="1600" spc="30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30">
                <a:solidFill>
                  <a:srgbClr val="E3B408"/>
                </a:solidFill>
                <a:latin typeface="Calibri"/>
                <a:cs typeface="Calibri"/>
              </a:rPr>
              <a:t>Degree</a:t>
            </a:r>
            <a:r>
              <a:rPr sz="1600" spc="2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Courses.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256" y="3397961"/>
            <a:ext cx="3437890" cy="757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9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600" b="1" spc="1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50">
                <a:solidFill>
                  <a:srgbClr val="E3B408"/>
                </a:solidFill>
                <a:latin typeface="Calibri"/>
                <a:cs typeface="Calibri"/>
              </a:rPr>
              <a:t>grade</a:t>
            </a:r>
            <a:r>
              <a:rPr sz="1600" b="1" spc="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5">
                <a:solidFill>
                  <a:srgbClr val="E3B408"/>
                </a:solidFill>
                <a:latin typeface="Calibri"/>
                <a:cs typeface="Calibri"/>
              </a:rPr>
              <a:t>four</a:t>
            </a:r>
            <a:r>
              <a:rPr sz="1600" b="1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5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0">
                <a:solidFill>
                  <a:srgbClr val="E3B408"/>
                </a:solidFill>
                <a:latin typeface="Calibri"/>
                <a:cs typeface="Calibri"/>
              </a:rPr>
              <a:t>above</a:t>
            </a:r>
            <a:r>
              <a:rPr sz="16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5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6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>
                <a:solidFill>
                  <a:srgbClr val="E3B408"/>
                </a:solidFill>
                <a:latin typeface="Calibri"/>
                <a:cs typeface="Calibri"/>
              </a:rPr>
              <a:t>maths</a:t>
            </a:r>
            <a:r>
              <a:rPr sz="1600" b="1" spc="55">
                <a:solidFill>
                  <a:srgbClr val="E3B408"/>
                </a:solidFill>
                <a:latin typeface="Calibri"/>
                <a:cs typeface="Calibri"/>
              </a:rPr>
              <a:t> is </a:t>
            </a:r>
            <a:r>
              <a:rPr sz="1600" b="1" spc="95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600" b="1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>
                <a:solidFill>
                  <a:srgbClr val="E3B408"/>
                </a:solidFill>
                <a:latin typeface="Calibri"/>
                <a:cs typeface="Calibri"/>
              </a:rPr>
              <a:t>pre</a:t>
            </a:r>
            <a:r>
              <a:rPr sz="1600" b="1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>
                <a:solidFill>
                  <a:srgbClr val="E3B408"/>
                </a:solidFill>
                <a:latin typeface="Calibri"/>
                <a:cs typeface="Calibri"/>
              </a:rPr>
              <a:t>requisite</a:t>
            </a:r>
            <a:r>
              <a:rPr sz="1600" b="1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>
                <a:solidFill>
                  <a:srgbClr val="E3B408"/>
                </a:solidFill>
                <a:latin typeface="Calibri"/>
                <a:cs typeface="Calibri"/>
              </a:rPr>
              <a:t>for</a:t>
            </a:r>
            <a:r>
              <a:rPr sz="1600" b="1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0">
                <a:solidFill>
                  <a:srgbClr val="E3B408"/>
                </a:solidFill>
                <a:latin typeface="Calibri"/>
                <a:cs typeface="Calibri"/>
              </a:rPr>
              <a:t>entry</a:t>
            </a:r>
            <a:r>
              <a:rPr sz="1600" b="1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600" b="1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70">
                <a:solidFill>
                  <a:srgbClr val="E3B408"/>
                </a:solidFill>
                <a:latin typeface="Calibri"/>
                <a:cs typeface="Calibri"/>
              </a:rPr>
              <a:t>the </a:t>
            </a:r>
            <a:r>
              <a:rPr sz="1600" b="1" spc="114">
                <a:solidFill>
                  <a:srgbClr val="E3B408"/>
                </a:solidFill>
                <a:latin typeface="Calibri"/>
                <a:cs typeface="Calibri"/>
              </a:rPr>
              <a:t>next</a:t>
            </a:r>
            <a:r>
              <a:rPr sz="1600" b="1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6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600" b="1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256" y="4374007"/>
            <a:ext cx="336867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10">
                <a:solidFill>
                  <a:srgbClr val="E3B408"/>
                </a:solidFill>
                <a:latin typeface="Calibri"/>
                <a:cs typeface="Calibri"/>
              </a:rPr>
              <a:t>Related</a:t>
            </a:r>
            <a:r>
              <a:rPr sz="1600" b="1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>
                <a:solidFill>
                  <a:srgbClr val="E3B408"/>
                </a:solidFill>
                <a:latin typeface="Calibri"/>
                <a:cs typeface="Calibri"/>
              </a:rPr>
              <a:t>subjects</a:t>
            </a:r>
            <a:r>
              <a:rPr sz="1600" b="1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5">
                <a:solidFill>
                  <a:srgbClr val="E3B408"/>
                </a:solidFill>
                <a:latin typeface="Calibri"/>
                <a:cs typeface="Calibri"/>
              </a:rPr>
              <a:t>include </a:t>
            </a:r>
            <a:r>
              <a:rPr sz="1600" spc="95">
                <a:solidFill>
                  <a:srgbClr val="E3B408"/>
                </a:solidFill>
                <a:latin typeface="Calibri"/>
                <a:cs typeface="Calibri"/>
              </a:rPr>
              <a:t>Engineering,</a:t>
            </a:r>
            <a:r>
              <a:rPr sz="16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Physics,</a:t>
            </a:r>
            <a:r>
              <a:rPr sz="1600" spc="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5">
                <a:solidFill>
                  <a:srgbClr val="E3B408"/>
                </a:solidFill>
                <a:latin typeface="Calibri"/>
                <a:cs typeface="Calibri"/>
              </a:rPr>
              <a:t>Chemistry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and </a:t>
            </a:r>
            <a:r>
              <a:rPr sz="1600" spc="75">
                <a:solidFill>
                  <a:srgbClr val="E3B408"/>
                </a:solidFill>
                <a:latin typeface="Calibri"/>
                <a:cs typeface="Calibri"/>
              </a:rPr>
              <a:t>Biology.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6" name="object 16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276471" y="1630807"/>
            <a:ext cx="3475354" cy="72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560" algn="ctr">
              <a:lnSpc>
                <a:spcPct val="100000"/>
              </a:lnSpc>
              <a:spcBef>
                <a:spcPts val="100"/>
              </a:spcBef>
            </a:pPr>
            <a:r>
              <a:rPr sz="1800" b="1" spc="13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1400" b="1" spc="100">
                <a:solidFill>
                  <a:srgbClr val="E3B408"/>
                </a:solidFill>
                <a:latin typeface="Calibri"/>
                <a:cs typeface="Calibri"/>
              </a:rPr>
              <a:t>Resilience</a:t>
            </a:r>
            <a:r>
              <a:rPr sz="1400" b="1" spc="1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5">
                <a:solidFill>
                  <a:srgbClr val="E3B408"/>
                </a:solidFill>
                <a:latin typeface="Calibri"/>
                <a:cs typeface="Calibri"/>
              </a:rPr>
              <a:t>overcoming</a:t>
            </a:r>
            <a:r>
              <a:rPr sz="1400" spc="1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difficult</a:t>
            </a:r>
            <a:r>
              <a:rPr sz="14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>
                <a:solidFill>
                  <a:srgbClr val="E3B408"/>
                </a:solidFill>
                <a:latin typeface="Calibri"/>
                <a:cs typeface="Calibri"/>
              </a:rPr>
              <a:t>challenges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92377" y="6511797"/>
            <a:ext cx="9205595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70">
                <a:latin typeface="Calibri"/>
                <a:cs typeface="Calibri"/>
              </a:rPr>
              <a:t>katie.cooper@heritage.ttct.co.uk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6471" y="2546985"/>
            <a:ext cx="3265804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110">
                <a:solidFill>
                  <a:srgbClr val="E3B408"/>
                </a:solidFill>
                <a:latin typeface="Calibri"/>
                <a:cs typeface="Calibri"/>
              </a:rPr>
              <a:t>Problem</a:t>
            </a:r>
            <a:r>
              <a:rPr sz="1400" b="1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b="1" spc="120">
                <a:solidFill>
                  <a:srgbClr val="E3B408"/>
                </a:solidFill>
                <a:latin typeface="Calibri"/>
                <a:cs typeface="Calibri"/>
              </a:rPr>
              <a:t>solving</a:t>
            </a:r>
            <a:r>
              <a:rPr sz="14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Wrestling</a:t>
            </a:r>
            <a:r>
              <a:rPr sz="14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10">
                <a:solidFill>
                  <a:srgbClr val="E3B408"/>
                </a:solidFill>
                <a:latin typeface="Calibri"/>
                <a:cs typeface="Calibri"/>
              </a:rPr>
              <a:t>difficult 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maths</a:t>
            </a:r>
            <a:r>
              <a:rPr sz="14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questions</a:t>
            </a:r>
            <a:r>
              <a:rPr sz="1400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requires</a:t>
            </a:r>
            <a:r>
              <a:rPr sz="1400" spc="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>
                <a:solidFill>
                  <a:srgbClr val="E3B408"/>
                </a:solidFill>
                <a:latin typeface="Calibri"/>
                <a:cs typeface="Calibri"/>
              </a:rPr>
              <a:t>powers</a:t>
            </a:r>
            <a:r>
              <a:rPr sz="14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5">
                <a:solidFill>
                  <a:srgbClr val="E3B408"/>
                </a:solidFill>
                <a:latin typeface="Calibri"/>
                <a:cs typeface="Calibri"/>
              </a:rPr>
              <a:t>of 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pragmatism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76471" y="3400425"/>
            <a:ext cx="3535045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95">
                <a:solidFill>
                  <a:srgbClr val="E3B408"/>
                </a:solidFill>
                <a:latin typeface="Calibri"/>
                <a:cs typeface="Calibri"/>
              </a:rPr>
              <a:t>Analytical</a:t>
            </a:r>
            <a:r>
              <a:rPr sz="1400" b="1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b="1" spc="110">
                <a:solidFill>
                  <a:srgbClr val="E3B408"/>
                </a:solidFill>
                <a:latin typeface="Calibri"/>
                <a:cs typeface="Calibri"/>
              </a:rPr>
              <a:t>thinking</a:t>
            </a:r>
            <a:r>
              <a:rPr sz="14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>
                <a:solidFill>
                  <a:srgbClr val="E3B408"/>
                </a:solidFill>
                <a:latin typeface="Calibri"/>
                <a:cs typeface="Calibri"/>
              </a:rPr>
              <a:t>Numbers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135">
                <a:solidFill>
                  <a:srgbClr val="E3B408"/>
                </a:solidFill>
                <a:latin typeface="Calibri"/>
                <a:cs typeface="Calibri"/>
              </a:rPr>
              <a:t>do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not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0">
                <a:solidFill>
                  <a:srgbClr val="E3B408"/>
                </a:solidFill>
                <a:latin typeface="Calibri"/>
                <a:cs typeface="Calibri"/>
              </a:rPr>
              <a:t>lie,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however,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they</a:t>
            </a:r>
            <a:r>
              <a:rPr sz="1400" spc="10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5">
                <a:solidFill>
                  <a:srgbClr val="E3B408"/>
                </a:solidFill>
                <a:latin typeface="Calibri"/>
                <a:cs typeface="Calibri"/>
              </a:rPr>
              <a:t>can</a:t>
            </a:r>
            <a:r>
              <a:rPr sz="14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often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mislead.</a:t>
            </a:r>
            <a:r>
              <a:rPr sz="1400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400" spc="10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10">
                <a:solidFill>
                  <a:srgbClr val="E3B408"/>
                </a:solidFill>
                <a:latin typeface="Calibri"/>
                <a:cs typeface="Calibri"/>
              </a:rPr>
              <a:t>ability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4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analyse</a:t>
            </a:r>
            <a:r>
              <a:rPr sz="1400" spc="1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results</a:t>
            </a:r>
            <a:r>
              <a:rPr sz="14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400" spc="1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relate</a:t>
            </a:r>
            <a:r>
              <a:rPr sz="14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them</a:t>
            </a:r>
            <a:r>
              <a:rPr sz="14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4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25">
                <a:solidFill>
                  <a:srgbClr val="E3B408"/>
                </a:solidFill>
                <a:latin typeface="Calibri"/>
                <a:cs typeface="Calibri"/>
              </a:rPr>
              <a:t>the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real-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world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story</a:t>
            </a:r>
            <a:r>
              <a:rPr sz="14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they</a:t>
            </a:r>
            <a:r>
              <a:rPr sz="14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are</a:t>
            </a:r>
            <a:r>
              <a:rPr sz="14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telling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0">
                <a:solidFill>
                  <a:srgbClr val="E3B408"/>
                </a:solidFill>
                <a:latin typeface="Calibri"/>
                <a:cs typeface="Calibri"/>
              </a:rPr>
              <a:t>can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have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20">
                <a:solidFill>
                  <a:srgbClr val="E3B408"/>
                </a:solidFill>
                <a:latin typeface="Calibri"/>
                <a:cs typeface="Calibri"/>
              </a:rPr>
              <a:t>a </a:t>
            </a:r>
            <a:r>
              <a:rPr sz="1400" spc="120">
                <a:solidFill>
                  <a:srgbClr val="E3B408"/>
                </a:solidFill>
                <a:latin typeface="Calibri"/>
                <a:cs typeface="Calibri"/>
              </a:rPr>
              <a:t>huge</a:t>
            </a:r>
            <a:r>
              <a:rPr sz="1400" spc="1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impact.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6471" y="4680965"/>
            <a:ext cx="3637279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95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maths 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develops</a:t>
            </a:r>
            <a:r>
              <a:rPr sz="14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r>
              <a:rPr sz="14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4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thought.</a:t>
            </a:r>
            <a:r>
              <a:rPr sz="1400" spc="-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45">
                <a:solidFill>
                  <a:srgbClr val="E3B408"/>
                </a:solidFill>
                <a:latin typeface="Calibri"/>
                <a:cs typeface="Calibri"/>
              </a:rPr>
              <a:t>You 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have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125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neat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0">
                <a:solidFill>
                  <a:srgbClr val="E3B408"/>
                </a:solidFill>
                <a:latin typeface="Calibri"/>
                <a:cs typeface="Calibri"/>
              </a:rPr>
              <a:t>workings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order</a:t>
            </a:r>
            <a:r>
              <a:rPr sz="1400" spc="3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5">
                <a:solidFill>
                  <a:srgbClr val="E3B408"/>
                </a:solidFill>
                <a:latin typeface="Calibri"/>
                <a:cs typeface="Calibri"/>
              </a:rPr>
              <a:t>to </a:t>
            </a:r>
            <a:r>
              <a:rPr sz="1400" spc="100">
                <a:solidFill>
                  <a:srgbClr val="E3B408"/>
                </a:solidFill>
                <a:latin typeface="Calibri"/>
                <a:cs typeface="Calibri"/>
              </a:rPr>
              <a:t>get</a:t>
            </a:r>
            <a:r>
              <a:rPr sz="14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4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answer</a:t>
            </a:r>
            <a:r>
              <a:rPr sz="1400" spc="1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right</a:t>
            </a:r>
            <a:r>
              <a:rPr sz="14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consistently.</a:t>
            </a:r>
            <a:r>
              <a:rPr sz="1400" spc="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4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10">
                <a:solidFill>
                  <a:srgbClr val="E3B408"/>
                </a:solidFill>
                <a:latin typeface="Calibri"/>
                <a:cs typeface="Calibri"/>
              </a:rPr>
              <a:t>clarity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4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>
                <a:solidFill>
                  <a:srgbClr val="E3B408"/>
                </a:solidFill>
                <a:latin typeface="Calibri"/>
                <a:cs typeface="Calibri"/>
              </a:rPr>
              <a:t>thinking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5">
                <a:solidFill>
                  <a:srgbClr val="E3B408"/>
                </a:solidFill>
                <a:latin typeface="Calibri"/>
                <a:cs typeface="Calibri"/>
              </a:rPr>
              <a:t>helps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5">
                <a:solidFill>
                  <a:srgbClr val="E3B408"/>
                </a:solidFill>
                <a:latin typeface="Calibri"/>
                <a:cs typeface="Calibri"/>
              </a:rPr>
              <a:t>organising</a:t>
            </a:r>
            <a:r>
              <a:rPr sz="14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E3B408"/>
                </a:solidFill>
                <a:latin typeface="Calibri"/>
                <a:cs typeface="Calibri"/>
              </a:rPr>
              <a:t>rest</a:t>
            </a:r>
            <a:r>
              <a:rPr sz="14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5">
                <a:solidFill>
                  <a:srgbClr val="E3B408"/>
                </a:solidFill>
                <a:latin typeface="Calibri"/>
                <a:cs typeface="Calibri"/>
              </a:rPr>
              <a:t>of </a:t>
            </a:r>
            <a:r>
              <a:rPr sz="1400" spc="55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4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0">
                <a:solidFill>
                  <a:srgbClr val="E3B408"/>
                </a:solidFill>
                <a:latin typeface="Calibri"/>
                <a:cs typeface="Calibri"/>
              </a:rPr>
              <a:t>life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Mathematics</vt:lpstr>
      <vt:lpstr>Assessment: Mathematics</vt:lpstr>
      <vt:lpstr>Do’s and Don'ts: Mathematics</vt:lpstr>
      <vt:lpstr>Beyond Heritage: Mathematics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</cp:revision>
  <dcterms:created xsi:type="dcterms:W3CDTF">2024-02-14T09:49:38Z</dcterms:created>
  <dcterms:modified xsi:type="dcterms:W3CDTF">2024-02-14T13:30:10Z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