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548" y="-4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371760CD-E688-BE25-8B3C-5D01602C9AF0}"/>
    <pc:docChg chg="modSld">
      <pc:chgData name="Miss E Trevis" userId="S::emma.trevis@heritage.ttct.co.uk::53ed163c-77db-4932-9f04-bd1abcfa5a2b" providerId="AD" clId="Web-{371760CD-E688-BE25-8B3C-5D01602C9AF0}" dt="2024-02-14T13:26:36.028" v="31"/>
      <pc:docMkLst>
        <pc:docMk/>
      </pc:docMkLst>
      <pc:sldChg chg="modSp">
        <pc:chgData name="Miss E Trevis" userId="S::emma.trevis@heritage.ttct.co.uk::53ed163c-77db-4932-9f04-bd1abcfa5a2b" providerId="AD" clId="Web-{371760CD-E688-BE25-8B3C-5D01602C9AF0}" dt="2024-02-14T13:26:08.246" v="21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371760CD-E688-BE25-8B3C-5D01602C9AF0}" dt="2024-02-14T13:26:08.246" v="21" actId="20577"/>
          <ac:spMkLst>
            <pc:docMk/>
            <pc:sldMk cId="0" sldId="256"/>
            <ac:spMk id="9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371760CD-E688-BE25-8B3C-5D01602C9AF0}" dt="2024-02-14T13:26:16.246" v="24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371760CD-E688-BE25-8B3C-5D01602C9AF0}" dt="2024-02-14T13:26:16.246" v="24" actId="20577"/>
          <ac:spMkLst>
            <pc:docMk/>
            <pc:sldMk cId="0" sldId="257"/>
            <ac:spMk id="8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371760CD-E688-BE25-8B3C-5D01602C9AF0}" dt="2024-02-14T13:26:23.903" v="27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371760CD-E688-BE25-8B3C-5D01602C9AF0}" dt="2024-02-14T13:26:23.903" v="27" actId="20577"/>
          <ac:spMkLst>
            <pc:docMk/>
            <pc:sldMk cId="0" sldId="258"/>
            <ac:spMk id="5" creationId="{00000000-0000-0000-0000-000000000000}"/>
          </ac:spMkLst>
        </pc:spChg>
      </pc:sldChg>
      <pc:sldChg chg="delSp modSp">
        <pc:chgData name="Miss E Trevis" userId="S::emma.trevis@heritage.ttct.co.uk::53ed163c-77db-4932-9f04-bd1abcfa5a2b" providerId="AD" clId="Web-{371760CD-E688-BE25-8B3C-5D01602C9AF0}" dt="2024-02-14T13:26:36.028" v="31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371760CD-E688-BE25-8B3C-5D01602C9AF0}" dt="2024-02-14T13:26:31.372" v="30" actId="20577"/>
          <ac:spMkLst>
            <pc:docMk/>
            <pc:sldMk cId="0" sldId="259"/>
            <ac:spMk id="18" creationId="{00000000-0000-0000-0000-000000000000}"/>
          </ac:spMkLst>
        </pc:spChg>
        <pc:picChg chg="del">
          <ac:chgData name="Miss E Trevis" userId="S::emma.trevis@heritage.ttct.co.uk::53ed163c-77db-4932-9f04-bd1abcfa5a2b" providerId="AD" clId="Web-{371760CD-E688-BE25-8B3C-5D01602C9AF0}" dt="2024-02-14T13:26:36.028" v="31"/>
          <ac:picMkLst>
            <pc:docMk/>
            <pc:sldMk cId="0" sldId="259"/>
            <ac:picMk id="16" creationId="{00000000-0000-0000-0000-000000000000}"/>
          </ac:picMkLst>
        </pc:picChg>
      </pc:sldChg>
    </pc:docChg>
  </pc:docChgLst>
  <pc:docChgLst>
    <pc:chgData name="Karen Rogers" userId="d1d2b162-9019-4e97-8607-89511b99dfa0" providerId="ADAL" clId="{AFB309B6-288A-459C-A12A-AD30E7AD434A}"/>
    <pc:docChg chg="modSld">
      <pc:chgData name="Karen Rogers" userId="d1d2b162-9019-4e97-8607-89511b99dfa0" providerId="ADAL" clId="{AFB309B6-288A-459C-A12A-AD30E7AD434A}" dt="2024-02-26T09:55:54.911" v="231" actId="1035"/>
      <pc:docMkLst>
        <pc:docMk/>
      </pc:docMkLst>
      <pc:sldChg chg="modSp mod">
        <pc:chgData name="Karen Rogers" userId="d1d2b162-9019-4e97-8607-89511b99dfa0" providerId="ADAL" clId="{AFB309B6-288A-459C-A12A-AD30E7AD434A}" dt="2024-02-26T09:55:54.911" v="231" actId="1035"/>
        <pc:sldMkLst>
          <pc:docMk/>
          <pc:sldMk cId="0" sldId="257"/>
        </pc:sldMkLst>
        <pc:spChg chg="mod">
          <ac:chgData name="Karen Rogers" userId="d1d2b162-9019-4e97-8607-89511b99dfa0" providerId="ADAL" clId="{AFB309B6-288A-459C-A12A-AD30E7AD434A}" dt="2024-02-26T09:55:54.911" v="231" actId="1035"/>
          <ac:spMkLst>
            <pc:docMk/>
            <pc:sldMk cId="0" sldId="257"/>
            <ac:spMk id="4" creationId="{00000000-0000-0000-0000-000000000000}"/>
          </ac:spMkLst>
        </pc:spChg>
        <pc:spChg chg="mod">
          <ac:chgData name="Karen Rogers" userId="d1d2b162-9019-4e97-8607-89511b99dfa0" providerId="ADAL" clId="{AFB309B6-288A-459C-A12A-AD30E7AD434A}" dt="2024-02-26T09:55:54.911" v="231" actId="1035"/>
          <ac:spMkLst>
            <pc:docMk/>
            <pc:sldMk cId="0" sldId="257"/>
            <ac:spMk id="5" creationId="{00000000-0000-0000-0000-000000000000}"/>
          </ac:spMkLst>
        </pc:spChg>
        <pc:spChg chg="mod">
          <ac:chgData name="Karen Rogers" userId="d1d2b162-9019-4e97-8607-89511b99dfa0" providerId="ADAL" clId="{AFB309B6-288A-459C-A12A-AD30E7AD434A}" dt="2024-02-26T09:55:54.911" v="231" actId="1035"/>
          <ac:spMkLst>
            <pc:docMk/>
            <pc:sldMk cId="0" sldId="257"/>
            <ac:spMk id="6" creationId="{00000000-0000-0000-0000-000000000000}"/>
          </ac:spMkLst>
        </pc:spChg>
        <pc:spChg chg="mod">
          <ac:chgData name="Karen Rogers" userId="d1d2b162-9019-4e97-8607-89511b99dfa0" providerId="ADAL" clId="{AFB309B6-288A-459C-A12A-AD30E7AD434A}" dt="2024-02-26T09:55:54.911" v="231" actId="1035"/>
          <ac:spMkLst>
            <pc:docMk/>
            <pc:sldMk cId="0" sldId="257"/>
            <ac:spMk id="7" creationId="{00000000-0000-0000-0000-000000000000}"/>
          </ac:spMkLst>
        </pc:spChg>
      </pc:sldChg>
      <pc:sldChg chg="modSp mod">
        <pc:chgData name="Karen Rogers" userId="d1d2b162-9019-4e97-8607-89511b99dfa0" providerId="ADAL" clId="{AFB309B6-288A-459C-A12A-AD30E7AD434A}" dt="2024-02-26T09:52:44.184" v="225" actId="20577"/>
        <pc:sldMkLst>
          <pc:docMk/>
          <pc:sldMk cId="0" sldId="258"/>
        </pc:sldMkLst>
        <pc:graphicFrameChg chg="modGraphic">
          <ac:chgData name="Karen Rogers" userId="d1d2b162-9019-4e97-8607-89511b99dfa0" providerId="ADAL" clId="{AFB309B6-288A-459C-A12A-AD30E7AD434A}" dt="2024-02-26T09:52:44.184" v="225" actId="20577"/>
          <ac:graphicFrameMkLst>
            <pc:docMk/>
            <pc:sldMk cId="0" sldId="258"/>
            <ac:graphicFrameMk id="4" creationId="{00000000-0000-0000-0000-000000000000}"/>
          </ac:graphicFrameMkLst>
        </pc:graphicFrameChg>
      </pc:sldChg>
      <pc:sldChg chg="modSp mod">
        <pc:chgData name="Karen Rogers" userId="d1d2b162-9019-4e97-8607-89511b99dfa0" providerId="ADAL" clId="{AFB309B6-288A-459C-A12A-AD30E7AD434A}" dt="2024-02-26T09:55:23.682" v="229" actId="1035"/>
        <pc:sldMkLst>
          <pc:docMk/>
          <pc:sldMk cId="0" sldId="259"/>
        </pc:sldMkLst>
        <pc:spChg chg="mod">
          <ac:chgData name="Karen Rogers" userId="d1d2b162-9019-4e97-8607-89511b99dfa0" providerId="ADAL" clId="{AFB309B6-288A-459C-A12A-AD30E7AD434A}" dt="2024-02-26T09:55:23.682" v="229" actId="1035"/>
          <ac:spMkLst>
            <pc:docMk/>
            <pc:sldMk cId="0" sldId="259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2A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399288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05384"/>
            <a:ext cx="504444" cy="798576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399288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05384"/>
            <a:ext cx="504444" cy="798576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295893" y="1547622"/>
            <a:ext cx="3782695" cy="4814570"/>
          </a:xfrm>
          <a:custGeom>
            <a:avLst/>
            <a:gdLst/>
            <a:ahLst/>
            <a:cxnLst/>
            <a:rect l="l" t="t" r="r" b="b"/>
            <a:pathLst>
              <a:path w="3782695" h="4814570">
                <a:moveTo>
                  <a:pt x="3583178" y="0"/>
                </a:moveTo>
                <a:lnTo>
                  <a:pt x="199389" y="0"/>
                </a:lnTo>
                <a:lnTo>
                  <a:pt x="153675" y="5266"/>
                </a:lnTo>
                <a:lnTo>
                  <a:pt x="111708" y="20268"/>
                </a:lnTo>
                <a:lnTo>
                  <a:pt x="74686" y="43807"/>
                </a:lnTo>
                <a:lnTo>
                  <a:pt x="43807" y="74686"/>
                </a:lnTo>
                <a:lnTo>
                  <a:pt x="20268" y="111708"/>
                </a:lnTo>
                <a:lnTo>
                  <a:pt x="5266" y="153675"/>
                </a:lnTo>
                <a:lnTo>
                  <a:pt x="0" y="199389"/>
                </a:lnTo>
                <a:lnTo>
                  <a:pt x="0" y="4614938"/>
                </a:lnTo>
                <a:lnTo>
                  <a:pt x="5266" y="4660652"/>
                </a:lnTo>
                <a:lnTo>
                  <a:pt x="20268" y="4702618"/>
                </a:lnTo>
                <a:lnTo>
                  <a:pt x="43807" y="4739637"/>
                </a:lnTo>
                <a:lnTo>
                  <a:pt x="74686" y="4770513"/>
                </a:lnTo>
                <a:lnTo>
                  <a:pt x="111708" y="4794050"/>
                </a:lnTo>
                <a:lnTo>
                  <a:pt x="153675" y="4809050"/>
                </a:lnTo>
                <a:lnTo>
                  <a:pt x="199389" y="4814316"/>
                </a:lnTo>
                <a:lnTo>
                  <a:pt x="3583178" y="4814316"/>
                </a:lnTo>
                <a:lnTo>
                  <a:pt x="3628892" y="4809050"/>
                </a:lnTo>
                <a:lnTo>
                  <a:pt x="3670859" y="4794050"/>
                </a:lnTo>
                <a:lnTo>
                  <a:pt x="3707881" y="4770513"/>
                </a:lnTo>
                <a:lnTo>
                  <a:pt x="3738760" y="4739637"/>
                </a:lnTo>
                <a:lnTo>
                  <a:pt x="3762299" y="4702618"/>
                </a:lnTo>
                <a:lnTo>
                  <a:pt x="3777301" y="4660652"/>
                </a:lnTo>
                <a:lnTo>
                  <a:pt x="3782567" y="4614938"/>
                </a:lnTo>
                <a:lnTo>
                  <a:pt x="3782567" y="199389"/>
                </a:lnTo>
                <a:lnTo>
                  <a:pt x="3777301" y="153675"/>
                </a:lnTo>
                <a:lnTo>
                  <a:pt x="3762299" y="111708"/>
                </a:lnTo>
                <a:lnTo>
                  <a:pt x="3738760" y="74686"/>
                </a:lnTo>
                <a:lnTo>
                  <a:pt x="3707881" y="43807"/>
                </a:lnTo>
                <a:lnTo>
                  <a:pt x="3670859" y="20268"/>
                </a:lnTo>
                <a:lnTo>
                  <a:pt x="3628892" y="5266"/>
                </a:lnTo>
                <a:lnTo>
                  <a:pt x="3583178" y="0"/>
                </a:lnTo>
                <a:close/>
              </a:path>
            </a:pathLst>
          </a:custGeom>
          <a:solidFill>
            <a:srgbClr val="3A38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295893" y="1547622"/>
            <a:ext cx="3782695" cy="4814570"/>
          </a:xfrm>
          <a:custGeom>
            <a:avLst/>
            <a:gdLst/>
            <a:ahLst/>
            <a:cxnLst/>
            <a:rect l="l" t="t" r="r" b="b"/>
            <a:pathLst>
              <a:path w="3782695" h="4814570">
                <a:moveTo>
                  <a:pt x="0" y="199389"/>
                </a:moveTo>
                <a:lnTo>
                  <a:pt x="5266" y="153675"/>
                </a:lnTo>
                <a:lnTo>
                  <a:pt x="20268" y="111708"/>
                </a:lnTo>
                <a:lnTo>
                  <a:pt x="43807" y="74686"/>
                </a:lnTo>
                <a:lnTo>
                  <a:pt x="74686" y="43807"/>
                </a:lnTo>
                <a:lnTo>
                  <a:pt x="111708" y="20268"/>
                </a:lnTo>
                <a:lnTo>
                  <a:pt x="153675" y="5266"/>
                </a:lnTo>
                <a:lnTo>
                  <a:pt x="199389" y="0"/>
                </a:lnTo>
                <a:lnTo>
                  <a:pt x="3583178" y="0"/>
                </a:lnTo>
                <a:lnTo>
                  <a:pt x="3628892" y="5266"/>
                </a:lnTo>
                <a:lnTo>
                  <a:pt x="3670859" y="20268"/>
                </a:lnTo>
                <a:lnTo>
                  <a:pt x="3707881" y="43807"/>
                </a:lnTo>
                <a:lnTo>
                  <a:pt x="3738760" y="74686"/>
                </a:lnTo>
                <a:lnTo>
                  <a:pt x="3762299" y="111708"/>
                </a:lnTo>
                <a:lnTo>
                  <a:pt x="3777301" y="153675"/>
                </a:lnTo>
                <a:lnTo>
                  <a:pt x="3782567" y="199389"/>
                </a:lnTo>
                <a:lnTo>
                  <a:pt x="3782567" y="4614938"/>
                </a:lnTo>
                <a:lnTo>
                  <a:pt x="3777301" y="4660652"/>
                </a:lnTo>
                <a:lnTo>
                  <a:pt x="3762299" y="4702618"/>
                </a:lnTo>
                <a:lnTo>
                  <a:pt x="3738760" y="4739637"/>
                </a:lnTo>
                <a:lnTo>
                  <a:pt x="3707881" y="4770513"/>
                </a:lnTo>
                <a:lnTo>
                  <a:pt x="3670859" y="4794050"/>
                </a:lnTo>
                <a:lnTo>
                  <a:pt x="3628892" y="4809050"/>
                </a:lnTo>
                <a:lnTo>
                  <a:pt x="3583178" y="4814316"/>
                </a:lnTo>
                <a:lnTo>
                  <a:pt x="199389" y="4814316"/>
                </a:lnTo>
                <a:lnTo>
                  <a:pt x="153675" y="4809050"/>
                </a:lnTo>
                <a:lnTo>
                  <a:pt x="111708" y="4794050"/>
                </a:lnTo>
                <a:lnTo>
                  <a:pt x="74686" y="4770513"/>
                </a:lnTo>
                <a:lnTo>
                  <a:pt x="43807" y="4739637"/>
                </a:lnTo>
                <a:lnTo>
                  <a:pt x="20268" y="4702618"/>
                </a:lnTo>
                <a:lnTo>
                  <a:pt x="5266" y="4660652"/>
                </a:lnTo>
                <a:lnTo>
                  <a:pt x="0" y="4614938"/>
                </a:lnTo>
                <a:lnTo>
                  <a:pt x="0" y="199389"/>
                </a:lnTo>
                <a:close/>
              </a:path>
            </a:pathLst>
          </a:custGeom>
          <a:ln w="381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34196" y="2178507"/>
            <a:ext cx="3460750" cy="3683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2A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399288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05384"/>
            <a:ext cx="504444" cy="798576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399288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05384"/>
            <a:ext cx="504444" cy="7985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97326" y="516077"/>
            <a:ext cx="5197347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681" y="2308097"/>
            <a:ext cx="5734050" cy="2099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E2A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1748027"/>
            <a:ext cx="5798820" cy="4361815"/>
          </a:xfrm>
          <a:custGeom>
            <a:avLst/>
            <a:gdLst/>
            <a:ahLst/>
            <a:cxnLst/>
            <a:rect l="l" t="t" r="r" b="b"/>
            <a:pathLst>
              <a:path w="5798820" h="4361815">
                <a:moveTo>
                  <a:pt x="5483860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28"/>
                </a:lnTo>
                <a:lnTo>
                  <a:pt x="3414" y="4093271"/>
                </a:lnTo>
                <a:lnTo>
                  <a:pt x="13334" y="4137694"/>
                </a:lnTo>
                <a:lnTo>
                  <a:pt x="29272" y="4179509"/>
                </a:lnTo>
                <a:lnTo>
                  <a:pt x="50740" y="4218228"/>
                </a:lnTo>
                <a:lnTo>
                  <a:pt x="77252" y="4253366"/>
                </a:lnTo>
                <a:lnTo>
                  <a:pt x="108321" y="4284435"/>
                </a:lnTo>
                <a:lnTo>
                  <a:pt x="143459" y="4310947"/>
                </a:lnTo>
                <a:lnTo>
                  <a:pt x="182178" y="4332415"/>
                </a:lnTo>
                <a:lnTo>
                  <a:pt x="223993" y="4348353"/>
                </a:lnTo>
                <a:lnTo>
                  <a:pt x="268416" y="4358273"/>
                </a:lnTo>
                <a:lnTo>
                  <a:pt x="314960" y="4361688"/>
                </a:lnTo>
                <a:lnTo>
                  <a:pt x="5483860" y="4361688"/>
                </a:lnTo>
                <a:lnTo>
                  <a:pt x="5530412" y="4358273"/>
                </a:lnTo>
                <a:lnTo>
                  <a:pt x="5574840" y="4348353"/>
                </a:lnTo>
                <a:lnTo>
                  <a:pt x="5616657" y="4332415"/>
                </a:lnTo>
                <a:lnTo>
                  <a:pt x="5655377" y="4310947"/>
                </a:lnTo>
                <a:lnTo>
                  <a:pt x="5690514" y="4284435"/>
                </a:lnTo>
                <a:lnTo>
                  <a:pt x="5721579" y="4253366"/>
                </a:lnTo>
                <a:lnTo>
                  <a:pt x="5748088" y="4218228"/>
                </a:lnTo>
                <a:lnTo>
                  <a:pt x="5769553" y="4179509"/>
                </a:lnTo>
                <a:lnTo>
                  <a:pt x="5785488" y="4137694"/>
                </a:lnTo>
                <a:lnTo>
                  <a:pt x="5795405" y="4093271"/>
                </a:lnTo>
                <a:lnTo>
                  <a:pt x="5798820" y="4046728"/>
                </a:lnTo>
                <a:lnTo>
                  <a:pt x="5798820" y="314960"/>
                </a:lnTo>
                <a:lnTo>
                  <a:pt x="5795405" y="268407"/>
                </a:lnTo>
                <a:lnTo>
                  <a:pt x="5785488" y="223979"/>
                </a:lnTo>
                <a:lnTo>
                  <a:pt x="5769553" y="182162"/>
                </a:lnTo>
                <a:lnTo>
                  <a:pt x="5748088" y="143442"/>
                </a:lnTo>
                <a:lnTo>
                  <a:pt x="5721579" y="108305"/>
                </a:lnTo>
                <a:lnTo>
                  <a:pt x="5690514" y="77240"/>
                </a:lnTo>
                <a:lnTo>
                  <a:pt x="5655377" y="50731"/>
                </a:lnTo>
                <a:lnTo>
                  <a:pt x="5616657" y="29266"/>
                </a:lnTo>
                <a:lnTo>
                  <a:pt x="5574840" y="13331"/>
                </a:lnTo>
                <a:lnTo>
                  <a:pt x="5530412" y="3414"/>
                </a:lnTo>
                <a:lnTo>
                  <a:pt x="548386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38245" y="516077"/>
            <a:ext cx="5695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10" dirty="0"/>
              <a:t> </a:t>
            </a:r>
            <a:r>
              <a:rPr spc="220" dirty="0"/>
              <a:t>Information:</a:t>
            </a:r>
            <a:r>
              <a:rPr spc="105" dirty="0"/>
              <a:t> </a:t>
            </a:r>
            <a:r>
              <a:rPr spc="315" dirty="0">
                <a:solidFill>
                  <a:srgbClr val="FFC000"/>
                </a:solidFill>
              </a:rPr>
              <a:t>Food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310" y="1937766"/>
            <a:ext cx="5624830" cy="3927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libri"/>
                <a:cs typeface="Calibri"/>
              </a:rPr>
              <a:t>If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you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interested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in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95" dirty="0">
                <a:latin typeface="Calibri"/>
                <a:cs typeface="Calibri"/>
              </a:rPr>
              <a:t>food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then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you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now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have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the </a:t>
            </a:r>
            <a:r>
              <a:rPr sz="1600" spc="55" dirty="0">
                <a:latin typeface="Calibri"/>
                <a:cs typeface="Calibri"/>
              </a:rPr>
              <a:t>opportunity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follow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our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two-</a:t>
            </a:r>
            <a:r>
              <a:rPr sz="1600" spc="60" dirty="0">
                <a:latin typeface="Calibri"/>
                <a:cs typeface="Calibri"/>
              </a:rPr>
              <a:t>year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210" dirty="0">
                <a:latin typeface="Calibri"/>
                <a:cs typeface="Calibri"/>
              </a:rPr>
              <a:t>GCSE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course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specialise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in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105" dirty="0">
                <a:latin typeface="Calibri"/>
                <a:cs typeface="Calibri"/>
              </a:rPr>
              <a:t>Food </a:t>
            </a:r>
            <a:r>
              <a:rPr sz="1600" spc="55" dirty="0">
                <a:latin typeface="Calibri"/>
                <a:cs typeface="Calibri"/>
              </a:rPr>
              <a:t>Preparation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and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Nutrition.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210" dirty="0">
                <a:latin typeface="Calibri"/>
                <a:cs typeface="Calibri"/>
              </a:rPr>
              <a:t>GCSE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125" dirty="0">
                <a:latin typeface="Calibri"/>
                <a:cs typeface="Calibri"/>
              </a:rPr>
              <a:t>Food</a:t>
            </a:r>
            <a:r>
              <a:rPr sz="1600" spc="12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Preparation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and </a:t>
            </a:r>
            <a:r>
              <a:rPr sz="1600" spc="45" dirty="0">
                <a:latin typeface="Calibri"/>
                <a:cs typeface="Calibri"/>
              </a:rPr>
              <a:t>Nutrition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covers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a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wide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100" dirty="0">
                <a:latin typeface="Calibri"/>
                <a:cs typeface="Calibri"/>
              </a:rPr>
              <a:t>range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topics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90" dirty="0">
                <a:latin typeface="Calibri"/>
                <a:cs typeface="Calibri"/>
              </a:rPr>
              <a:t>including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where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food </a:t>
            </a:r>
            <a:r>
              <a:rPr sz="1600" spc="110" dirty="0">
                <a:latin typeface="Calibri"/>
                <a:cs typeface="Calibri"/>
              </a:rPr>
              <a:t>comes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from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principles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1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nutrition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and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health,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95" dirty="0">
                <a:latin typeface="Calibri"/>
                <a:cs typeface="Calibri"/>
              </a:rPr>
              <a:t>food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safety, </a:t>
            </a:r>
            <a:r>
              <a:rPr sz="1600" spc="95" dirty="0">
                <a:latin typeface="Calibri"/>
                <a:cs typeface="Calibri"/>
              </a:rPr>
              <a:t>food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90" dirty="0">
                <a:latin typeface="Calibri"/>
                <a:cs typeface="Calibri"/>
              </a:rPr>
              <a:t>science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100" dirty="0">
                <a:latin typeface="Calibri"/>
                <a:cs typeface="Calibri"/>
              </a:rPr>
              <a:t>and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95" dirty="0">
                <a:latin typeface="Calibri"/>
                <a:cs typeface="Calibri"/>
              </a:rPr>
              <a:t>food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preparation </a:t>
            </a:r>
            <a:r>
              <a:rPr sz="1600" spc="50" dirty="0">
                <a:latin typeface="Calibri"/>
                <a:cs typeface="Calibri"/>
              </a:rPr>
              <a:t>skills.</a:t>
            </a:r>
            <a:r>
              <a:rPr sz="1600" spc="405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Over</a:t>
            </a:r>
            <a:r>
              <a:rPr sz="1600" spc="55" dirty="0">
                <a:latin typeface="Calibri"/>
                <a:cs typeface="Calibri"/>
              </a:rPr>
              <a:t> the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course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of </a:t>
            </a:r>
            <a:r>
              <a:rPr sz="1600" dirty="0">
                <a:latin typeface="Calibri"/>
                <a:cs typeface="Calibri"/>
              </a:rPr>
              <a:t>two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years</a:t>
            </a:r>
            <a:r>
              <a:rPr sz="1600" spc="85" dirty="0">
                <a:latin typeface="Calibri"/>
                <a:cs typeface="Calibri"/>
              </a:rPr>
              <a:t> you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get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the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opportunity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develop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40" dirty="0">
                <a:latin typeface="Calibri"/>
                <a:cs typeface="Calibri"/>
              </a:rPr>
              <a:t>your </a:t>
            </a:r>
            <a:r>
              <a:rPr sz="1600" spc="60" dirty="0">
                <a:latin typeface="Calibri"/>
                <a:cs typeface="Calibri"/>
              </a:rPr>
              <a:t>practical</a:t>
            </a:r>
            <a:r>
              <a:rPr sz="1600" spc="55" dirty="0">
                <a:latin typeface="Calibri"/>
                <a:cs typeface="Calibri"/>
              </a:rPr>
              <a:t> skills </a:t>
            </a:r>
            <a:r>
              <a:rPr sz="1600" spc="90" dirty="0">
                <a:latin typeface="Calibri"/>
                <a:cs typeface="Calibri"/>
              </a:rPr>
              <a:t>e.g.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knife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skills,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use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the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cooker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and </a:t>
            </a:r>
            <a:r>
              <a:rPr sz="1600" spc="80" dirty="0">
                <a:latin typeface="Calibri"/>
                <a:cs typeface="Calibri"/>
              </a:rPr>
              <a:t>equipment,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cooking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methods,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90" dirty="0">
                <a:latin typeface="Calibri"/>
                <a:cs typeface="Calibri"/>
              </a:rPr>
              <a:t>sauce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making.</a:t>
            </a:r>
            <a:endParaRPr sz="1600">
              <a:latin typeface="Calibri"/>
              <a:cs typeface="Calibri"/>
            </a:endParaRPr>
          </a:p>
          <a:p>
            <a:pPr marL="12700" marR="102235">
              <a:lnSpc>
                <a:spcPct val="100000"/>
              </a:lnSpc>
              <a:spcBef>
                <a:spcPts val="5"/>
              </a:spcBef>
            </a:pPr>
            <a:r>
              <a:rPr sz="1600" spc="75" dirty="0">
                <a:latin typeface="Calibri"/>
                <a:cs typeface="Calibri"/>
              </a:rPr>
              <a:t>You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135" dirty="0">
                <a:latin typeface="Calibri"/>
                <a:cs typeface="Calibri"/>
              </a:rPr>
              <a:t>be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100" dirty="0">
                <a:latin typeface="Calibri"/>
                <a:cs typeface="Calibri"/>
              </a:rPr>
              <a:t>making</a:t>
            </a:r>
            <a:r>
              <a:rPr sz="1600" spc="75" dirty="0">
                <a:latin typeface="Calibri"/>
                <a:cs typeface="Calibri"/>
              </a:rPr>
              <a:t> connections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between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theory</a:t>
            </a:r>
            <a:r>
              <a:rPr sz="1600" spc="80" dirty="0">
                <a:latin typeface="Calibri"/>
                <a:cs typeface="Calibri"/>
              </a:rPr>
              <a:t> and </a:t>
            </a:r>
            <a:r>
              <a:rPr sz="1600" spc="65" dirty="0">
                <a:latin typeface="Calibri"/>
                <a:cs typeface="Calibri"/>
              </a:rPr>
              <a:t>practice,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100" dirty="0">
                <a:latin typeface="Calibri"/>
                <a:cs typeface="Calibri"/>
              </a:rPr>
              <a:t>applying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your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understanding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95" dirty="0">
                <a:latin typeface="Calibri"/>
                <a:cs typeface="Calibri"/>
              </a:rPr>
              <a:t>food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and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nutrition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practical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preparation.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Over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the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course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two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years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you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develop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the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105" dirty="0">
                <a:latin typeface="Calibri"/>
                <a:cs typeface="Calibri"/>
              </a:rPr>
              <a:t>knowledge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and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skills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required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90" dirty="0">
                <a:latin typeface="Calibri"/>
                <a:cs typeface="Calibri"/>
              </a:rPr>
              <a:t>cook,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and </a:t>
            </a:r>
            <a:r>
              <a:rPr sz="1600" spc="95" dirty="0">
                <a:latin typeface="Calibri"/>
                <a:cs typeface="Calibri"/>
              </a:rPr>
              <a:t>apply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the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principles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spc="95" dirty="0">
                <a:latin typeface="Calibri"/>
                <a:cs typeface="Calibri"/>
              </a:rPr>
              <a:t>food </a:t>
            </a:r>
            <a:r>
              <a:rPr sz="1600" spc="80" dirty="0">
                <a:latin typeface="Calibri"/>
                <a:cs typeface="Calibri"/>
              </a:rPr>
              <a:t>science,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nutrition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spc="105" dirty="0">
                <a:latin typeface="Calibri"/>
                <a:cs typeface="Calibri"/>
              </a:rPr>
              <a:t>and </a:t>
            </a:r>
            <a:r>
              <a:rPr sz="1600" spc="45" dirty="0">
                <a:latin typeface="Calibri"/>
                <a:cs typeface="Calibri"/>
              </a:rPr>
              <a:t>healthy </a:t>
            </a:r>
            <a:r>
              <a:rPr sz="1600" spc="65" dirty="0">
                <a:latin typeface="Calibri"/>
                <a:cs typeface="Calibri"/>
              </a:rPr>
              <a:t>eating,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transferable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skills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such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as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100" dirty="0">
                <a:latin typeface="Calibri"/>
                <a:cs typeface="Calibri"/>
              </a:rPr>
              <a:t>problem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solving,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30" dirty="0">
                <a:latin typeface="Calibri"/>
                <a:cs typeface="Calibri"/>
              </a:rPr>
              <a:t>time </a:t>
            </a:r>
            <a:r>
              <a:rPr sz="1600" spc="95" dirty="0">
                <a:latin typeface="Calibri"/>
                <a:cs typeface="Calibri"/>
              </a:rPr>
              <a:t>management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and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organisation.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9464" y="4143755"/>
            <a:ext cx="2622804" cy="20680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85731" y="4029455"/>
            <a:ext cx="2744724" cy="22966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18476" y="1687067"/>
            <a:ext cx="2688335" cy="2068067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356741" y="6511797"/>
            <a:ext cx="9476740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5" dirty="0">
                <a:latin typeface="Calibri"/>
                <a:cs typeface="Calibri"/>
              </a:rPr>
              <a:t>karen.rogers@heritage.ttct.co.uk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73397" y="516077"/>
            <a:ext cx="40271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Assessment:</a:t>
            </a:r>
            <a:r>
              <a:rPr spc="110" dirty="0"/>
              <a:t> </a:t>
            </a:r>
            <a:r>
              <a:rPr spc="315" dirty="0">
                <a:solidFill>
                  <a:srgbClr val="FFC000"/>
                </a:solidFill>
              </a:rPr>
              <a:t>Food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56741" y="6511797"/>
            <a:ext cx="947674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5" dirty="0">
                <a:latin typeface="Calibri"/>
                <a:cs typeface="Calibri"/>
              </a:rPr>
              <a:t>karen.rogers</a:t>
            </a:r>
            <a:r>
              <a:rPr lang="en-US" sz="1800" i="1" spc="105" dirty="0">
                <a:latin typeface="Calibri"/>
                <a:cs typeface="Calibri"/>
              </a:rPr>
              <a:t>@heritage.</a:t>
            </a:r>
            <a:r>
              <a:rPr lang="en-US" i="1" spc="105" dirty="0">
                <a:latin typeface="Calibri"/>
                <a:cs typeface="Calibri"/>
              </a:rPr>
              <a:t>ttct</a:t>
            </a:r>
            <a:r>
              <a:rPr lang="en-US" sz="1800" i="1" spc="105" dirty="0">
                <a:latin typeface="Calibri"/>
                <a:cs typeface="Calibri"/>
              </a:rPr>
              <a:t>.</a:t>
            </a:r>
            <a:r>
              <a:rPr lang="en-US" i="1" spc="105" dirty="0">
                <a:latin typeface="Calibri"/>
                <a:cs typeface="Calibri"/>
              </a:rPr>
              <a:t>co</a:t>
            </a:r>
            <a:r>
              <a:rPr lang="en-US" sz="1800" i="1" spc="105" dirty="0">
                <a:latin typeface="Calibri"/>
                <a:cs typeface="Calibri"/>
              </a:rPr>
              <a:t>.uk</a:t>
            </a:r>
            <a:endParaRPr lang="en-US" spc="10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sz="1800" i="1" spc="105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81" y="1524000"/>
            <a:ext cx="11507470" cy="6314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There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0" dirty="0">
                <a:solidFill>
                  <a:srgbClr val="E2AF00"/>
                </a:solidFill>
                <a:latin typeface="Calibri"/>
                <a:cs typeface="Calibri"/>
              </a:rPr>
              <a:t>high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E2AF00"/>
                </a:solidFill>
                <a:latin typeface="Calibri"/>
                <a:cs typeface="Calibri"/>
              </a:rPr>
              <a:t>emphasis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0" dirty="0">
                <a:solidFill>
                  <a:srgbClr val="E2AF00"/>
                </a:solidFill>
                <a:latin typeface="Calibri"/>
                <a:cs typeface="Calibri"/>
              </a:rPr>
              <a:t>on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practical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00" dirty="0">
                <a:solidFill>
                  <a:srgbClr val="E2AF00"/>
                </a:solidFill>
                <a:latin typeface="Calibri"/>
                <a:cs typeface="Calibri"/>
              </a:rPr>
              <a:t>although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these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aren’t</a:t>
            </a:r>
            <a:r>
              <a:rPr sz="1800" spc="105" dirty="0">
                <a:solidFill>
                  <a:srgbClr val="E2AF00"/>
                </a:solidFill>
                <a:latin typeface="Calibri"/>
                <a:cs typeface="Calibri"/>
              </a:rPr>
              <a:t> examined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until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200" dirty="0">
                <a:solidFill>
                  <a:srgbClr val="E2AF00"/>
                </a:solidFill>
                <a:latin typeface="Calibri"/>
                <a:cs typeface="Calibri"/>
              </a:rPr>
              <a:t>NEA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tasks,</a:t>
            </a:r>
            <a:r>
              <a:rPr sz="18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they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35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taught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refined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the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first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year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8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course.</a:t>
            </a:r>
            <a:r>
              <a:rPr sz="1800" spc="-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E2AF00"/>
                </a:solidFill>
                <a:latin typeface="Calibri"/>
                <a:cs typeface="Calibri"/>
              </a:rPr>
              <a:t>These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include: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81" y="4185095"/>
            <a:ext cx="11903710" cy="24516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" indent="-190500">
              <a:lnSpc>
                <a:spcPct val="100000"/>
              </a:lnSpc>
              <a:spcBef>
                <a:spcPts val="100"/>
              </a:spcBef>
              <a:buAutoNum type="arabicPlain"/>
              <a:tabLst>
                <a:tab pos="203200" algn="l"/>
              </a:tabLst>
            </a:pP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-</a:t>
            </a:r>
            <a:r>
              <a:rPr sz="18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50" dirty="0">
                <a:solidFill>
                  <a:srgbClr val="E2AF00"/>
                </a:solidFill>
                <a:latin typeface="Calibri"/>
                <a:cs typeface="Calibri"/>
              </a:rPr>
              <a:t>50%</a:t>
            </a:r>
            <a:r>
              <a:rPr sz="18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Written</a:t>
            </a:r>
            <a:r>
              <a:rPr sz="18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10" dirty="0">
                <a:solidFill>
                  <a:srgbClr val="E2AF00"/>
                </a:solidFill>
                <a:latin typeface="Calibri"/>
                <a:cs typeface="Calibri"/>
              </a:rPr>
              <a:t>exam</a:t>
            </a:r>
            <a:r>
              <a:rPr sz="18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-50" dirty="0">
                <a:solidFill>
                  <a:srgbClr val="E2AF00"/>
                </a:solidFill>
                <a:latin typeface="Calibri"/>
                <a:cs typeface="Calibri"/>
              </a:rPr>
              <a:t>–</a:t>
            </a:r>
            <a:r>
              <a:rPr lang="en-US" sz="1800" spc="-50" dirty="0">
                <a:solidFill>
                  <a:srgbClr val="E2AF00"/>
                </a:solidFill>
                <a:latin typeface="Calibri"/>
                <a:cs typeface="Calibri"/>
              </a:rPr>
              <a:t> This will cover all elements included in the course content to test your understanding and application to recipes.</a:t>
            </a:r>
            <a:endParaRPr sz="1800" dirty="0">
              <a:latin typeface="Calibri"/>
              <a:cs typeface="Calibri"/>
            </a:endParaRPr>
          </a:p>
          <a:p>
            <a:pPr marL="12700" marR="160655">
              <a:lnSpc>
                <a:spcPct val="100000"/>
              </a:lnSpc>
              <a:buAutoNum type="arabicPlain"/>
              <a:tabLst>
                <a:tab pos="203200" algn="l"/>
              </a:tabLst>
            </a:pP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-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50" dirty="0">
                <a:solidFill>
                  <a:srgbClr val="E2AF00"/>
                </a:solidFill>
                <a:latin typeface="Calibri"/>
                <a:cs typeface="Calibri"/>
              </a:rPr>
              <a:t>15%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-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75" dirty="0">
                <a:solidFill>
                  <a:srgbClr val="E2AF00"/>
                </a:solidFill>
                <a:latin typeface="Calibri"/>
                <a:cs typeface="Calibri"/>
              </a:rPr>
              <a:t>NEA1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45" dirty="0">
                <a:solidFill>
                  <a:srgbClr val="E2AF00"/>
                </a:solidFill>
                <a:latin typeface="Calibri"/>
                <a:cs typeface="Calibri"/>
              </a:rPr>
              <a:t>Food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Investigation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-185" dirty="0">
                <a:solidFill>
                  <a:srgbClr val="E2AF00"/>
                </a:solidFill>
                <a:latin typeface="Calibri"/>
                <a:cs typeface="Calibri"/>
              </a:rPr>
              <a:t>–</a:t>
            </a:r>
            <a:r>
              <a:rPr sz="18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is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scientific</a:t>
            </a:r>
            <a:r>
              <a:rPr sz="18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investigation,</a:t>
            </a:r>
            <a:r>
              <a:rPr sz="1800" spc="-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previous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tasks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have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10" dirty="0">
                <a:solidFill>
                  <a:srgbClr val="E2AF00"/>
                </a:solidFill>
                <a:latin typeface="Calibri"/>
                <a:cs typeface="Calibri"/>
              </a:rPr>
              <a:t>included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the 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types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E2AF00"/>
                </a:solidFill>
                <a:latin typeface="Calibri"/>
                <a:cs typeface="Calibri"/>
              </a:rPr>
              <a:t>fats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used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pastry,</a:t>
            </a:r>
            <a:r>
              <a:rPr sz="1800" spc="-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raising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E2AF00"/>
                </a:solidFill>
                <a:latin typeface="Calibri"/>
                <a:cs typeface="Calibri"/>
              </a:rPr>
              <a:t>agents,</a:t>
            </a:r>
            <a:r>
              <a:rPr sz="1800" spc="-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gluten.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AutoNum type="arabicPlain"/>
              <a:tabLst>
                <a:tab pos="203200" algn="l"/>
              </a:tabLst>
            </a:pP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-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50" dirty="0">
                <a:solidFill>
                  <a:srgbClr val="E2AF00"/>
                </a:solidFill>
                <a:latin typeface="Calibri"/>
                <a:cs typeface="Calibri"/>
              </a:rPr>
              <a:t>35%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-</a:t>
            </a:r>
            <a:r>
              <a:rPr sz="1800" spc="180" dirty="0">
                <a:solidFill>
                  <a:srgbClr val="E2AF00"/>
                </a:solidFill>
                <a:latin typeface="Calibri"/>
                <a:cs typeface="Calibri"/>
              </a:rPr>
              <a:t>NEA2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40" dirty="0">
                <a:solidFill>
                  <a:srgbClr val="E2AF00"/>
                </a:solidFill>
                <a:latin typeface="Calibri"/>
                <a:cs typeface="Calibri"/>
              </a:rPr>
              <a:t>Food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Preparation</a:t>
            </a:r>
            <a:r>
              <a:rPr sz="18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-185" dirty="0">
                <a:solidFill>
                  <a:srgbClr val="E2AF00"/>
                </a:solidFill>
                <a:latin typeface="Calibri"/>
                <a:cs typeface="Calibri"/>
              </a:rPr>
              <a:t>–</a:t>
            </a:r>
            <a:r>
              <a:rPr sz="18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research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E2AF00"/>
                </a:solidFill>
                <a:latin typeface="Calibri"/>
                <a:cs typeface="Calibri"/>
              </a:rPr>
              <a:t>make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task.</a:t>
            </a:r>
            <a:r>
              <a:rPr sz="1800" spc="-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investigate</a:t>
            </a:r>
            <a:r>
              <a:rPr sz="1800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theme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204" dirty="0">
                <a:solidFill>
                  <a:srgbClr val="E2AF00"/>
                </a:solidFill>
                <a:latin typeface="Calibri"/>
                <a:cs typeface="Calibri"/>
              </a:rPr>
              <a:t>eg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Mediterranean </a:t>
            </a:r>
            <a:r>
              <a:rPr sz="1800" spc="95" dirty="0">
                <a:solidFill>
                  <a:srgbClr val="E2AF00"/>
                </a:solidFill>
                <a:latin typeface="Calibri"/>
                <a:cs typeface="Calibri"/>
              </a:rPr>
              <a:t>dishes,</a:t>
            </a:r>
            <a:r>
              <a:rPr sz="1800" spc="-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diet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for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someone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deficient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iron,</a:t>
            </a:r>
            <a:r>
              <a:rPr sz="18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14" dirty="0">
                <a:solidFill>
                  <a:srgbClr val="E2AF00"/>
                </a:solidFill>
                <a:latin typeface="Calibri"/>
                <a:cs typeface="Calibri"/>
              </a:rPr>
              <a:t>food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suitable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for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vegetarian.</a:t>
            </a:r>
            <a:r>
              <a:rPr sz="1800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00" dirty="0">
                <a:solidFill>
                  <a:srgbClr val="E2AF00"/>
                </a:solidFill>
                <a:latin typeface="Calibri"/>
                <a:cs typeface="Calibri"/>
              </a:rPr>
              <a:t>Produce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trial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E2AF00"/>
                </a:solidFill>
                <a:latin typeface="Calibri"/>
                <a:cs typeface="Calibri"/>
              </a:rPr>
              <a:t>dishes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2AF00"/>
                </a:solidFill>
                <a:latin typeface="Calibri"/>
                <a:cs typeface="Calibri"/>
              </a:rPr>
              <a:t>for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theme,</a:t>
            </a:r>
            <a:r>
              <a:rPr sz="18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final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3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E2AF00"/>
                </a:solidFill>
                <a:latin typeface="Calibri"/>
                <a:cs typeface="Calibri"/>
              </a:rPr>
              <a:t>dishes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14" dirty="0">
                <a:solidFill>
                  <a:srgbClr val="E2AF00"/>
                </a:solidFill>
                <a:latin typeface="Calibri"/>
                <a:cs typeface="Calibri"/>
              </a:rPr>
              <a:t>during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3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hour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practical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10" dirty="0">
                <a:solidFill>
                  <a:srgbClr val="E2AF00"/>
                </a:solidFill>
                <a:latin typeface="Calibri"/>
                <a:cs typeface="Calibri"/>
              </a:rPr>
              <a:t>exam</a:t>
            </a:r>
            <a:r>
              <a:rPr sz="18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then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E2AF00"/>
                </a:solidFill>
                <a:latin typeface="Calibri"/>
                <a:cs typeface="Calibri"/>
              </a:rPr>
              <a:t>evaluate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40" dirty="0">
                <a:solidFill>
                  <a:srgbClr val="E2AF00"/>
                </a:solidFill>
                <a:latin typeface="Calibri"/>
                <a:cs typeface="Calibri"/>
              </a:rPr>
              <a:t>results.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Grades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E2AF00"/>
                </a:solidFill>
                <a:latin typeface="Calibri"/>
                <a:cs typeface="Calibri"/>
              </a:rPr>
              <a:t>9-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1</a:t>
            </a: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E2AF00"/>
                </a:solidFill>
                <a:latin typeface="Calibri"/>
                <a:cs typeface="Calibri"/>
              </a:rPr>
              <a:t>awarded.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59448" y="2115661"/>
            <a:ext cx="3297554" cy="18391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65" dirty="0">
                <a:solidFill>
                  <a:srgbClr val="E2AF00"/>
                </a:solidFill>
                <a:latin typeface="Calibri"/>
                <a:cs typeface="Calibri"/>
              </a:rPr>
              <a:t>Prepare,</a:t>
            </a:r>
            <a:r>
              <a:rPr sz="18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combine</a:t>
            </a:r>
            <a:r>
              <a:rPr sz="18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8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10" dirty="0">
                <a:solidFill>
                  <a:srgbClr val="E2AF00"/>
                </a:solidFill>
                <a:latin typeface="Calibri"/>
                <a:cs typeface="Calibri"/>
              </a:rPr>
              <a:t>shape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Sauce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05" dirty="0">
                <a:solidFill>
                  <a:srgbClr val="E2AF00"/>
                </a:solidFill>
                <a:latin typeface="Calibri"/>
                <a:cs typeface="Calibri"/>
              </a:rPr>
              <a:t>making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85" dirty="0">
                <a:solidFill>
                  <a:srgbClr val="E2AF00"/>
                </a:solidFill>
                <a:latin typeface="Calibri"/>
                <a:cs typeface="Calibri"/>
              </a:rPr>
              <a:t>Tenderise</a:t>
            </a:r>
            <a:r>
              <a:rPr sz="18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12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800" spc="55" dirty="0">
                <a:solidFill>
                  <a:srgbClr val="E2AF00"/>
                </a:solidFill>
                <a:latin typeface="Calibri"/>
                <a:cs typeface="Calibri"/>
              </a:rPr>
              <a:t> marinate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150" dirty="0">
                <a:solidFill>
                  <a:srgbClr val="E2AF00"/>
                </a:solidFill>
                <a:latin typeface="Calibri"/>
                <a:cs typeface="Calibri"/>
              </a:rPr>
              <a:t>Dough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100" dirty="0">
                <a:solidFill>
                  <a:srgbClr val="E2AF00"/>
                </a:solidFill>
                <a:latin typeface="Calibri"/>
                <a:cs typeface="Calibri"/>
              </a:rPr>
              <a:t>Raising</a:t>
            </a:r>
            <a:r>
              <a:rPr sz="18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95" dirty="0">
                <a:solidFill>
                  <a:srgbClr val="E2AF00"/>
                </a:solidFill>
                <a:latin typeface="Calibri"/>
                <a:cs typeface="Calibri"/>
              </a:rPr>
              <a:t>agents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90" dirty="0">
                <a:solidFill>
                  <a:srgbClr val="E2AF00"/>
                </a:solidFill>
                <a:latin typeface="Calibri"/>
                <a:cs typeface="Calibri"/>
              </a:rPr>
              <a:t>Setting</a:t>
            </a:r>
            <a:r>
              <a:rPr sz="18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E2AF00"/>
                </a:solidFill>
                <a:latin typeface="Calibri"/>
                <a:cs typeface="Calibri"/>
              </a:rPr>
              <a:t>mixtures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68681" y="2117788"/>
            <a:ext cx="5734050" cy="23092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3647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236470" algn="l"/>
                <a:tab pos="2237105" algn="l"/>
              </a:tabLst>
            </a:pPr>
            <a:r>
              <a:rPr spc="100" dirty="0"/>
              <a:t>General</a:t>
            </a:r>
            <a:r>
              <a:rPr spc="70" dirty="0"/>
              <a:t> practical</a:t>
            </a:r>
            <a:r>
              <a:rPr spc="75" dirty="0"/>
              <a:t> </a:t>
            </a:r>
            <a:r>
              <a:rPr spc="50" dirty="0"/>
              <a:t>skills</a:t>
            </a:r>
          </a:p>
          <a:p>
            <a:pPr marL="2236470" indent="-287020">
              <a:lnSpc>
                <a:spcPct val="100000"/>
              </a:lnSpc>
              <a:buFont typeface="Arial"/>
              <a:buChar char="•"/>
              <a:tabLst>
                <a:tab pos="2236470" algn="l"/>
                <a:tab pos="2237105" algn="l"/>
              </a:tabLst>
            </a:pPr>
            <a:r>
              <a:rPr spc="80" dirty="0"/>
              <a:t>Knife</a:t>
            </a:r>
            <a:r>
              <a:rPr spc="35" dirty="0"/>
              <a:t> </a:t>
            </a:r>
            <a:r>
              <a:rPr spc="55" dirty="0"/>
              <a:t>skills</a:t>
            </a:r>
          </a:p>
          <a:p>
            <a:pPr marL="2236470" indent="-287020">
              <a:lnSpc>
                <a:spcPct val="100000"/>
              </a:lnSpc>
              <a:buFont typeface="Arial"/>
              <a:buChar char="•"/>
              <a:tabLst>
                <a:tab pos="2236470" algn="l"/>
                <a:tab pos="2237105" algn="l"/>
              </a:tabLst>
            </a:pPr>
            <a:r>
              <a:rPr spc="95" dirty="0"/>
              <a:t>Preparing</a:t>
            </a:r>
            <a:r>
              <a:rPr spc="70" dirty="0"/>
              <a:t> </a:t>
            </a:r>
            <a:r>
              <a:rPr dirty="0"/>
              <a:t>fruit</a:t>
            </a:r>
            <a:r>
              <a:rPr spc="75" dirty="0"/>
              <a:t> </a:t>
            </a:r>
            <a:r>
              <a:rPr spc="125" dirty="0"/>
              <a:t>and</a:t>
            </a:r>
            <a:r>
              <a:rPr spc="80" dirty="0"/>
              <a:t> </a:t>
            </a:r>
            <a:r>
              <a:rPr spc="100" dirty="0"/>
              <a:t>vegetables</a:t>
            </a:r>
          </a:p>
          <a:p>
            <a:pPr marL="2236470" indent="-287020">
              <a:lnSpc>
                <a:spcPct val="100000"/>
              </a:lnSpc>
              <a:buFont typeface="Arial"/>
              <a:buChar char="•"/>
              <a:tabLst>
                <a:tab pos="2236470" algn="l"/>
                <a:tab pos="2237105" algn="l"/>
              </a:tabLst>
            </a:pPr>
            <a:r>
              <a:rPr spc="105" dirty="0"/>
              <a:t>Use</a:t>
            </a:r>
            <a:r>
              <a:rPr spc="45" dirty="0"/>
              <a:t> </a:t>
            </a:r>
            <a:r>
              <a:rPr spc="55" dirty="0"/>
              <a:t>of</a:t>
            </a:r>
            <a:r>
              <a:rPr spc="80" dirty="0"/>
              <a:t> </a:t>
            </a:r>
            <a:r>
              <a:rPr spc="65" dirty="0"/>
              <a:t>the</a:t>
            </a:r>
            <a:r>
              <a:rPr spc="55" dirty="0"/>
              <a:t> </a:t>
            </a:r>
            <a:r>
              <a:rPr spc="95" dirty="0"/>
              <a:t>cooker</a:t>
            </a:r>
          </a:p>
          <a:p>
            <a:pPr marL="2236470" indent="-287020">
              <a:lnSpc>
                <a:spcPct val="100000"/>
              </a:lnSpc>
              <a:buFont typeface="Arial"/>
              <a:buChar char="•"/>
              <a:tabLst>
                <a:tab pos="2236470" algn="l"/>
                <a:tab pos="2237105" algn="l"/>
              </a:tabLst>
            </a:pPr>
            <a:r>
              <a:rPr spc="105" dirty="0"/>
              <a:t>Use</a:t>
            </a:r>
            <a:r>
              <a:rPr spc="50" dirty="0"/>
              <a:t> </a:t>
            </a:r>
            <a:r>
              <a:rPr spc="55" dirty="0"/>
              <a:t>of</a:t>
            </a:r>
            <a:r>
              <a:rPr spc="80" dirty="0"/>
              <a:t> </a:t>
            </a:r>
            <a:r>
              <a:rPr spc="95" dirty="0"/>
              <a:t>equipment</a:t>
            </a:r>
          </a:p>
          <a:p>
            <a:pPr marL="2236470" indent="-287020">
              <a:lnSpc>
                <a:spcPct val="100000"/>
              </a:lnSpc>
              <a:buFont typeface="Arial"/>
              <a:buChar char="•"/>
              <a:tabLst>
                <a:tab pos="2236470" algn="l"/>
                <a:tab pos="2237105" algn="l"/>
              </a:tabLst>
            </a:pPr>
            <a:r>
              <a:rPr spc="155" dirty="0"/>
              <a:t>Cooking</a:t>
            </a:r>
            <a:r>
              <a:rPr spc="45" dirty="0"/>
              <a:t> </a:t>
            </a:r>
            <a:r>
              <a:rPr spc="95" dirty="0"/>
              <a:t>methods</a:t>
            </a: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pc="100" dirty="0"/>
              <a:t>The</a:t>
            </a:r>
            <a:r>
              <a:rPr spc="70" dirty="0"/>
              <a:t> </a:t>
            </a:r>
            <a:r>
              <a:rPr spc="50" dirty="0"/>
              <a:t>final</a:t>
            </a:r>
            <a:r>
              <a:rPr spc="60" dirty="0"/>
              <a:t> </a:t>
            </a:r>
            <a:r>
              <a:rPr spc="235" dirty="0"/>
              <a:t>GCSE</a:t>
            </a:r>
            <a:r>
              <a:rPr spc="65" dirty="0"/>
              <a:t> </a:t>
            </a:r>
            <a:r>
              <a:rPr spc="140" dirty="0"/>
              <a:t>grade</a:t>
            </a:r>
            <a:r>
              <a:rPr spc="60" dirty="0"/>
              <a:t> </a:t>
            </a:r>
            <a:r>
              <a:rPr dirty="0"/>
              <a:t>will</a:t>
            </a:r>
            <a:r>
              <a:rPr spc="35" dirty="0"/>
              <a:t> </a:t>
            </a:r>
            <a:r>
              <a:rPr spc="160" dirty="0"/>
              <a:t>be</a:t>
            </a:r>
            <a:r>
              <a:rPr spc="65" dirty="0"/>
              <a:t> </a:t>
            </a:r>
            <a:r>
              <a:rPr spc="135" dirty="0"/>
              <a:t>made</a:t>
            </a:r>
            <a:r>
              <a:rPr spc="60" dirty="0"/>
              <a:t> </a:t>
            </a:r>
            <a:r>
              <a:rPr spc="135" dirty="0"/>
              <a:t>up</a:t>
            </a:r>
            <a:r>
              <a:rPr spc="60" dirty="0"/>
              <a:t> of</a:t>
            </a:r>
            <a:r>
              <a:rPr spc="90" dirty="0"/>
              <a:t> </a:t>
            </a:r>
            <a:r>
              <a:rPr spc="65" dirty="0"/>
              <a:t>the</a:t>
            </a:r>
            <a:r>
              <a:rPr spc="80" dirty="0"/>
              <a:t> </a:t>
            </a:r>
            <a:r>
              <a:rPr spc="75" dirty="0"/>
              <a:t>following: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32961" y="516077"/>
            <a:ext cx="4907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Do’s</a:t>
            </a:r>
            <a:r>
              <a:rPr spc="105" dirty="0"/>
              <a:t> </a:t>
            </a:r>
            <a:r>
              <a:rPr spc="315" dirty="0"/>
              <a:t>and</a:t>
            </a:r>
            <a:r>
              <a:rPr spc="85" dirty="0"/>
              <a:t> </a:t>
            </a:r>
            <a:r>
              <a:rPr spc="270" dirty="0"/>
              <a:t>Don'ts:</a:t>
            </a:r>
            <a:r>
              <a:rPr spc="90" dirty="0"/>
              <a:t> </a:t>
            </a:r>
            <a:r>
              <a:rPr spc="310" dirty="0">
                <a:solidFill>
                  <a:srgbClr val="FFC000"/>
                </a:solidFill>
              </a:rPr>
              <a:t>Food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56741" y="6511797"/>
            <a:ext cx="947674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5" dirty="0">
                <a:latin typeface="Calibri"/>
                <a:cs typeface="Calibri"/>
              </a:rPr>
              <a:t>karen.rogers</a:t>
            </a:r>
            <a:r>
              <a:rPr lang="en-US" sz="1800" i="1" spc="105" dirty="0">
                <a:latin typeface="Calibri"/>
                <a:cs typeface="Calibri"/>
              </a:rPr>
              <a:t>@heritage.</a:t>
            </a:r>
            <a:r>
              <a:rPr lang="en-US" i="1" spc="105" dirty="0">
                <a:latin typeface="Calibri"/>
                <a:cs typeface="Calibri"/>
              </a:rPr>
              <a:t>ttct</a:t>
            </a:r>
            <a:r>
              <a:rPr lang="en-US" sz="1800" i="1" spc="105" dirty="0">
                <a:latin typeface="Calibri"/>
                <a:cs typeface="Calibri"/>
              </a:rPr>
              <a:t>.</a:t>
            </a:r>
            <a:r>
              <a:rPr lang="en-US" i="1" spc="105" dirty="0">
                <a:latin typeface="Calibri"/>
                <a:cs typeface="Calibri"/>
              </a:rPr>
              <a:t>co</a:t>
            </a:r>
            <a:r>
              <a:rPr lang="en-US" sz="1800" i="1" spc="105" dirty="0">
                <a:latin typeface="Calibri"/>
                <a:cs typeface="Calibri"/>
              </a:rPr>
              <a:t>.uk</a:t>
            </a:r>
            <a:endParaRPr lang="en-US" spc="10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sz="1800" i="1" spc="105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825764"/>
              </p:ext>
            </p:extLst>
          </p:nvPr>
        </p:nvGraphicFramePr>
        <p:xfrm>
          <a:off x="305701" y="1630552"/>
          <a:ext cx="11603990" cy="4789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5924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keen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spc="160" dirty="0">
                          <a:latin typeface="Calibri"/>
                          <a:cs typeface="Calibri"/>
                        </a:rPr>
                        <a:t>Food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Technology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enjoyed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lesson’s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Y7,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5" dirty="0">
                          <a:latin typeface="Calibri"/>
                          <a:cs typeface="Calibri"/>
                        </a:rPr>
                        <a:t>Y8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Y9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038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get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Teacher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want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your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50" dirty="0">
                          <a:latin typeface="Calibri"/>
                          <a:cs typeface="Calibri"/>
                        </a:rPr>
                        <a:t>creativity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problem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solving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skills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85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might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105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60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 you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aspirations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of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114" dirty="0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65" dirty="0">
                          <a:latin typeface="Calibri"/>
                          <a:cs typeface="Calibri"/>
                        </a:rPr>
                        <a:t>Food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industry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504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doing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practical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every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lesson,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majority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course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theory/controlled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assessment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1055">
                <a:tc>
                  <a:txBody>
                    <a:bodyPr/>
                    <a:lstStyle/>
                    <a:p>
                      <a:pPr marL="91440" marR="1181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put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effort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in.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u="sng" spc="17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home.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 dirty="0">
                          <a:latin typeface="Calibri"/>
                          <a:cs typeface="Calibri"/>
                        </a:rPr>
                        <a:t>easy…There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are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u="sng" spc="30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easy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courses!</a:t>
                      </a:r>
                      <a:endParaRPr lang="en-US" sz="2000" spc="85" dirty="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endParaRPr lang="en-GB" sz="2000" spc="85" dirty="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lang="en-GB" sz="2000" spc="85" dirty="0">
                          <a:latin typeface="Calibri"/>
                          <a:cs typeface="Calibri"/>
                        </a:rPr>
                        <a:t>NB. Health &amp; safety means no long nails!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85" dirty="0"/>
              <a:t>Working</a:t>
            </a:r>
            <a:r>
              <a:rPr spc="55" dirty="0"/>
              <a:t> </a:t>
            </a:r>
            <a:r>
              <a:rPr spc="50" dirty="0"/>
              <a:t>in</a:t>
            </a:r>
            <a:r>
              <a:rPr spc="60" dirty="0"/>
              <a:t> </a:t>
            </a:r>
            <a:r>
              <a:rPr spc="55" dirty="0"/>
              <a:t>the</a:t>
            </a:r>
            <a:r>
              <a:rPr spc="65" dirty="0"/>
              <a:t> </a:t>
            </a:r>
            <a:r>
              <a:rPr spc="50" dirty="0"/>
              <a:t>hospitality</a:t>
            </a:r>
            <a:r>
              <a:rPr spc="90" dirty="0"/>
              <a:t> </a:t>
            </a:r>
            <a:r>
              <a:rPr spc="45" dirty="0"/>
              <a:t>industry</a:t>
            </a:r>
          </a:p>
          <a:p>
            <a:pPr marL="299085" marR="543560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95" dirty="0"/>
              <a:t>Development</a:t>
            </a:r>
            <a:r>
              <a:rPr spc="100" dirty="0"/>
              <a:t> </a:t>
            </a:r>
            <a:r>
              <a:rPr spc="70" dirty="0"/>
              <a:t>chef</a:t>
            </a:r>
            <a:r>
              <a:rPr spc="130" dirty="0"/>
              <a:t> </a:t>
            </a:r>
            <a:r>
              <a:rPr dirty="0"/>
              <a:t>for</a:t>
            </a:r>
            <a:r>
              <a:rPr spc="95" dirty="0"/>
              <a:t> </a:t>
            </a:r>
            <a:r>
              <a:rPr spc="60" dirty="0"/>
              <a:t>major </a:t>
            </a:r>
            <a:r>
              <a:rPr spc="70" dirty="0"/>
              <a:t>supermarkets</a:t>
            </a:r>
            <a:r>
              <a:rPr spc="65" dirty="0"/>
              <a:t> </a:t>
            </a:r>
            <a:r>
              <a:rPr spc="70" dirty="0"/>
              <a:t>or</a:t>
            </a:r>
            <a:r>
              <a:rPr spc="45" dirty="0"/>
              <a:t> </a:t>
            </a:r>
            <a:r>
              <a:rPr spc="75" dirty="0"/>
              <a:t>food </a:t>
            </a:r>
            <a:r>
              <a:rPr spc="45" dirty="0"/>
              <a:t>manufacturers</a:t>
            </a:r>
          </a:p>
          <a:p>
            <a:pPr marL="299085" marR="40576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25" dirty="0"/>
              <a:t>Food</a:t>
            </a:r>
            <a:r>
              <a:rPr spc="75" dirty="0"/>
              <a:t> </a:t>
            </a:r>
            <a:r>
              <a:rPr spc="85" dirty="0"/>
              <a:t>product</a:t>
            </a:r>
            <a:r>
              <a:rPr spc="80" dirty="0"/>
              <a:t> </a:t>
            </a:r>
            <a:r>
              <a:rPr spc="75" dirty="0"/>
              <a:t>buyer </a:t>
            </a:r>
            <a:r>
              <a:rPr dirty="0"/>
              <a:t>for</a:t>
            </a:r>
            <a:r>
              <a:rPr spc="80" dirty="0"/>
              <a:t> </a:t>
            </a:r>
            <a:r>
              <a:rPr spc="60" dirty="0"/>
              <a:t>major </a:t>
            </a:r>
            <a:r>
              <a:rPr spc="70" dirty="0"/>
              <a:t>supermarkets </a:t>
            </a:r>
            <a:r>
              <a:rPr spc="50" dirty="0"/>
              <a:t>of</a:t>
            </a:r>
            <a:r>
              <a:rPr spc="90" dirty="0"/>
              <a:t> </a:t>
            </a:r>
            <a:r>
              <a:rPr spc="75" dirty="0"/>
              <a:t>food </a:t>
            </a:r>
            <a:r>
              <a:rPr spc="45" dirty="0"/>
              <a:t>manufacturers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25" dirty="0"/>
              <a:t>Food</a:t>
            </a:r>
            <a:r>
              <a:rPr spc="45" dirty="0"/>
              <a:t> </a:t>
            </a:r>
            <a:r>
              <a:rPr spc="35" dirty="0"/>
              <a:t>scientist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-10" dirty="0"/>
              <a:t>Dietician/nutritionist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65" dirty="0"/>
              <a:t>Baker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/>
              <a:t>Private</a:t>
            </a:r>
            <a:r>
              <a:rPr spc="300" dirty="0"/>
              <a:t> </a:t>
            </a:r>
            <a:r>
              <a:rPr spc="55" dirty="0"/>
              <a:t>chef</a:t>
            </a: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14" dirty="0"/>
              <a:t>Chef</a:t>
            </a:r>
            <a:r>
              <a:rPr spc="80" dirty="0"/>
              <a:t> </a:t>
            </a:r>
            <a:r>
              <a:rPr spc="50" dirty="0"/>
              <a:t>in</a:t>
            </a:r>
            <a:r>
              <a:rPr spc="40" dirty="0"/>
              <a:t> </a:t>
            </a:r>
            <a:r>
              <a:rPr spc="55" dirty="0"/>
              <a:t>the </a:t>
            </a:r>
            <a:r>
              <a:rPr spc="95" dirty="0"/>
              <a:t>armed</a:t>
            </a:r>
            <a:r>
              <a:rPr spc="50" dirty="0"/>
              <a:t> </a:t>
            </a:r>
            <a:r>
              <a:rPr spc="55" dirty="0"/>
              <a:t>forces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65" dirty="0"/>
              <a:t>Environmental</a:t>
            </a:r>
            <a:r>
              <a:rPr spc="60" dirty="0"/>
              <a:t> </a:t>
            </a:r>
            <a:r>
              <a:rPr spc="55" dirty="0"/>
              <a:t>health</a:t>
            </a:r>
            <a:r>
              <a:rPr spc="65" dirty="0"/>
              <a:t> </a:t>
            </a:r>
            <a:r>
              <a:rPr spc="-10" dirty="0"/>
              <a:t>officer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70" dirty="0"/>
              <a:t>Confectioner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25" dirty="0"/>
              <a:t>Food</a:t>
            </a:r>
            <a:r>
              <a:rPr spc="45" dirty="0"/>
              <a:t> </a:t>
            </a:r>
            <a:r>
              <a:rPr spc="65" dirty="0"/>
              <a:t>technologist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5" name="object 5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51256" y="1630172"/>
            <a:ext cx="34829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860">
              <a:lnSpc>
                <a:spcPct val="100000"/>
              </a:lnSpc>
              <a:spcBef>
                <a:spcPts val="95"/>
              </a:spcBef>
            </a:pPr>
            <a:r>
              <a:rPr sz="1600" b="1" spc="85" dirty="0">
                <a:solidFill>
                  <a:srgbClr val="E2AF00"/>
                </a:solidFill>
                <a:latin typeface="Calibri"/>
                <a:cs typeface="Calibri"/>
              </a:rPr>
              <a:t>Further </a:t>
            </a:r>
            <a:r>
              <a:rPr sz="1600" b="1" spc="100" dirty="0">
                <a:solidFill>
                  <a:srgbClr val="E2AF00"/>
                </a:solidFill>
                <a:latin typeface="Calibri"/>
                <a:cs typeface="Calibri"/>
              </a:rPr>
              <a:t>Education/Apprenticeships </a:t>
            </a:r>
            <a:r>
              <a:rPr sz="1600" b="1" spc="19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600" b="1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E2AF00"/>
                </a:solidFill>
                <a:latin typeface="Calibri"/>
                <a:cs typeface="Calibri"/>
              </a:rPr>
              <a:t>Level/College</a:t>
            </a:r>
            <a:r>
              <a:rPr sz="16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E2AF00"/>
                </a:solidFill>
                <a:latin typeface="Calibri"/>
                <a:cs typeface="Calibri"/>
              </a:rPr>
              <a:t>Courses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256" y="2361945"/>
            <a:ext cx="350392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0165">
              <a:lnSpc>
                <a:spcPct val="100000"/>
              </a:lnSpc>
              <a:spcBef>
                <a:spcPts val="95"/>
              </a:spcBef>
            </a:pP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Including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courses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in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culinary</a:t>
            </a:r>
            <a:r>
              <a:rPr sz="16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skills,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Hospitality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&amp;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Catering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professional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cookery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preparation 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acceptance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for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Further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Education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16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Apprenticeships.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256" y="3825366"/>
            <a:ext cx="3481704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14" dirty="0">
                <a:solidFill>
                  <a:srgbClr val="E2AF00"/>
                </a:solidFill>
                <a:latin typeface="Calibri"/>
                <a:cs typeface="Calibri"/>
              </a:rPr>
              <a:t>Apprenticeships</a:t>
            </a:r>
            <a:r>
              <a:rPr sz="1600" b="1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could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include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Chef, 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bakery,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catering,</a:t>
            </a:r>
            <a:r>
              <a:rPr sz="16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patisserie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confectionary,</a:t>
            </a:r>
            <a:r>
              <a:rPr sz="16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butcher,</a:t>
            </a:r>
            <a:r>
              <a:rPr sz="1600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food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technologist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1256" y="5044821"/>
            <a:ext cx="313880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10" dirty="0">
                <a:solidFill>
                  <a:srgbClr val="E2AF00"/>
                </a:solidFill>
                <a:latin typeface="Calibri"/>
                <a:cs typeface="Calibri"/>
              </a:rPr>
              <a:t>Related</a:t>
            </a:r>
            <a:r>
              <a:rPr sz="16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E2AF00"/>
                </a:solidFill>
                <a:latin typeface="Calibri"/>
                <a:cs typeface="Calibri"/>
              </a:rPr>
              <a:t>subjects</a:t>
            </a:r>
            <a:r>
              <a:rPr sz="1600" b="1" spc="4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Biology, 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Chemistry,</a:t>
            </a:r>
            <a:r>
              <a:rPr sz="16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Health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social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care,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Sport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science.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2" name="object 12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2972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2972" y="4814316"/>
                  </a:lnTo>
                  <a:lnTo>
                    <a:pt x="3760367" y="4808859"/>
                  </a:lnTo>
                  <a:lnTo>
                    <a:pt x="3803866" y="4793315"/>
                  </a:lnTo>
                  <a:lnTo>
                    <a:pt x="3842230" y="4768925"/>
                  </a:lnTo>
                  <a:lnTo>
                    <a:pt x="3874224" y="4736929"/>
                  </a:lnTo>
                  <a:lnTo>
                    <a:pt x="3898608" y="4698568"/>
                  </a:lnTo>
                  <a:lnTo>
                    <a:pt x="3914146" y="4655082"/>
                  </a:lnTo>
                  <a:lnTo>
                    <a:pt x="3919601" y="4607712"/>
                  </a:lnTo>
                  <a:lnTo>
                    <a:pt x="3919601" y="206628"/>
                  </a:lnTo>
                  <a:lnTo>
                    <a:pt x="3914146" y="159233"/>
                  </a:lnTo>
                  <a:lnTo>
                    <a:pt x="3898608" y="115734"/>
                  </a:lnTo>
                  <a:lnTo>
                    <a:pt x="3874224" y="77370"/>
                  </a:lnTo>
                  <a:lnTo>
                    <a:pt x="3842230" y="45376"/>
                  </a:lnTo>
                  <a:lnTo>
                    <a:pt x="3803866" y="20992"/>
                  </a:lnTo>
                  <a:lnTo>
                    <a:pt x="3760367" y="5454"/>
                  </a:lnTo>
                  <a:lnTo>
                    <a:pt x="371297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2972" y="0"/>
                  </a:lnTo>
                  <a:lnTo>
                    <a:pt x="3760367" y="5454"/>
                  </a:lnTo>
                  <a:lnTo>
                    <a:pt x="3803866" y="20992"/>
                  </a:lnTo>
                  <a:lnTo>
                    <a:pt x="3842230" y="45376"/>
                  </a:lnTo>
                  <a:lnTo>
                    <a:pt x="3874224" y="77370"/>
                  </a:lnTo>
                  <a:lnTo>
                    <a:pt x="3898608" y="115734"/>
                  </a:lnTo>
                  <a:lnTo>
                    <a:pt x="3914146" y="159233"/>
                  </a:lnTo>
                  <a:lnTo>
                    <a:pt x="3919601" y="206628"/>
                  </a:lnTo>
                  <a:lnTo>
                    <a:pt x="3919601" y="4607712"/>
                  </a:lnTo>
                  <a:lnTo>
                    <a:pt x="3914146" y="4655082"/>
                  </a:lnTo>
                  <a:lnTo>
                    <a:pt x="3898608" y="4698568"/>
                  </a:lnTo>
                  <a:lnTo>
                    <a:pt x="3874224" y="4736929"/>
                  </a:lnTo>
                  <a:lnTo>
                    <a:pt x="3842230" y="4768925"/>
                  </a:lnTo>
                  <a:lnTo>
                    <a:pt x="3803866" y="4793315"/>
                  </a:lnTo>
                  <a:lnTo>
                    <a:pt x="3760367" y="4808859"/>
                  </a:lnTo>
                  <a:lnTo>
                    <a:pt x="3712972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739766" y="1630807"/>
            <a:ext cx="2711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76471" y="1981200"/>
            <a:ext cx="3629660" cy="42453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7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11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b="1" spc="60" dirty="0">
                <a:solidFill>
                  <a:srgbClr val="E2AF00"/>
                </a:solidFill>
                <a:latin typeface="Calibri"/>
                <a:cs typeface="Calibri"/>
              </a:rPr>
              <a:t>ability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You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develop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preparation</a:t>
            </a: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1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40" dirty="0">
                <a:solidFill>
                  <a:srgbClr val="E2AF00"/>
                </a:solidFill>
                <a:latin typeface="Calibri"/>
                <a:cs typeface="Calibri"/>
              </a:rPr>
              <a:t>specialist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knowledge</a:t>
            </a:r>
            <a:r>
              <a:rPr sz="11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1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food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1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2AF00"/>
                </a:solidFill>
                <a:latin typeface="Calibri"/>
                <a:cs typeface="Calibri"/>
              </a:rPr>
              <a:t>nutrition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9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100" b="1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b="1" spc="85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endParaRPr sz="1100" dirty="0">
              <a:latin typeface="Calibri"/>
              <a:cs typeface="Calibri"/>
            </a:endParaRPr>
          </a:p>
          <a:p>
            <a:pPr marL="12700" marR="237490">
              <a:lnSpc>
                <a:spcPct val="100000"/>
              </a:lnSpc>
            </a:pPr>
            <a:r>
              <a:rPr sz="1100" spc="8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develop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r>
              <a:rPr sz="11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100" spc="-10" dirty="0">
                <a:solidFill>
                  <a:srgbClr val="E2AF00"/>
                </a:solidFill>
                <a:latin typeface="Calibri"/>
                <a:cs typeface="Calibri"/>
              </a:rPr>
              <a:t>creative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thinking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recognise</a:t>
            </a:r>
            <a:r>
              <a:rPr sz="11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problems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their</a:t>
            </a:r>
            <a:r>
              <a:rPr sz="11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causes,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identify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range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possible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E2AF00"/>
                </a:solidFill>
                <a:latin typeface="Calibri"/>
                <a:cs typeface="Calibri"/>
              </a:rPr>
              <a:t>solutions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1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then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E2AF00"/>
                </a:solidFill>
                <a:latin typeface="Calibri"/>
                <a:cs typeface="Calibri"/>
              </a:rPr>
              <a:t>assess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85" dirty="0">
                <a:solidFill>
                  <a:srgbClr val="E2AF00"/>
                </a:solidFill>
                <a:latin typeface="Calibri"/>
                <a:cs typeface="Calibri"/>
              </a:rPr>
              <a:t>decide</a:t>
            </a:r>
            <a:r>
              <a:rPr sz="11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 best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way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2AF00"/>
                </a:solidFill>
                <a:latin typeface="Calibri"/>
                <a:cs typeface="Calibri"/>
              </a:rPr>
              <a:t>forward.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75" dirty="0">
                <a:solidFill>
                  <a:srgbClr val="E2AF00"/>
                </a:solidFill>
                <a:latin typeface="Calibri"/>
                <a:cs typeface="Calibri"/>
              </a:rPr>
              <a:t>Organisation</a:t>
            </a:r>
            <a:endParaRPr sz="1100" dirty="0">
              <a:latin typeface="Calibri"/>
              <a:cs typeface="Calibri"/>
            </a:endParaRPr>
          </a:p>
          <a:p>
            <a:pPr marL="12700" marR="73025">
              <a:lnSpc>
                <a:spcPct val="100000"/>
              </a:lnSpc>
            </a:pP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You’ll</a:t>
            </a:r>
            <a:r>
              <a:rPr sz="11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1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able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1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prioritize</a:t>
            </a:r>
            <a:r>
              <a:rPr sz="11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work</a:t>
            </a:r>
            <a:r>
              <a:rPr sz="11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meet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2AF00"/>
                </a:solidFill>
                <a:latin typeface="Calibri"/>
                <a:cs typeface="Calibri"/>
              </a:rPr>
              <a:t>strict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deadlines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while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also</a:t>
            </a:r>
            <a:r>
              <a:rPr sz="11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achieving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course</a:t>
            </a:r>
            <a:r>
              <a:rPr sz="11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criteria,</a:t>
            </a:r>
            <a:r>
              <a:rPr sz="11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E2AF00"/>
                </a:solidFill>
                <a:latin typeface="Calibri"/>
                <a:cs typeface="Calibri"/>
              </a:rPr>
              <a:t>is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important</a:t>
            </a:r>
            <a:r>
              <a:rPr sz="1100" spc="2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within</a:t>
            </a:r>
            <a:r>
              <a:rPr sz="1100" spc="2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hospitality</a:t>
            </a:r>
            <a:r>
              <a:rPr sz="1100" spc="25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100" spc="2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40" dirty="0">
                <a:solidFill>
                  <a:srgbClr val="E2AF00"/>
                </a:solidFill>
                <a:latin typeface="Calibri"/>
                <a:cs typeface="Calibri"/>
              </a:rPr>
              <a:t>catering.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60" dirty="0">
                <a:solidFill>
                  <a:srgbClr val="E2AF00"/>
                </a:solidFill>
                <a:latin typeface="Calibri"/>
                <a:cs typeface="Calibri"/>
              </a:rPr>
              <a:t>Creativity</a:t>
            </a:r>
            <a:endParaRPr sz="1100" dirty="0">
              <a:latin typeface="Calibri"/>
              <a:cs typeface="Calibri"/>
            </a:endParaRPr>
          </a:p>
          <a:p>
            <a:pPr marL="12700" marR="217170">
              <a:lnSpc>
                <a:spcPct val="100000"/>
              </a:lnSpc>
            </a:pPr>
            <a:r>
              <a:rPr sz="1100" spc="8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develop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creativity</a:t>
            </a: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by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adapting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dishes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suit</a:t>
            </a:r>
            <a:r>
              <a:rPr sz="11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chosen</a:t>
            </a:r>
            <a:r>
              <a:rPr sz="11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brief.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endParaRPr lang="en-US" sz="1100" spc="100" dirty="0">
              <a:solidFill>
                <a:srgbClr val="E2AF00"/>
              </a:solidFill>
              <a:latin typeface="Calibri"/>
              <a:cs typeface="Calibri"/>
            </a:endParaRPr>
          </a:p>
          <a:p>
            <a:pPr marL="12700" marR="217170">
              <a:lnSpc>
                <a:spcPct val="100000"/>
              </a:lnSpc>
            </a:pPr>
            <a:r>
              <a:rPr sz="1100" b="1" spc="65" dirty="0">
                <a:solidFill>
                  <a:srgbClr val="E2AF00"/>
                </a:solidFill>
                <a:latin typeface="Calibri"/>
                <a:cs typeface="Calibri"/>
              </a:rPr>
              <a:t>Analytics</a:t>
            </a:r>
            <a:endParaRPr sz="1100" dirty="0">
              <a:latin typeface="Calibri"/>
              <a:cs typeface="Calibri"/>
            </a:endParaRPr>
          </a:p>
          <a:p>
            <a:pPr marL="12700" marR="74930" algn="just">
              <a:lnSpc>
                <a:spcPct val="100000"/>
              </a:lnSpc>
            </a:pP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You’ll</a:t>
            </a:r>
            <a:r>
              <a:rPr sz="11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collecting</a:t>
            </a:r>
            <a:r>
              <a:rPr sz="11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1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examining</a:t>
            </a:r>
            <a:r>
              <a:rPr sz="11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information</a:t>
            </a:r>
            <a:r>
              <a:rPr sz="11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1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2AF00"/>
                </a:solidFill>
                <a:latin typeface="Calibri"/>
                <a:cs typeface="Calibri"/>
              </a:rPr>
              <a:t>detail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arrive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at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solution,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answer</a:t>
            </a:r>
            <a:r>
              <a:rPr sz="11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key</a:t>
            </a:r>
            <a:r>
              <a:rPr sz="11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question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11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make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an</a:t>
            </a:r>
            <a:r>
              <a:rPr sz="11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informed</a:t>
            </a:r>
            <a:r>
              <a:rPr sz="11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E2AF00"/>
                </a:solidFill>
                <a:latin typeface="Calibri"/>
                <a:cs typeface="Calibri"/>
              </a:rPr>
              <a:t>decision.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70" dirty="0">
                <a:solidFill>
                  <a:srgbClr val="E2AF00"/>
                </a:solidFill>
                <a:latin typeface="Calibri"/>
                <a:cs typeface="Calibri"/>
              </a:rPr>
              <a:t>Discipline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100" spc="8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know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do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what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expected</a:t>
            </a:r>
            <a:r>
              <a:rPr sz="11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you.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E2AF00"/>
                </a:solidFill>
                <a:latin typeface="Calibri"/>
                <a:cs typeface="Calibri"/>
              </a:rPr>
              <a:t>This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ranges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from</a:t>
            </a:r>
            <a:r>
              <a:rPr sz="11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organising</a:t>
            </a:r>
            <a:r>
              <a:rPr sz="11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yourself,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being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on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time,</a:t>
            </a:r>
            <a:r>
              <a:rPr sz="11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1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being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responsible.</a:t>
            </a:r>
            <a:r>
              <a:rPr sz="11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Some</a:t>
            </a:r>
            <a:r>
              <a:rPr sz="11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jobs</a:t>
            </a: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particular</a:t>
            </a:r>
            <a:r>
              <a:rPr sz="11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discipline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2AF00"/>
                </a:solidFill>
                <a:latin typeface="Calibri"/>
                <a:cs typeface="Calibri"/>
              </a:rPr>
              <a:t>skills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such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as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E2AF00"/>
                </a:solidFill>
                <a:latin typeface="Calibri"/>
                <a:cs typeface="Calibri"/>
              </a:rPr>
              <a:t>being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able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1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persevere</a:t>
            </a:r>
            <a:r>
              <a:rPr sz="11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with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1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task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and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E2AF00"/>
                </a:solidFill>
                <a:latin typeface="Calibri"/>
                <a:cs typeface="Calibri"/>
              </a:rPr>
              <a:t>plans </a:t>
            </a:r>
            <a:r>
              <a:rPr sz="1100" dirty="0">
                <a:solidFill>
                  <a:srgbClr val="E2AF00"/>
                </a:solidFill>
                <a:latin typeface="Calibri"/>
                <a:cs typeface="Calibri"/>
              </a:rPr>
              <a:t>until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1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2AF00"/>
                </a:solidFill>
                <a:latin typeface="Calibri"/>
                <a:cs typeface="Calibri"/>
              </a:rPr>
              <a:t>accomplish</a:t>
            </a:r>
            <a:r>
              <a:rPr sz="11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2AF00"/>
                </a:solidFill>
                <a:latin typeface="Calibri"/>
                <a:cs typeface="Calibri"/>
              </a:rPr>
              <a:t>them.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497326" y="516077"/>
            <a:ext cx="51796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90" dirty="0"/>
              <a:t> </a:t>
            </a:r>
            <a:r>
              <a:rPr spc="285" dirty="0"/>
              <a:t>Heritage:</a:t>
            </a:r>
            <a:r>
              <a:rPr spc="105" dirty="0"/>
              <a:t> </a:t>
            </a:r>
            <a:r>
              <a:rPr spc="310" dirty="0">
                <a:solidFill>
                  <a:srgbClr val="FFC000"/>
                </a:solidFill>
              </a:rPr>
              <a:t>Food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356741" y="6511797"/>
            <a:ext cx="947674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5">
                <a:latin typeface="Calibri"/>
                <a:cs typeface="Calibri"/>
              </a:rPr>
              <a:t>karen.rogers</a:t>
            </a:r>
            <a:r>
              <a:rPr lang="en-US" sz="1800" i="1" spc="105">
                <a:latin typeface="Calibri"/>
                <a:cs typeface="Calibri"/>
              </a:rPr>
              <a:t>@heritage.</a:t>
            </a:r>
            <a:r>
              <a:rPr lang="en-US" i="1" spc="105">
                <a:latin typeface="Calibri"/>
                <a:cs typeface="Calibri"/>
              </a:rPr>
              <a:t>ttct</a:t>
            </a:r>
            <a:r>
              <a:rPr lang="en-US" sz="1800" i="1" spc="105">
                <a:latin typeface="Calibri"/>
                <a:cs typeface="Calibri"/>
              </a:rPr>
              <a:t>.</a:t>
            </a:r>
            <a:r>
              <a:rPr lang="en-US" i="1" spc="105">
                <a:latin typeface="Calibri"/>
                <a:cs typeface="Calibri"/>
              </a:rPr>
              <a:t>co</a:t>
            </a:r>
            <a:r>
              <a:rPr lang="en-US" sz="1800" i="1" spc="105">
                <a:latin typeface="Calibri"/>
                <a:cs typeface="Calibri"/>
              </a:rPr>
              <a:t>.uk</a:t>
            </a:r>
            <a:endParaRPr lang="en-US" spc="105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sz="1800" i="1" spc="105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877</Words>
  <Application>Microsoft Office PowerPoint</Application>
  <PresentationFormat>Widescreen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Course Information: Food</vt:lpstr>
      <vt:lpstr>Assessment: Food</vt:lpstr>
      <vt:lpstr>Do’s and Don'ts: Food</vt:lpstr>
      <vt:lpstr>Beyond Heritage: Food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lastModifiedBy>Karen Rogers</cp:lastModifiedBy>
  <cp:revision>10</cp:revision>
  <dcterms:created xsi:type="dcterms:W3CDTF">2024-02-14T09:48:35Z</dcterms:created>
  <dcterms:modified xsi:type="dcterms:W3CDTF">2024-02-26T09:56:01Z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