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ADD5B0-D988-496C-A855-C59B5EED3271}" v="59" dt="2024-02-22T14:11:41.033"/>
    <p1510:client id="{63F02524-D201-61AD-C91F-3B8FF59C4894}" v="53" dt="2024-02-22T14:20:56.09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FC000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FC000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FC000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998976" y="64006"/>
            <a:ext cx="4193158" cy="679399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091671" y="413004"/>
            <a:ext cx="504444" cy="8001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40762" y="522478"/>
            <a:ext cx="8110474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FFC000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67664" y="1865756"/>
            <a:ext cx="11256670" cy="45891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E4D3E6A2-56D9-8985-361B-AB2C74886A65}"/>
              </a:ext>
            </a:extLst>
          </p:cNvPr>
          <p:cNvSpPr/>
          <p:nvPr/>
        </p:nvSpPr>
        <p:spPr>
          <a:xfrm>
            <a:off x="348995" y="1752601"/>
            <a:ext cx="11617833" cy="2209799"/>
          </a:xfrm>
          <a:prstGeom prst="roundRect">
            <a:avLst>
              <a:gd name="adj" fmla="val 11425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object 2"/>
          <p:cNvGrpSpPr/>
          <p:nvPr/>
        </p:nvGrpSpPr>
        <p:grpSpPr>
          <a:xfrm>
            <a:off x="283463" y="227075"/>
            <a:ext cx="11683365" cy="1226820"/>
            <a:chOff x="283463" y="227075"/>
            <a:chExt cx="11683365" cy="1226820"/>
          </a:xfrm>
        </p:grpSpPr>
        <p:sp>
          <p:nvSpPr>
            <p:cNvPr id="3" name="object 3"/>
            <p:cNvSpPr/>
            <p:nvPr/>
          </p:nvSpPr>
          <p:spPr>
            <a:xfrm>
              <a:off x="283463" y="227075"/>
              <a:ext cx="11683365" cy="1226820"/>
            </a:xfrm>
            <a:custGeom>
              <a:avLst/>
              <a:gdLst/>
              <a:ahLst/>
              <a:cxnLst/>
              <a:rect l="l" t="t" r="r" b="b"/>
              <a:pathLst>
                <a:path w="11683365" h="1226820">
                  <a:moveTo>
                    <a:pt x="11069574" y="0"/>
                  </a:moveTo>
                  <a:lnTo>
                    <a:pt x="613410" y="0"/>
                  </a:lnTo>
                  <a:lnTo>
                    <a:pt x="565472" y="1845"/>
                  </a:lnTo>
                  <a:lnTo>
                    <a:pt x="518544" y="7289"/>
                  </a:lnTo>
                  <a:lnTo>
                    <a:pt x="472762" y="16197"/>
                  </a:lnTo>
                  <a:lnTo>
                    <a:pt x="428261" y="28432"/>
                  </a:lnTo>
                  <a:lnTo>
                    <a:pt x="385178" y="43857"/>
                  </a:lnTo>
                  <a:lnTo>
                    <a:pt x="343649" y="62337"/>
                  </a:lnTo>
                  <a:lnTo>
                    <a:pt x="303812" y="83735"/>
                  </a:lnTo>
                  <a:lnTo>
                    <a:pt x="265801" y="107915"/>
                  </a:lnTo>
                  <a:lnTo>
                    <a:pt x="229755" y="134740"/>
                  </a:lnTo>
                  <a:lnTo>
                    <a:pt x="195808" y="164075"/>
                  </a:lnTo>
                  <a:lnTo>
                    <a:pt x="164098" y="195783"/>
                  </a:lnTo>
                  <a:lnTo>
                    <a:pt x="134760" y="229728"/>
                  </a:lnTo>
                  <a:lnTo>
                    <a:pt x="107932" y="265774"/>
                  </a:lnTo>
                  <a:lnTo>
                    <a:pt x="83749" y="303784"/>
                  </a:lnTo>
                  <a:lnTo>
                    <a:pt x="62348" y="343622"/>
                  </a:lnTo>
                  <a:lnTo>
                    <a:pt x="43865" y="385151"/>
                  </a:lnTo>
                  <a:lnTo>
                    <a:pt x="28437" y="428237"/>
                  </a:lnTo>
                  <a:lnTo>
                    <a:pt x="16200" y="472742"/>
                  </a:lnTo>
                  <a:lnTo>
                    <a:pt x="7291" y="518530"/>
                  </a:lnTo>
                  <a:lnTo>
                    <a:pt x="1845" y="565464"/>
                  </a:lnTo>
                  <a:lnTo>
                    <a:pt x="0" y="613410"/>
                  </a:lnTo>
                  <a:lnTo>
                    <a:pt x="1845" y="661355"/>
                  </a:lnTo>
                  <a:lnTo>
                    <a:pt x="7291" y="708289"/>
                  </a:lnTo>
                  <a:lnTo>
                    <a:pt x="16200" y="754077"/>
                  </a:lnTo>
                  <a:lnTo>
                    <a:pt x="28437" y="798582"/>
                  </a:lnTo>
                  <a:lnTo>
                    <a:pt x="43865" y="841668"/>
                  </a:lnTo>
                  <a:lnTo>
                    <a:pt x="62348" y="883197"/>
                  </a:lnTo>
                  <a:lnTo>
                    <a:pt x="83749" y="923036"/>
                  </a:lnTo>
                  <a:lnTo>
                    <a:pt x="107932" y="961045"/>
                  </a:lnTo>
                  <a:lnTo>
                    <a:pt x="134760" y="997091"/>
                  </a:lnTo>
                  <a:lnTo>
                    <a:pt x="164098" y="1031036"/>
                  </a:lnTo>
                  <a:lnTo>
                    <a:pt x="195808" y="1062744"/>
                  </a:lnTo>
                  <a:lnTo>
                    <a:pt x="229755" y="1092079"/>
                  </a:lnTo>
                  <a:lnTo>
                    <a:pt x="265801" y="1118904"/>
                  </a:lnTo>
                  <a:lnTo>
                    <a:pt x="303812" y="1143084"/>
                  </a:lnTo>
                  <a:lnTo>
                    <a:pt x="343649" y="1164482"/>
                  </a:lnTo>
                  <a:lnTo>
                    <a:pt x="385178" y="1182962"/>
                  </a:lnTo>
                  <a:lnTo>
                    <a:pt x="428261" y="1198387"/>
                  </a:lnTo>
                  <a:lnTo>
                    <a:pt x="472762" y="1210622"/>
                  </a:lnTo>
                  <a:lnTo>
                    <a:pt x="518544" y="1219530"/>
                  </a:lnTo>
                  <a:lnTo>
                    <a:pt x="565472" y="1224974"/>
                  </a:lnTo>
                  <a:lnTo>
                    <a:pt x="613410" y="1226820"/>
                  </a:lnTo>
                  <a:lnTo>
                    <a:pt x="11069574" y="1226820"/>
                  </a:lnTo>
                  <a:lnTo>
                    <a:pt x="11117519" y="1224974"/>
                  </a:lnTo>
                  <a:lnTo>
                    <a:pt x="11164453" y="1219530"/>
                  </a:lnTo>
                  <a:lnTo>
                    <a:pt x="11210241" y="1210622"/>
                  </a:lnTo>
                  <a:lnTo>
                    <a:pt x="11254746" y="1198387"/>
                  </a:lnTo>
                  <a:lnTo>
                    <a:pt x="11297832" y="1182962"/>
                  </a:lnTo>
                  <a:lnTo>
                    <a:pt x="11339361" y="1164482"/>
                  </a:lnTo>
                  <a:lnTo>
                    <a:pt x="11379200" y="1143084"/>
                  </a:lnTo>
                  <a:lnTo>
                    <a:pt x="11417209" y="1118904"/>
                  </a:lnTo>
                  <a:lnTo>
                    <a:pt x="11453255" y="1092079"/>
                  </a:lnTo>
                  <a:lnTo>
                    <a:pt x="11487200" y="1062744"/>
                  </a:lnTo>
                  <a:lnTo>
                    <a:pt x="11518908" y="1031036"/>
                  </a:lnTo>
                  <a:lnTo>
                    <a:pt x="11548243" y="997091"/>
                  </a:lnTo>
                  <a:lnTo>
                    <a:pt x="11575068" y="961045"/>
                  </a:lnTo>
                  <a:lnTo>
                    <a:pt x="11599248" y="923036"/>
                  </a:lnTo>
                  <a:lnTo>
                    <a:pt x="11620646" y="883197"/>
                  </a:lnTo>
                  <a:lnTo>
                    <a:pt x="11639126" y="841668"/>
                  </a:lnTo>
                  <a:lnTo>
                    <a:pt x="11654551" y="798582"/>
                  </a:lnTo>
                  <a:lnTo>
                    <a:pt x="11666786" y="754077"/>
                  </a:lnTo>
                  <a:lnTo>
                    <a:pt x="11675694" y="708289"/>
                  </a:lnTo>
                  <a:lnTo>
                    <a:pt x="11681138" y="661355"/>
                  </a:lnTo>
                  <a:lnTo>
                    <a:pt x="11682984" y="613410"/>
                  </a:lnTo>
                  <a:lnTo>
                    <a:pt x="11681138" y="565464"/>
                  </a:lnTo>
                  <a:lnTo>
                    <a:pt x="11675694" y="518530"/>
                  </a:lnTo>
                  <a:lnTo>
                    <a:pt x="11666786" y="472742"/>
                  </a:lnTo>
                  <a:lnTo>
                    <a:pt x="11654551" y="428237"/>
                  </a:lnTo>
                  <a:lnTo>
                    <a:pt x="11639126" y="385151"/>
                  </a:lnTo>
                  <a:lnTo>
                    <a:pt x="11620646" y="343622"/>
                  </a:lnTo>
                  <a:lnTo>
                    <a:pt x="11599248" y="303784"/>
                  </a:lnTo>
                  <a:lnTo>
                    <a:pt x="11575068" y="265774"/>
                  </a:lnTo>
                  <a:lnTo>
                    <a:pt x="11548243" y="229728"/>
                  </a:lnTo>
                  <a:lnTo>
                    <a:pt x="11518908" y="195783"/>
                  </a:lnTo>
                  <a:lnTo>
                    <a:pt x="11487200" y="164075"/>
                  </a:lnTo>
                  <a:lnTo>
                    <a:pt x="11453255" y="134740"/>
                  </a:lnTo>
                  <a:lnTo>
                    <a:pt x="11417209" y="107915"/>
                  </a:lnTo>
                  <a:lnTo>
                    <a:pt x="11379200" y="83735"/>
                  </a:lnTo>
                  <a:lnTo>
                    <a:pt x="11339361" y="62337"/>
                  </a:lnTo>
                  <a:lnTo>
                    <a:pt x="11297832" y="43857"/>
                  </a:lnTo>
                  <a:lnTo>
                    <a:pt x="11254746" y="28432"/>
                  </a:lnTo>
                  <a:lnTo>
                    <a:pt x="11210241" y="16197"/>
                  </a:lnTo>
                  <a:lnTo>
                    <a:pt x="11164453" y="7289"/>
                  </a:lnTo>
                  <a:lnTo>
                    <a:pt x="11117519" y="1845"/>
                  </a:lnTo>
                  <a:lnTo>
                    <a:pt x="110695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9015" y="434339"/>
              <a:ext cx="1391411" cy="8001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091671" y="413003"/>
              <a:ext cx="504444" cy="800100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123348" y="550699"/>
            <a:ext cx="9066530" cy="574675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310" dirty="0">
                <a:solidFill>
                  <a:srgbClr val="000000"/>
                </a:solidFill>
                <a:latin typeface="Calibri"/>
                <a:cs typeface="Calibri"/>
              </a:rPr>
              <a:t>Course</a:t>
            </a:r>
            <a:r>
              <a:rPr sz="3600" spc="1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600" spc="220" dirty="0">
                <a:solidFill>
                  <a:srgbClr val="000000"/>
                </a:solidFill>
                <a:latin typeface="Calibri"/>
                <a:cs typeface="Calibri"/>
              </a:rPr>
              <a:t>Information:</a:t>
            </a:r>
            <a:r>
              <a:rPr lang="en-US" sz="3600" spc="40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r>
              <a:rPr lang="en-US" sz="3600" spc="40" dirty="0">
                <a:latin typeface="Calibri"/>
                <a:cs typeface="Calibri"/>
              </a:rPr>
              <a:t>GCSE</a:t>
            </a:r>
            <a:r>
              <a:rPr lang="en-US" sz="3600" spc="40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r>
              <a:rPr lang="en-US" sz="3600" spc="210" dirty="0">
                <a:latin typeface="Calibri"/>
                <a:cs typeface="Calibri"/>
              </a:rPr>
              <a:t>Photography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43864" y="1983536"/>
            <a:ext cx="11267136" cy="17152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solidFill>
                  <a:srgbClr val="FFC000"/>
                </a:solidFill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Photography is defined as the practice of creating durable static or moving images by recording light with light-sensitive materials such as photographic film or digitally by means of an image sensor. You will learn how to use a </a:t>
            </a:r>
            <a:r>
              <a:rPr lang="en-GB" sz="1400" b="1" dirty="0">
                <a:solidFill>
                  <a:schemeClr val="bg1"/>
                </a:solidFill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DSLR camera </a:t>
            </a:r>
            <a:r>
              <a:rPr lang="en-GB" sz="1400" dirty="0">
                <a:solidFill>
                  <a:srgbClr val="FFC000"/>
                </a:solidFill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Manual mode and control </a:t>
            </a:r>
            <a:r>
              <a:rPr lang="en-GB" sz="1400" b="1" dirty="0">
                <a:solidFill>
                  <a:schemeClr val="bg1"/>
                </a:solidFill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GB" sz="1400" b="1" dirty="0">
                <a:solidFill>
                  <a:schemeClr val="bg1"/>
                </a:solidFill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xposure</a:t>
            </a:r>
            <a:r>
              <a:rPr lang="en-GB" sz="1400" dirty="0">
                <a:solidFill>
                  <a:srgbClr val="FFC000"/>
                </a:solidFill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GB" sz="1400" dirty="0">
                <a:solidFill>
                  <a:schemeClr val="bg1"/>
                </a:solidFill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dirty="0">
                <a:solidFill>
                  <a:srgbClr val="FFC000"/>
                </a:solidFill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a result, by the end of the course you will have an understanding of how to control Aperture, Shutter Speed and ISO.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solidFill>
                  <a:srgbClr val="FFC000"/>
                </a:solidFill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Learners will explore and develop skills, knowledge and understanding through the application of traditional and/or digital techniques and processes specific to their chosen area(s) of study of Photography. You will learn how to edit Photographs using </a:t>
            </a:r>
            <a:r>
              <a:rPr lang="en-GB" sz="1400" b="1" dirty="0">
                <a:solidFill>
                  <a:schemeClr val="bg1"/>
                </a:solidFill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Adobe Suite </a:t>
            </a:r>
            <a:r>
              <a:rPr lang="en-GB" sz="1400" dirty="0">
                <a:solidFill>
                  <a:srgbClr val="FFC000"/>
                </a:solidFill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techniques. This course will provide learners with the opportunity to explore practical and relevant critical/contextual sources, such as the work of historical and contemporary photographers. </a:t>
            </a:r>
          </a:p>
        </p:txBody>
      </p:sp>
      <p:pic>
        <p:nvPicPr>
          <p:cNvPr id="19" name="Picture 18" descr="A person holding a picture frame&#10;&#10;Description automatically generated">
            <a:extLst>
              <a:ext uri="{FF2B5EF4-FFF2-40B4-BE49-F238E27FC236}">
                <a16:creationId xmlns:a16="http://schemas.microsoft.com/office/drawing/2014/main" id="{130CA1F2-E4B5-4745-E1C2-6478808346F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725"/>
          <a:stretch/>
        </p:blipFill>
        <p:spPr>
          <a:xfrm>
            <a:off x="6203570" y="4191000"/>
            <a:ext cx="2788030" cy="19832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5" name="Picture 24" descr="A person holding a crystal ball&#10;&#10;Description automatically generated">
            <a:extLst>
              <a:ext uri="{FF2B5EF4-FFF2-40B4-BE49-F238E27FC236}">
                <a16:creationId xmlns:a16="http://schemas.microsoft.com/office/drawing/2014/main" id="{322138C2-AB25-74F4-0488-B9C705D32423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873"/>
          <a:stretch/>
        </p:blipFill>
        <p:spPr>
          <a:xfrm>
            <a:off x="3268009" y="4191000"/>
            <a:ext cx="2788029" cy="19543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6" name="object 6">
            <a:extLst>
              <a:ext uri="{FF2B5EF4-FFF2-40B4-BE49-F238E27FC236}">
                <a16:creationId xmlns:a16="http://schemas.microsoft.com/office/drawing/2014/main" id="{598BE5F8-C5B8-BA9C-96EA-9F21BBB3837A}"/>
              </a:ext>
            </a:extLst>
          </p:cNvPr>
          <p:cNvSpPr/>
          <p:nvPr/>
        </p:nvSpPr>
        <p:spPr>
          <a:xfrm>
            <a:off x="348995" y="6400800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4">
            <a:extLst>
              <a:ext uri="{FF2B5EF4-FFF2-40B4-BE49-F238E27FC236}">
                <a16:creationId xmlns:a16="http://schemas.microsoft.com/office/drawing/2014/main" id="{E672557C-F21C-FDB9-68B6-29D3088740F9}"/>
              </a:ext>
            </a:extLst>
          </p:cNvPr>
          <p:cNvSpPr txBox="1"/>
          <p:nvPr/>
        </p:nvSpPr>
        <p:spPr>
          <a:xfrm>
            <a:off x="1752600" y="6477000"/>
            <a:ext cx="9096375" cy="280846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800" i="1" spc="70" dirty="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 dirty="0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 dirty="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sz="1800" i="1" spc="60" dirty="0">
                <a:latin typeface="Calibri"/>
                <a:cs typeface="Calibri"/>
              </a:rPr>
              <a:t>jordan.fowler@heritage.ttct.co.uk</a:t>
            </a:r>
            <a:endParaRPr sz="1800" dirty="0">
              <a:latin typeface="Calibri"/>
              <a:cs typeface="Calibri"/>
            </a:endParaRPr>
          </a:p>
        </p:txBody>
      </p:sp>
      <p:pic>
        <p:nvPicPr>
          <p:cNvPr id="29" name="Picture 28" descr="A person looking at a broken mirror&#10;&#10;Description automatically generated">
            <a:extLst>
              <a:ext uri="{FF2B5EF4-FFF2-40B4-BE49-F238E27FC236}">
                <a16:creationId xmlns:a16="http://schemas.microsoft.com/office/drawing/2014/main" id="{3D47E316-19EC-BC6C-13E0-31856A6F27CB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678"/>
          <a:stretch/>
        </p:blipFill>
        <p:spPr>
          <a:xfrm>
            <a:off x="9144000" y="4191000"/>
            <a:ext cx="2790160" cy="19644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1" name="Picture 30" descr="A person holding a picture frame&#10;&#10;Description automatically generated">
            <a:extLst>
              <a:ext uri="{FF2B5EF4-FFF2-40B4-BE49-F238E27FC236}">
                <a16:creationId xmlns:a16="http://schemas.microsoft.com/office/drawing/2014/main" id="{76AC08B1-D9F6-29DC-A88F-645C6684A9B6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725"/>
          <a:stretch/>
        </p:blipFill>
        <p:spPr>
          <a:xfrm>
            <a:off x="358585" y="4191000"/>
            <a:ext cx="2788030" cy="19832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CDF3F92-7C79-7B70-ACBC-DC7A7CC5962D}"/>
              </a:ext>
            </a:extLst>
          </p:cNvPr>
          <p:cNvSpPr/>
          <p:nvPr/>
        </p:nvSpPr>
        <p:spPr>
          <a:xfrm>
            <a:off x="274901" y="1661159"/>
            <a:ext cx="11583034" cy="4474090"/>
          </a:xfrm>
          <a:prstGeom prst="roundRect">
            <a:avLst>
              <a:gd name="adj" fmla="val 11156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C000"/>
              </a:solidFill>
            </a:endParaRPr>
          </a:p>
        </p:txBody>
      </p:sp>
      <p:grpSp>
        <p:nvGrpSpPr>
          <p:cNvPr id="2" name="object 2"/>
          <p:cNvGrpSpPr/>
          <p:nvPr/>
        </p:nvGrpSpPr>
        <p:grpSpPr>
          <a:xfrm>
            <a:off x="283463" y="227075"/>
            <a:ext cx="11683365" cy="1226820"/>
            <a:chOff x="283463" y="227075"/>
            <a:chExt cx="11683365" cy="1226820"/>
          </a:xfrm>
        </p:grpSpPr>
        <p:sp>
          <p:nvSpPr>
            <p:cNvPr id="3" name="object 3"/>
            <p:cNvSpPr/>
            <p:nvPr/>
          </p:nvSpPr>
          <p:spPr>
            <a:xfrm>
              <a:off x="283463" y="227075"/>
              <a:ext cx="11683365" cy="1226820"/>
            </a:xfrm>
            <a:custGeom>
              <a:avLst/>
              <a:gdLst/>
              <a:ahLst/>
              <a:cxnLst/>
              <a:rect l="l" t="t" r="r" b="b"/>
              <a:pathLst>
                <a:path w="11683365" h="1226820">
                  <a:moveTo>
                    <a:pt x="11069574" y="0"/>
                  </a:moveTo>
                  <a:lnTo>
                    <a:pt x="613410" y="0"/>
                  </a:lnTo>
                  <a:lnTo>
                    <a:pt x="565472" y="1845"/>
                  </a:lnTo>
                  <a:lnTo>
                    <a:pt x="518544" y="7289"/>
                  </a:lnTo>
                  <a:lnTo>
                    <a:pt x="472762" y="16197"/>
                  </a:lnTo>
                  <a:lnTo>
                    <a:pt x="428261" y="28432"/>
                  </a:lnTo>
                  <a:lnTo>
                    <a:pt x="385178" y="43857"/>
                  </a:lnTo>
                  <a:lnTo>
                    <a:pt x="343649" y="62337"/>
                  </a:lnTo>
                  <a:lnTo>
                    <a:pt x="303812" y="83735"/>
                  </a:lnTo>
                  <a:lnTo>
                    <a:pt x="265801" y="107915"/>
                  </a:lnTo>
                  <a:lnTo>
                    <a:pt x="229755" y="134740"/>
                  </a:lnTo>
                  <a:lnTo>
                    <a:pt x="195808" y="164075"/>
                  </a:lnTo>
                  <a:lnTo>
                    <a:pt x="164098" y="195783"/>
                  </a:lnTo>
                  <a:lnTo>
                    <a:pt x="134760" y="229728"/>
                  </a:lnTo>
                  <a:lnTo>
                    <a:pt x="107932" y="265774"/>
                  </a:lnTo>
                  <a:lnTo>
                    <a:pt x="83749" y="303784"/>
                  </a:lnTo>
                  <a:lnTo>
                    <a:pt x="62348" y="343622"/>
                  </a:lnTo>
                  <a:lnTo>
                    <a:pt x="43865" y="385151"/>
                  </a:lnTo>
                  <a:lnTo>
                    <a:pt x="28437" y="428237"/>
                  </a:lnTo>
                  <a:lnTo>
                    <a:pt x="16200" y="472742"/>
                  </a:lnTo>
                  <a:lnTo>
                    <a:pt x="7291" y="518530"/>
                  </a:lnTo>
                  <a:lnTo>
                    <a:pt x="1845" y="565464"/>
                  </a:lnTo>
                  <a:lnTo>
                    <a:pt x="0" y="613410"/>
                  </a:lnTo>
                  <a:lnTo>
                    <a:pt x="1845" y="661355"/>
                  </a:lnTo>
                  <a:lnTo>
                    <a:pt x="7291" y="708289"/>
                  </a:lnTo>
                  <a:lnTo>
                    <a:pt x="16200" y="754077"/>
                  </a:lnTo>
                  <a:lnTo>
                    <a:pt x="28437" y="798582"/>
                  </a:lnTo>
                  <a:lnTo>
                    <a:pt x="43865" y="841668"/>
                  </a:lnTo>
                  <a:lnTo>
                    <a:pt x="62348" y="883197"/>
                  </a:lnTo>
                  <a:lnTo>
                    <a:pt x="83749" y="923036"/>
                  </a:lnTo>
                  <a:lnTo>
                    <a:pt x="107932" y="961045"/>
                  </a:lnTo>
                  <a:lnTo>
                    <a:pt x="134760" y="997091"/>
                  </a:lnTo>
                  <a:lnTo>
                    <a:pt x="164098" y="1031036"/>
                  </a:lnTo>
                  <a:lnTo>
                    <a:pt x="195808" y="1062744"/>
                  </a:lnTo>
                  <a:lnTo>
                    <a:pt x="229755" y="1092079"/>
                  </a:lnTo>
                  <a:lnTo>
                    <a:pt x="265801" y="1118904"/>
                  </a:lnTo>
                  <a:lnTo>
                    <a:pt x="303812" y="1143084"/>
                  </a:lnTo>
                  <a:lnTo>
                    <a:pt x="343649" y="1164482"/>
                  </a:lnTo>
                  <a:lnTo>
                    <a:pt x="385178" y="1182962"/>
                  </a:lnTo>
                  <a:lnTo>
                    <a:pt x="428261" y="1198387"/>
                  </a:lnTo>
                  <a:lnTo>
                    <a:pt x="472762" y="1210622"/>
                  </a:lnTo>
                  <a:lnTo>
                    <a:pt x="518544" y="1219530"/>
                  </a:lnTo>
                  <a:lnTo>
                    <a:pt x="565472" y="1224974"/>
                  </a:lnTo>
                  <a:lnTo>
                    <a:pt x="613410" y="1226820"/>
                  </a:lnTo>
                  <a:lnTo>
                    <a:pt x="11069574" y="1226820"/>
                  </a:lnTo>
                  <a:lnTo>
                    <a:pt x="11117519" y="1224974"/>
                  </a:lnTo>
                  <a:lnTo>
                    <a:pt x="11164453" y="1219530"/>
                  </a:lnTo>
                  <a:lnTo>
                    <a:pt x="11210241" y="1210622"/>
                  </a:lnTo>
                  <a:lnTo>
                    <a:pt x="11254746" y="1198387"/>
                  </a:lnTo>
                  <a:lnTo>
                    <a:pt x="11297832" y="1182962"/>
                  </a:lnTo>
                  <a:lnTo>
                    <a:pt x="11339361" y="1164482"/>
                  </a:lnTo>
                  <a:lnTo>
                    <a:pt x="11379200" y="1143084"/>
                  </a:lnTo>
                  <a:lnTo>
                    <a:pt x="11417209" y="1118904"/>
                  </a:lnTo>
                  <a:lnTo>
                    <a:pt x="11453255" y="1092079"/>
                  </a:lnTo>
                  <a:lnTo>
                    <a:pt x="11487200" y="1062744"/>
                  </a:lnTo>
                  <a:lnTo>
                    <a:pt x="11518908" y="1031036"/>
                  </a:lnTo>
                  <a:lnTo>
                    <a:pt x="11548243" y="997091"/>
                  </a:lnTo>
                  <a:lnTo>
                    <a:pt x="11575068" y="961045"/>
                  </a:lnTo>
                  <a:lnTo>
                    <a:pt x="11599248" y="923036"/>
                  </a:lnTo>
                  <a:lnTo>
                    <a:pt x="11620646" y="883197"/>
                  </a:lnTo>
                  <a:lnTo>
                    <a:pt x="11639126" y="841668"/>
                  </a:lnTo>
                  <a:lnTo>
                    <a:pt x="11654551" y="798582"/>
                  </a:lnTo>
                  <a:lnTo>
                    <a:pt x="11666786" y="754077"/>
                  </a:lnTo>
                  <a:lnTo>
                    <a:pt x="11675694" y="708289"/>
                  </a:lnTo>
                  <a:lnTo>
                    <a:pt x="11681138" y="661355"/>
                  </a:lnTo>
                  <a:lnTo>
                    <a:pt x="11682984" y="613410"/>
                  </a:lnTo>
                  <a:lnTo>
                    <a:pt x="11681138" y="565464"/>
                  </a:lnTo>
                  <a:lnTo>
                    <a:pt x="11675694" y="518530"/>
                  </a:lnTo>
                  <a:lnTo>
                    <a:pt x="11666786" y="472742"/>
                  </a:lnTo>
                  <a:lnTo>
                    <a:pt x="11654551" y="428237"/>
                  </a:lnTo>
                  <a:lnTo>
                    <a:pt x="11639126" y="385151"/>
                  </a:lnTo>
                  <a:lnTo>
                    <a:pt x="11620646" y="343622"/>
                  </a:lnTo>
                  <a:lnTo>
                    <a:pt x="11599248" y="303784"/>
                  </a:lnTo>
                  <a:lnTo>
                    <a:pt x="11575068" y="265774"/>
                  </a:lnTo>
                  <a:lnTo>
                    <a:pt x="11548243" y="229728"/>
                  </a:lnTo>
                  <a:lnTo>
                    <a:pt x="11518908" y="195783"/>
                  </a:lnTo>
                  <a:lnTo>
                    <a:pt x="11487200" y="164075"/>
                  </a:lnTo>
                  <a:lnTo>
                    <a:pt x="11453255" y="134740"/>
                  </a:lnTo>
                  <a:lnTo>
                    <a:pt x="11417209" y="107915"/>
                  </a:lnTo>
                  <a:lnTo>
                    <a:pt x="11379200" y="83735"/>
                  </a:lnTo>
                  <a:lnTo>
                    <a:pt x="11339361" y="62337"/>
                  </a:lnTo>
                  <a:lnTo>
                    <a:pt x="11297832" y="43857"/>
                  </a:lnTo>
                  <a:lnTo>
                    <a:pt x="11254746" y="28432"/>
                  </a:lnTo>
                  <a:lnTo>
                    <a:pt x="11210241" y="16197"/>
                  </a:lnTo>
                  <a:lnTo>
                    <a:pt x="11164453" y="7289"/>
                  </a:lnTo>
                  <a:lnTo>
                    <a:pt x="11117519" y="1845"/>
                  </a:lnTo>
                  <a:lnTo>
                    <a:pt x="110695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9015" y="434339"/>
              <a:ext cx="1391411" cy="8001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091671" y="413003"/>
              <a:ext cx="504444" cy="800100"/>
            </a:xfrm>
            <a:prstGeom prst="rect">
              <a:avLst/>
            </a:prstGeom>
          </p:spPr>
        </p:pic>
      </p:grpSp>
      <p:sp>
        <p:nvSpPr>
          <p:cNvPr id="6" name="object 6"/>
          <p:cNvSpPr/>
          <p:nvPr/>
        </p:nvSpPr>
        <p:spPr>
          <a:xfrm>
            <a:off x="348995" y="6324600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685827" y="551796"/>
            <a:ext cx="7457916" cy="566822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275" dirty="0">
                <a:solidFill>
                  <a:srgbClr val="000000"/>
                </a:solidFill>
                <a:latin typeface="Calibri"/>
                <a:cs typeface="Calibri"/>
              </a:rPr>
              <a:t>Assessment:</a:t>
            </a:r>
            <a:r>
              <a:rPr lang="en-US" sz="3600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r>
              <a:rPr lang="en-US" sz="3600" dirty="0">
                <a:latin typeface="Calibri"/>
                <a:cs typeface="Calibri"/>
              </a:rPr>
              <a:t>GCSE </a:t>
            </a:r>
            <a:r>
              <a:rPr lang="en-US" sz="3600" spc="210" dirty="0">
                <a:latin typeface="Calibri"/>
                <a:cs typeface="Calibri"/>
              </a:rPr>
              <a:t>Photography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9015" y="1828800"/>
            <a:ext cx="10920129" cy="40171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5"/>
              </a:spcBef>
            </a:pPr>
            <a:r>
              <a:rPr lang="en-US" sz="1600" spc="14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You</a:t>
            </a:r>
            <a:r>
              <a:rPr lang="en-US" sz="1600" spc="3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lang="en-US" sz="1600" spc="13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will</a:t>
            </a:r>
            <a:r>
              <a:rPr lang="en-US" sz="1600" spc="6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lang="en-US" sz="1600" spc="204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be</a:t>
            </a:r>
            <a:r>
              <a:rPr lang="en-US" sz="1600" spc="4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assessed </a:t>
            </a:r>
            <a:r>
              <a:rPr lang="en-US" sz="1600" spc="13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across two </a:t>
            </a:r>
            <a:r>
              <a:rPr lang="en-US" sz="1600" spc="17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Components.</a:t>
            </a:r>
            <a:r>
              <a:rPr lang="en-US" sz="1600" spc="-7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</a:p>
          <a:p>
            <a:pPr marL="38100" marR="30480">
              <a:lnSpc>
                <a:spcPct val="100000"/>
              </a:lnSpc>
              <a:spcBef>
                <a:spcPts val="105"/>
              </a:spcBef>
            </a:pPr>
            <a:endParaRPr lang="en-GB" sz="1600" b="1" spc="-70" dirty="0">
              <a:solidFill>
                <a:srgbClr val="FFC000"/>
              </a:solidFill>
              <a:latin typeface="Avenir Next LT Pro" panose="020B0504020202020204" pitchFamily="34" charset="0"/>
              <a:cs typeface="Calibri"/>
            </a:endParaRPr>
          </a:p>
          <a:p>
            <a:pPr marL="38100" marR="30480">
              <a:lnSpc>
                <a:spcPct val="100000"/>
              </a:lnSpc>
              <a:spcBef>
                <a:spcPts val="105"/>
              </a:spcBef>
            </a:pPr>
            <a:r>
              <a:rPr sz="1600" b="1" spc="180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Avenir Next LT Pro" panose="020B0504020202020204" pitchFamily="34" charset="0"/>
                <a:cs typeface="Calibri"/>
              </a:rPr>
              <a:t>Component</a:t>
            </a:r>
            <a:r>
              <a:rPr sz="1600" b="1" spc="30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b="1" spc="165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Avenir Next LT Pro" panose="020B0504020202020204" pitchFamily="34" charset="0"/>
                <a:cs typeface="Calibri"/>
              </a:rPr>
              <a:t>1</a:t>
            </a:r>
            <a:r>
              <a:rPr sz="1600" spc="60" dirty="0">
                <a:solidFill>
                  <a:schemeClr val="bg1"/>
                </a:solidFill>
                <a:latin typeface="Avenir Next LT Pro" panose="020B0504020202020204" pitchFamily="34" charset="0"/>
                <a:cs typeface="Calibri"/>
              </a:rPr>
              <a:t> </a:t>
            </a:r>
            <a:endParaRPr lang="en-US" sz="1600" spc="60" dirty="0">
              <a:solidFill>
                <a:schemeClr val="bg1"/>
              </a:solidFill>
              <a:latin typeface="Avenir Next LT Pro" panose="020B0504020202020204" pitchFamily="34" charset="0"/>
              <a:cs typeface="Calibri"/>
            </a:endParaRPr>
          </a:p>
          <a:p>
            <a:pPr marL="38100" marR="30480">
              <a:lnSpc>
                <a:spcPct val="100000"/>
              </a:lnSpc>
              <a:spcBef>
                <a:spcPts val="105"/>
              </a:spcBef>
            </a:pPr>
            <a:endParaRPr lang="en-GB" sz="1600" spc="60" dirty="0">
              <a:solidFill>
                <a:srgbClr val="FFC000"/>
              </a:solidFill>
              <a:latin typeface="Avenir Next LT Pro" panose="020B0504020202020204" pitchFamily="34" charset="0"/>
              <a:cs typeface="Calibri"/>
            </a:endParaRPr>
          </a:p>
          <a:p>
            <a:pPr marL="38100" marR="30480">
              <a:lnSpc>
                <a:spcPct val="100000"/>
              </a:lnSpc>
              <a:spcBef>
                <a:spcPts val="105"/>
              </a:spcBef>
            </a:pPr>
            <a:r>
              <a:rPr lang="en-GB" sz="1600" spc="6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This is worth </a:t>
            </a:r>
            <a:r>
              <a:rPr sz="1600" spc="165" dirty="0">
                <a:solidFill>
                  <a:schemeClr val="bg1"/>
                </a:solidFill>
                <a:latin typeface="Avenir Next LT Pro" panose="020B0504020202020204" pitchFamily="34" charset="0"/>
                <a:cs typeface="Calibri"/>
              </a:rPr>
              <a:t>60%</a:t>
            </a:r>
            <a:r>
              <a:rPr sz="1600" spc="60" dirty="0">
                <a:solidFill>
                  <a:schemeClr val="bg1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7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of</a:t>
            </a:r>
            <a:r>
              <a:rPr sz="1600" spc="12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lang="en-US" sz="1600" spc="12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your overall </a:t>
            </a:r>
            <a:r>
              <a:rPr sz="1600" spc="8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qualification</a:t>
            </a:r>
            <a:r>
              <a:rPr lang="en-US" sz="1600" spc="8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. </a:t>
            </a:r>
            <a:r>
              <a:rPr lang="en-US" sz="1600" spc="24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You will produce a portfolio of work, which demonstrates a variety of skills and knowledge</a:t>
            </a:r>
            <a:r>
              <a:rPr sz="1600" spc="1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.</a:t>
            </a:r>
            <a:r>
              <a:rPr sz="1600" spc="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lang="en-US" sz="1600" spc="6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In addition, y</a:t>
            </a:r>
            <a:r>
              <a:rPr sz="1600" spc="11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ou</a:t>
            </a:r>
            <a:r>
              <a:rPr sz="1600" spc="7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will</a:t>
            </a:r>
            <a:r>
              <a:rPr sz="1600" spc="6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9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demonstrate</a:t>
            </a:r>
            <a:r>
              <a:rPr sz="1600" spc="7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that</a:t>
            </a:r>
            <a:r>
              <a:rPr sz="1600" spc="7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11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you</a:t>
            </a:r>
            <a:r>
              <a:rPr sz="1600" spc="7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12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can</a:t>
            </a:r>
            <a:r>
              <a:rPr sz="1600" spc="6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8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work</a:t>
            </a:r>
            <a:r>
              <a:rPr sz="1600" spc="7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6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to</a:t>
            </a:r>
            <a:r>
              <a:rPr lang="en-US" sz="1600" spc="6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wards</a:t>
            </a:r>
            <a:r>
              <a:rPr sz="1600" spc="7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5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a </a:t>
            </a:r>
            <a:r>
              <a:rPr sz="1600" spc="8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theme,</a:t>
            </a:r>
            <a:r>
              <a:rPr sz="1600" spc="1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8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investigate</a:t>
            </a:r>
            <a:r>
              <a:rPr sz="1600" spc="5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7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the</a:t>
            </a:r>
            <a:r>
              <a:rPr sz="1600" spc="5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8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work</a:t>
            </a:r>
            <a:r>
              <a:rPr sz="1600" spc="7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7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of</a:t>
            </a:r>
            <a:r>
              <a:rPr sz="1600" spc="13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7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other </a:t>
            </a:r>
            <a:r>
              <a:rPr sz="16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artists</a:t>
            </a:r>
            <a:r>
              <a:rPr lang="en-US" sz="16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, </a:t>
            </a:r>
            <a:r>
              <a:rPr sz="1600" spc="13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develop</a:t>
            </a:r>
            <a:r>
              <a:rPr sz="1600" spc="5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lang="en-US" sz="1600" spc="9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the</a:t>
            </a:r>
            <a:r>
              <a:rPr sz="1600" spc="5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114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use</a:t>
            </a:r>
            <a:r>
              <a:rPr sz="1600" spc="5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7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of</a:t>
            </a:r>
            <a:r>
              <a:rPr sz="1600" spc="9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13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media</a:t>
            </a:r>
            <a:r>
              <a:rPr lang="en-US" sz="1600" spc="13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/techniques</a:t>
            </a:r>
            <a:r>
              <a:rPr sz="1600" spc="4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lang="en-US" sz="1600" spc="4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and </a:t>
            </a:r>
            <a:r>
              <a:rPr sz="1600" spc="7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then</a:t>
            </a:r>
            <a:r>
              <a:rPr sz="1600" spc="4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9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present</a:t>
            </a:r>
            <a:r>
              <a:rPr sz="1600" spc="6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10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a</a:t>
            </a:r>
            <a:r>
              <a:rPr sz="1600" spc="5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final</a:t>
            </a:r>
            <a:r>
              <a:rPr sz="1600" spc="3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9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response.</a:t>
            </a:r>
            <a:endParaRPr lang="en-US" sz="1600" spc="95" dirty="0">
              <a:solidFill>
                <a:srgbClr val="FFC000"/>
              </a:solidFill>
              <a:latin typeface="Avenir Next LT Pro" panose="020B0504020202020204" pitchFamily="34" charset="0"/>
              <a:cs typeface="Calibri"/>
            </a:endParaRPr>
          </a:p>
          <a:p>
            <a:pPr marL="38100" marR="30480">
              <a:lnSpc>
                <a:spcPct val="100000"/>
              </a:lnSpc>
              <a:spcBef>
                <a:spcPts val="105"/>
              </a:spcBef>
            </a:pPr>
            <a:endParaRPr sz="1600" dirty="0">
              <a:latin typeface="Avenir Next LT Pro" panose="020B0504020202020204" pitchFamily="34" charset="0"/>
              <a:cs typeface="Calibri"/>
            </a:endParaRPr>
          </a:p>
          <a:p>
            <a:pPr marL="38100">
              <a:lnSpc>
                <a:spcPct val="100000"/>
              </a:lnSpc>
            </a:pPr>
            <a:r>
              <a:rPr sz="1600" b="1" spc="180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Avenir Next LT Pro" panose="020B0504020202020204" pitchFamily="34" charset="0"/>
                <a:cs typeface="Calibri"/>
              </a:rPr>
              <a:t>Component</a:t>
            </a:r>
            <a:r>
              <a:rPr sz="1600" b="1" spc="15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b="1" spc="195" dirty="0">
                <a:solidFill>
                  <a:schemeClr val="bg1"/>
                </a:solidFill>
                <a:uFill>
                  <a:solidFill>
                    <a:srgbClr val="FFC000"/>
                  </a:solidFill>
                </a:uFill>
                <a:latin typeface="Avenir Next LT Pro" panose="020B0504020202020204" pitchFamily="34" charset="0"/>
                <a:cs typeface="Calibri"/>
              </a:rPr>
              <a:t>2</a:t>
            </a:r>
            <a:r>
              <a:rPr sz="1600" b="1" spc="45" dirty="0">
                <a:solidFill>
                  <a:schemeClr val="bg1"/>
                </a:solidFill>
                <a:latin typeface="Avenir Next LT Pro" panose="020B0504020202020204" pitchFamily="34" charset="0"/>
                <a:cs typeface="Calibri"/>
              </a:rPr>
              <a:t> </a:t>
            </a:r>
            <a:endParaRPr lang="en-US" sz="1600" b="1" spc="45" dirty="0">
              <a:solidFill>
                <a:schemeClr val="bg1"/>
              </a:solidFill>
              <a:latin typeface="Avenir Next LT Pro" panose="020B0504020202020204" pitchFamily="34" charset="0"/>
              <a:cs typeface="Calibri"/>
            </a:endParaRPr>
          </a:p>
          <a:p>
            <a:pPr marL="38100">
              <a:lnSpc>
                <a:spcPct val="100000"/>
              </a:lnSpc>
            </a:pPr>
            <a:endParaRPr lang="en-GB" sz="1600" b="1" spc="45" dirty="0">
              <a:solidFill>
                <a:srgbClr val="FFC000"/>
              </a:solidFill>
              <a:latin typeface="Avenir Next LT Pro" panose="020B0504020202020204" pitchFamily="34" charset="0"/>
              <a:cs typeface="Calibri"/>
            </a:endParaRPr>
          </a:p>
          <a:p>
            <a:pPr marL="38100">
              <a:lnSpc>
                <a:spcPct val="100000"/>
              </a:lnSpc>
            </a:pPr>
            <a:r>
              <a:rPr lang="en-US" sz="1600" spc="4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This is worth </a:t>
            </a:r>
            <a:r>
              <a:rPr sz="1600" spc="165" dirty="0">
                <a:solidFill>
                  <a:schemeClr val="bg1"/>
                </a:solidFill>
                <a:latin typeface="Avenir Next LT Pro" panose="020B0504020202020204" pitchFamily="34" charset="0"/>
                <a:cs typeface="Calibri"/>
              </a:rPr>
              <a:t>40%</a:t>
            </a:r>
            <a:r>
              <a:rPr sz="1600" spc="50" dirty="0">
                <a:solidFill>
                  <a:schemeClr val="bg1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7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of</a:t>
            </a:r>
            <a:r>
              <a:rPr sz="1600" spc="1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8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qualification</a:t>
            </a:r>
            <a:r>
              <a:rPr lang="en-US" sz="1600" spc="8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. This section of the course is classed as the </a:t>
            </a:r>
            <a:r>
              <a:rPr sz="1600" spc="16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None</a:t>
            </a:r>
            <a:r>
              <a:rPr sz="1600" spc="4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14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Exam</a:t>
            </a:r>
            <a:r>
              <a:rPr sz="1600" spc="-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1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Assignment</a:t>
            </a:r>
            <a:r>
              <a:rPr lang="en-US" sz="1600" spc="1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(NEA), which is split into two sections. </a:t>
            </a:r>
            <a:r>
              <a:rPr sz="16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Part</a:t>
            </a:r>
            <a:r>
              <a:rPr sz="1600" spc="7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1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1:You</a:t>
            </a:r>
            <a:r>
              <a:rPr sz="1600" spc="4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will</a:t>
            </a:r>
            <a:r>
              <a:rPr sz="1600" spc="5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18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be</a:t>
            </a:r>
            <a:r>
              <a:rPr sz="1600" spc="6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13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given</a:t>
            </a:r>
            <a:r>
              <a:rPr sz="1600" spc="6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10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an</a:t>
            </a:r>
            <a:r>
              <a:rPr sz="1600" spc="6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11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assignment</a:t>
            </a:r>
            <a:r>
              <a:rPr sz="1600" spc="5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14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paper</a:t>
            </a:r>
            <a:r>
              <a:rPr sz="1600" spc="6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with</a:t>
            </a:r>
            <a:r>
              <a:rPr sz="1600" spc="6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13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15</a:t>
            </a:r>
            <a:r>
              <a:rPr sz="1600" spc="7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9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themes</a:t>
            </a:r>
            <a:r>
              <a:rPr sz="1600" spc="6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13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on</a:t>
            </a:r>
            <a:r>
              <a:rPr sz="1600" spc="8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6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from </a:t>
            </a:r>
            <a:r>
              <a:rPr sz="1600" spc="7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the</a:t>
            </a:r>
            <a:r>
              <a:rPr sz="1600" spc="5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13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2</a:t>
            </a:r>
            <a:r>
              <a:rPr sz="1600" spc="202" baseline="25641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nd</a:t>
            </a:r>
            <a:r>
              <a:rPr sz="1600" spc="359" baseline="25641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7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of</a:t>
            </a:r>
            <a:r>
              <a:rPr sz="1600" spc="9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114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January</a:t>
            </a:r>
            <a:r>
              <a:rPr sz="1600" spc="5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7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in year</a:t>
            </a:r>
            <a:r>
              <a:rPr sz="1600" spc="6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7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11. </a:t>
            </a:r>
            <a:r>
              <a:rPr sz="1600" spc="10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You</a:t>
            </a:r>
            <a:r>
              <a:rPr sz="1600" spc="8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must</a:t>
            </a:r>
            <a:r>
              <a:rPr sz="1600" spc="8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select</a:t>
            </a:r>
            <a:r>
              <a:rPr sz="1600" spc="9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13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one</a:t>
            </a:r>
            <a:r>
              <a:rPr sz="1600" spc="7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7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of</a:t>
            </a:r>
            <a:r>
              <a:rPr sz="1600" spc="14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9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these</a:t>
            </a:r>
            <a:r>
              <a:rPr sz="1600" spc="7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1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themes</a:t>
            </a:r>
            <a:r>
              <a:rPr sz="1600" spc="8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6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to</a:t>
            </a:r>
            <a:r>
              <a:rPr sz="1600" spc="9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13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respond</a:t>
            </a:r>
            <a:r>
              <a:rPr sz="1600" spc="8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to.</a:t>
            </a:r>
            <a:r>
              <a:rPr sz="1600" spc="-1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10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You</a:t>
            </a:r>
            <a:r>
              <a:rPr sz="1600" spc="7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will</a:t>
            </a:r>
            <a:r>
              <a:rPr sz="1600" spc="7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7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then</a:t>
            </a:r>
            <a:r>
              <a:rPr sz="1600" spc="8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investigate</a:t>
            </a:r>
            <a:r>
              <a:rPr sz="1600" spc="6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1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appropriate </a:t>
            </a:r>
            <a:r>
              <a:rPr sz="16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artists</a:t>
            </a:r>
            <a:r>
              <a:rPr sz="1600" spc="9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11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and </a:t>
            </a:r>
            <a:r>
              <a:rPr sz="1600" spc="13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develop</a:t>
            </a:r>
            <a:r>
              <a:rPr sz="1600" spc="5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9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your</a:t>
            </a:r>
            <a:r>
              <a:rPr sz="1600" spc="5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11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own</a:t>
            </a:r>
            <a:r>
              <a:rPr sz="1600" spc="4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114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ideas</a:t>
            </a:r>
            <a:r>
              <a:rPr sz="1600" spc="4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7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in</a:t>
            </a:r>
            <a:r>
              <a:rPr sz="1600" spc="5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12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response</a:t>
            </a:r>
            <a:r>
              <a:rPr sz="1600" spc="4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6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to</a:t>
            </a:r>
            <a:r>
              <a:rPr sz="1600" spc="5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6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the</a:t>
            </a:r>
            <a:r>
              <a:rPr sz="1600" spc="5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7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theme</a:t>
            </a:r>
            <a:r>
              <a:rPr lang="en-US" sz="1600" spc="7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.</a:t>
            </a:r>
            <a:r>
              <a:rPr lang="en-US" sz="1600" spc="75" dirty="0">
                <a:latin typeface="Avenir Next LT Pro" panose="020B0504020202020204" pitchFamily="34" charset="0"/>
                <a:cs typeface="Calibri"/>
              </a:rPr>
              <a:t> </a:t>
            </a:r>
            <a:r>
              <a:rPr sz="16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Part</a:t>
            </a:r>
            <a:r>
              <a:rPr sz="1600" spc="7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1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2:You</a:t>
            </a:r>
            <a:r>
              <a:rPr sz="1600" spc="5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will</a:t>
            </a:r>
            <a:r>
              <a:rPr sz="1600" spc="5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7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then</a:t>
            </a:r>
            <a:r>
              <a:rPr sz="1600" spc="6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lang="en-US" sz="1600" spc="1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complete a</a:t>
            </a:r>
            <a:r>
              <a:rPr sz="1600" spc="5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lang="en-GB" sz="1600" spc="13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10-hour</a:t>
            </a:r>
            <a:r>
              <a:rPr lang="en-US" sz="1600" spc="1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exam</a:t>
            </a:r>
            <a:r>
              <a:rPr sz="1600" spc="7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6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to</a:t>
            </a:r>
            <a:r>
              <a:rPr sz="1600" spc="7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lang="en-US" sz="1600" spc="12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create</a:t>
            </a:r>
            <a:r>
              <a:rPr sz="1600" spc="6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10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a</a:t>
            </a:r>
            <a:r>
              <a:rPr sz="1600" spc="7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55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final</a:t>
            </a:r>
            <a:r>
              <a:rPr sz="1600" spc="5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600" spc="12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outcom</a:t>
            </a:r>
            <a:r>
              <a:rPr lang="en-US" sz="1600" spc="12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e/s</a:t>
            </a:r>
            <a:r>
              <a:rPr sz="1600" spc="95">
                <a:solidFill>
                  <a:srgbClr val="FFC000"/>
                </a:solidFill>
                <a:latin typeface="Avenir Next LT Pro" panose="020B0504020202020204" pitchFamily="34" charset="0"/>
                <a:cs typeface="Gill Sans MT"/>
              </a:rPr>
              <a:t>.</a:t>
            </a:r>
            <a:endParaRPr sz="1600" dirty="0">
              <a:latin typeface="Avenir Next LT Pro" panose="020B0504020202020204" pitchFamily="34" charset="0"/>
              <a:cs typeface="Gill Sans MT"/>
            </a:endParaRPr>
          </a:p>
        </p:txBody>
      </p:sp>
      <p:sp>
        <p:nvSpPr>
          <p:cNvPr id="12" name="object 4">
            <a:extLst>
              <a:ext uri="{FF2B5EF4-FFF2-40B4-BE49-F238E27FC236}">
                <a16:creationId xmlns:a16="http://schemas.microsoft.com/office/drawing/2014/main" id="{6D542CAD-7382-06D9-84D4-BD31B09458E0}"/>
              </a:ext>
            </a:extLst>
          </p:cNvPr>
          <p:cNvSpPr txBox="1"/>
          <p:nvPr/>
        </p:nvSpPr>
        <p:spPr>
          <a:xfrm>
            <a:off x="1752600" y="6400800"/>
            <a:ext cx="9096375" cy="280846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800" i="1" spc="70" dirty="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 dirty="0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 dirty="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sz="1800" i="1" spc="60" dirty="0">
                <a:latin typeface="Calibri"/>
                <a:cs typeface="Calibri"/>
              </a:rPr>
              <a:t>jordan.fowler@heritage.ttct.co.uk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55094" y="552450"/>
            <a:ext cx="8649970" cy="566181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12700">
              <a:spcBef>
                <a:spcPts val="95"/>
              </a:spcBef>
            </a:pPr>
            <a:r>
              <a:rPr sz="3600" spc="-30" dirty="0">
                <a:solidFill>
                  <a:srgbClr val="000000"/>
                </a:solidFill>
                <a:latin typeface="Calibri"/>
                <a:cs typeface="Calibri"/>
              </a:rPr>
              <a:t>Do’s</a:t>
            </a:r>
            <a:r>
              <a:rPr sz="3600" spc="-6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sz="3600" spc="-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000000"/>
                </a:solidFill>
                <a:latin typeface="Calibri"/>
                <a:cs typeface="Calibri"/>
              </a:rPr>
              <a:t>Don’ts:</a:t>
            </a:r>
            <a:r>
              <a:rPr lang="en-US" sz="3600" spc="160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r>
              <a:rPr lang="en-US" sz="3600" spc="160" dirty="0">
                <a:latin typeface="Calibri"/>
                <a:cs typeface="Calibri"/>
              </a:rPr>
              <a:t>GCSE</a:t>
            </a:r>
            <a:r>
              <a:rPr lang="en-US" sz="3600" spc="160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r>
              <a:rPr lang="en-US" sz="3600" dirty="0">
                <a:latin typeface="Calibri"/>
                <a:cs typeface="Calibri"/>
              </a:rPr>
              <a:t>Photography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52600" y="6500954"/>
            <a:ext cx="9096375" cy="280846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800" i="1" spc="70" dirty="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 dirty="0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 dirty="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sz="1800" i="1" spc="60" dirty="0">
                <a:latin typeface="Calibri"/>
                <a:cs typeface="Calibri"/>
              </a:rPr>
              <a:t>jordan.fowler@heritage.ttct.co.uk</a:t>
            </a:r>
            <a:endParaRPr sz="1800" dirty="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423716"/>
              </p:ext>
            </p:extLst>
          </p:nvPr>
        </p:nvGraphicFramePr>
        <p:xfrm>
          <a:off x="381000" y="1828801"/>
          <a:ext cx="11459590" cy="44196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57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1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69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2000" b="1" spc="245" dirty="0">
                          <a:solidFill>
                            <a:srgbClr val="00AF5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Do’s</a:t>
                      </a:r>
                      <a:endParaRPr sz="2000" dirty="0">
                        <a:latin typeface="Avenir Next LT Pro" panose="020B0504020202020204" pitchFamily="34" charset="0"/>
                        <a:cs typeface="Calibri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2000" b="1" spc="245" dirty="0">
                          <a:solidFill>
                            <a:srgbClr val="FF0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Don’ts</a:t>
                      </a:r>
                      <a:endParaRPr sz="2000" dirty="0">
                        <a:latin typeface="Avenir Next LT Pro" panose="020B0504020202020204" pitchFamily="34" charset="0"/>
                        <a:cs typeface="Calibri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3763">
                <a:tc>
                  <a:txBody>
                    <a:bodyPr/>
                    <a:lstStyle/>
                    <a:p>
                      <a:pPr marL="90805" marR="30162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spc="10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Pick</a:t>
                      </a:r>
                      <a:r>
                        <a:rPr sz="1800" spc="6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this</a:t>
                      </a:r>
                      <a:r>
                        <a:rPr sz="1800" spc="6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4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course</a:t>
                      </a:r>
                      <a:r>
                        <a:rPr sz="1800" spc="6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6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because</a:t>
                      </a:r>
                      <a:r>
                        <a:rPr sz="1800" spc="8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3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you</a:t>
                      </a:r>
                      <a:r>
                        <a:rPr sz="1800" spc="6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2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have</a:t>
                      </a:r>
                      <a:r>
                        <a:rPr sz="1800" spc="7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0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an </a:t>
                      </a:r>
                      <a:r>
                        <a:rPr sz="1800" spc="6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interest</a:t>
                      </a:r>
                      <a:r>
                        <a:rPr sz="1800" spc="8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9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in</a:t>
                      </a:r>
                      <a:r>
                        <a:rPr sz="1800" spc="2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lang="en-US" sz="1800" spc="7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Photography and enjoy practical subjects</a:t>
                      </a:r>
                      <a:endParaRPr sz="1800" dirty="0">
                        <a:solidFill>
                          <a:srgbClr val="FFC000"/>
                        </a:solidFill>
                        <a:latin typeface="Avenir Next LT Pro" panose="020B0504020202020204" pitchFamily="34" charset="0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0668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spc="10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Pick</a:t>
                      </a:r>
                      <a:r>
                        <a:rPr sz="1800" spc="6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this </a:t>
                      </a:r>
                      <a:r>
                        <a:rPr sz="1800" spc="14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course</a:t>
                      </a:r>
                      <a:r>
                        <a:rPr sz="1800" spc="6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6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because</a:t>
                      </a:r>
                      <a:r>
                        <a:rPr sz="1800" spc="7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3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you</a:t>
                      </a:r>
                      <a:r>
                        <a:rPr sz="1800" spc="6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6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get</a:t>
                      </a:r>
                      <a:r>
                        <a:rPr sz="1800" spc="7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6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on</a:t>
                      </a:r>
                      <a:r>
                        <a:rPr sz="1800" spc="6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-2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with </a:t>
                      </a:r>
                      <a:r>
                        <a:rPr sz="1800" spc="8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the</a:t>
                      </a:r>
                      <a:r>
                        <a:rPr sz="1800" spc="1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9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Teacher</a:t>
                      </a:r>
                      <a:endParaRPr sz="1800" dirty="0">
                        <a:solidFill>
                          <a:srgbClr val="FFC000"/>
                        </a:solidFill>
                        <a:latin typeface="Avenir Next LT Pro" panose="020B0504020202020204" pitchFamily="34" charset="0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4316">
                <a:tc>
                  <a:txBody>
                    <a:bodyPr/>
                    <a:lstStyle/>
                    <a:p>
                      <a:pPr marL="90805" marR="147955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800" spc="10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Pick</a:t>
                      </a:r>
                      <a:r>
                        <a:rPr sz="1800" spc="6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this </a:t>
                      </a:r>
                      <a:r>
                        <a:rPr sz="1800" spc="14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course</a:t>
                      </a:r>
                      <a:r>
                        <a:rPr sz="1800" spc="6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if</a:t>
                      </a:r>
                      <a:r>
                        <a:rPr sz="1800" spc="114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3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you</a:t>
                      </a:r>
                      <a:r>
                        <a:rPr sz="1800" spc="7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7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want</a:t>
                      </a:r>
                      <a:r>
                        <a:rPr sz="1800" spc="6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7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to</a:t>
                      </a:r>
                      <a:r>
                        <a:rPr sz="1800" spc="6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5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develop </a:t>
                      </a:r>
                      <a:r>
                        <a:rPr sz="1800" spc="11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your</a:t>
                      </a:r>
                      <a:r>
                        <a:rPr sz="1800" spc="19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creativity,</a:t>
                      </a:r>
                      <a:r>
                        <a:rPr sz="1800" spc="14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5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problem</a:t>
                      </a:r>
                      <a:r>
                        <a:rPr sz="1800" spc="21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2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solving,</a:t>
                      </a:r>
                      <a:r>
                        <a:rPr sz="1800" spc="10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8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analysis </a:t>
                      </a:r>
                      <a:r>
                        <a:rPr sz="1800" spc="16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and</a:t>
                      </a:r>
                      <a:r>
                        <a:rPr sz="1800" spc="6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9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evaluation</a:t>
                      </a:r>
                      <a:r>
                        <a:rPr sz="1800" spc="10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7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skills</a:t>
                      </a:r>
                      <a:endParaRPr sz="1800" dirty="0">
                        <a:solidFill>
                          <a:srgbClr val="FFC000"/>
                        </a:solidFill>
                        <a:latin typeface="Avenir Next LT Pro" panose="020B0504020202020204" pitchFamily="34" charset="0"/>
                        <a:cs typeface="Calibri"/>
                      </a:endParaRPr>
                    </a:p>
                  </a:txBody>
                  <a:tcPr marL="0" marR="0" marT="330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18135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lang="en-GB" sz="1800" spc="10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P</a:t>
                      </a:r>
                      <a:r>
                        <a:rPr sz="1800" spc="15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ick</a:t>
                      </a:r>
                      <a:r>
                        <a:rPr sz="1800" spc="6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6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this</a:t>
                      </a:r>
                      <a:r>
                        <a:rPr sz="1800" spc="6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4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course</a:t>
                      </a:r>
                      <a:r>
                        <a:rPr sz="1800" spc="6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5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just</a:t>
                      </a:r>
                      <a:r>
                        <a:rPr sz="1800" spc="7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6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because</a:t>
                      </a:r>
                      <a:r>
                        <a:rPr sz="1800" spc="8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0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you </a:t>
                      </a:r>
                      <a:r>
                        <a:rPr sz="1800" spc="13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might</a:t>
                      </a:r>
                      <a:r>
                        <a:rPr sz="1800" spc="8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3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have</a:t>
                      </a:r>
                      <a:r>
                        <a:rPr sz="1800" spc="8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2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a</a:t>
                      </a:r>
                      <a:r>
                        <a:rPr sz="1800" spc="8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8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group</a:t>
                      </a:r>
                      <a:r>
                        <a:rPr sz="1800" spc="8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7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of</a:t>
                      </a:r>
                      <a:r>
                        <a:rPr sz="1800" spc="14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9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friends</a:t>
                      </a:r>
                      <a:r>
                        <a:rPr sz="1800" spc="8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that</a:t>
                      </a:r>
                      <a:r>
                        <a:rPr sz="1800" spc="8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-2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will </a:t>
                      </a:r>
                      <a:r>
                        <a:rPr sz="1800" spc="21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be</a:t>
                      </a:r>
                      <a:r>
                        <a:rPr sz="1800" spc="6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6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picking</a:t>
                      </a:r>
                      <a:r>
                        <a:rPr sz="1800" spc="7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-2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it</a:t>
                      </a:r>
                      <a:endParaRPr sz="1800" dirty="0">
                        <a:solidFill>
                          <a:srgbClr val="FFC000"/>
                        </a:solidFill>
                        <a:latin typeface="Avenir Next LT Pro" panose="020B0504020202020204" pitchFamily="34" charset="0"/>
                        <a:cs typeface="Calibri"/>
                      </a:endParaRPr>
                    </a:p>
                  </a:txBody>
                  <a:tcPr marL="0" marR="0" marT="330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4316">
                <a:tc>
                  <a:txBody>
                    <a:bodyPr/>
                    <a:lstStyle/>
                    <a:p>
                      <a:pPr marL="90805" marR="41592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800" spc="10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Pick</a:t>
                      </a:r>
                      <a:r>
                        <a:rPr sz="1800" spc="6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this</a:t>
                      </a:r>
                      <a:r>
                        <a:rPr sz="1800" spc="6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4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course</a:t>
                      </a:r>
                      <a:r>
                        <a:rPr sz="1800" spc="6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if</a:t>
                      </a:r>
                      <a:r>
                        <a:rPr sz="1800" spc="12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3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you</a:t>
                      </a:r>
                      <a:r>
                        <a:rPr sz="1800" spc="7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3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have</a:t>
                      </a:r>
                      <a:r>
                        <a:rPr sz="1800" spc="6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8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aspirations </a:t>
                      </a:r>
                      <a:r>
                        <a:rPr sz="1800" spc="7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of</a:t>
                      </a:r>
                      <a:r>
                        <a:rPr sz="1800" spc="114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3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working</a:t>
                      </a:r>
                      <a:r>
                        <a:rPr sz="1800" spc="6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8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in</a:t>
                      </a:r>
                      <a:r>
                        <a:rPr sz="1800" spc="6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lang="en-US" sz="1800" spc="6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the </a:t>
                      </a:r>
                      <a:r>
                        <a:rPr sz="1800" spc="8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creative </a:t>
                      </a:r>
                      <a:r>
                        <a:rPr sz="1800" spc="8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industries</a:t>
                      </a:r>
                      <a:endParaRPr sz="1800" dirty="0">
                        <a:solidFill>
                          <a:srgbClr val="FFC000"/>
                        </a:solidFill>
                        <a:latin typeface="Avenir Next LT Pro" panose="020B0504020202020204" pitchFamily="34" charset="0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9464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800" spc="10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Pick</a:t>
                      </a:r>
                      <a:r>
                        <a:rPr sz="1800" spc="8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6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this</a:t>
                      </a:r>
                      <a:r>
                        <a:rPr sz="1800" spc="8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4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course</a:t>
                      </a:r>
                      <a:r>
                        <a:rPr sz="1800" spc="9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if</a:t>
                      </a:r>
                      <a:r>
                        <a:rPr sz="1800" spc="14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3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you</a:t>
                      </a:r>
                      <a:r>
                        <a:rPr sz="1800" spc="9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7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think</a:t>
                      </a:r>
                      <a:r>
                        <a:rPr sz="1800" spc="10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3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you</a:t>
                      </a:r>
                      <a:r>
                        <a:rPr sz="1800" spc="8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lang="en-US" sz="1800" spc="8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will be just tsking ‘selfies’.</a:t>
                      </a:r>
                      <a:endParaRPr sz="1800" dirty="0">
                        <a:solidFill>
                          <a:srgbClr val="FFC000"/>
                        </a:solidFill>
                        <a:latin typeface="Avenir Next LT Pro" panose="020B0504020202020204" pitchFamily="34" charset="0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0266">
                <a:tc>
                  <a:txBody>
                    <a:bodyPr/>
                    <a:lstStyle/>
                    <a:p>
                      <a:pPr marL="90805" marR="33972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800" spc="10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Pick</a:t>
                      </a:r>
                      <a:r>
                        <a:rPr sz="1800" spc="6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this</a:t>
                      </a:r>
                      <a:r>
                        <a:rPr sz="1800" spc="6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4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course</a:t>
                      </a:r>
                      <a:r>
                        <a:rPr sz="1800" spc="6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if</a:t>
                      </a:r>
                      <a:r>
                        <a:rPr sz="1800" spc="12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3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you</a:t>
                      </a:r>
                      <a:r>
                        <a:rPr sz="1800" spc="7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9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are</a:t>
                      </a:r>
                      <a:r>
                        <a:rPr sz="1800" spc="6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0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willing</a:t>
                      </a:r>
                      <a:r>
                        <a:rPr sz="1800" spc="6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7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to</a:t>
                      </a:r>
                      <a:r>
                        <a:rPr sz="1800" spc="6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8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put the</a:t>
                      </a:r>
                      <a:r>
                        <a:rPr sz="1800" spc="10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effort</a:t>
                      </a:r>
                      <a:r>
                        <a:rPr sz="1800" spc="9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6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in,</a:t>
                      </a:r>
                      <a:r>
                        <a:rPr sz="1800" spc="3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lang="en-US" sz="1800" spc="9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during</a:t>
                      </a:r>
                      <a:r>
                        <a:rPr sz="1800" spc="11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14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class</a:t>
                      </a:r>
                      <a:r>
                        <a:rPr sz="1800" spc="9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b="1" u="sng" spc="204" dirty="0">
                          <a:solidFill>
                            <a:srgbClr val="FFC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Avenir Next LT Pro" panose="020B0504020202020204" pitchFamily="34" charset="0"/>
                          <a:cs typeface="Calibri"/>
                        </a:rPr>
                        <a:t>and</a:t>
                      </a:r>
                      <a:r>
                        <a:rPr sz="1800" b="1" spc="10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at</a:t>
                      </a:r>
                      <a:r>
                        <a:rPr sz="1800" spc="10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2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home</a:t>
                      </a:r>
                      <a:endParaRPr sz="1800" dirty="0">
                        <a:solidFill>
                          <a:srgbClr val="FFC000"/>
                        </a:solidFill>
                        <a:latin typeface="Avenir Next LT Pro" panose="020B0504020202020204" pitchFamily="34" charset="0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800" spc="10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Pick</a:t>
                      </a:r>
                      <a:r>
                        <a:rPr sz="1800" spc="6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this</a:t>
                      </a:r>
                      <a:r>
                        <a:rPr sz="1800" spc="6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4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course</a:t>
                      </a:r>
                      <a:r>
                        <a:rPr sz="1800" spc="6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lang="en-US" sz="1800" spc="12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if </a:t>
                      </a:r>
                      <a:r>
                        <a:rPr sz="1800" spc="13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you</a:t>
                      </a:r>
                      <a:r>
                        <a:rPr sz="1800" spc="7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think</a:t>
                      </a:r>
                      <a:r>
                        <a:rPr sz="1800" spc="6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it</a:t>
                      </a:r>
                      <a:r>
                        <a:rPr sz="1800" spc="6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lang="en-US" sz="1800" spc="6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will </a:t>
                      </a:r>
                      <a:r>
                        <a:rPr lang="en-US" sz="1800" spc="5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be</a:t>
                      </a:r>
                      <a:endParaRPr sz="1800" dirty="0">
                        <a:solidFill>
                          <a:srgbClr val="FFC000"/>
                        </a:solidFill>
                        <a:latin typeface="Avenir Next LT Pro" panose="020B0504020202020204" pitchFamily="34" charset="0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1800" spc="14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easy…There</a:t>
                      </a:r>
                      <a:r>
                        <a:rPr sz="1800" spc="6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9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are</a:t>
                      </a:r>
                      <a:r>
                        <a:rPr sz="1800" spc="8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b="1" u="none" spc="345" dirty="0">
                          <a:solidFill>
                            <a:srgbClr val="FFC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Avenir Next LT Pro" panose="020B0504020202020204" pitchFamily="34" charset="0"/>
                          <a:cs typeface="Calibri"/>
                        </a:rPr>
                        <a:t>NO</a:t>
                      </a:r>
                      <a:r>
                        <a:rPr sz="1800" b="1" spc="6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1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easy</a:t>
                      </a:r>
                      <a:r>
                        <a:rPr sz="1800" spc="70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 </a:t>
                      </a:r>
                      <a:r>
                        <a:rPr sz="1800" spc="105" dirty="0">
                          <a:solidFill>
                            <a:srgbClr val="FFC000"/>
                          </a:solidFill>
                          <a:latin typeface="Avenir Next LT Pro" panose="020B0504020202020204" pitchFamily="34" charset="0"/>
                          <a:cs typeface="Calibri"/>
                        </a:rPr>
                        <a:t>courses!</a:t>
                      </a:r>
                      <a:endParaRPr sz="1800" dirty="0">
                        <a:solidFill>
                          <a:srgbClr val="FFC000"/>
                        </a:solidFill>
                        <a:latin typeface="Avenir Next LT Pro" panose="020B0504020202020204" pitchFamily="34" charset="0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6">
            <a:extLst>
              <a:ext uri="{FF2B5EF4-FFF2-40B4-BE49-F238E27FC236}">
                <a16:creationId xmlns:a16="http://schemas.microsoft.com/office/drawing/2014/main" id="{893C6AD3-3D48-A1EF-675C-7CB89B9C2F06}"/>
              </a:ext>
            </a:extLst>
          </p:cNvPr>
          <p:cNvSpPr/>
          <p:nvPr/>
        </p:nvSpPr>
        <p:spPr>
          <a:xfrm>
            <a:off x="348995" y="6400800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2CC86475-5C9D-1D82-6E3A-66302C645A63}"/>
              </a:ext>
            </a:extLst>
          </p:cNvPr>
          <p:cNvSpPr/>
          <p:nvPr/>
        </p:nvSpPr>
        <p:spPr>
          <a:xfrm>
            <a:off x="348995" y="1752600"/>
            <a:ext cx="8185405" cy="4507989"/>
          </a:xfrm>
          <a:prstGeom prst="roundRect">
            <a:avLst>
              <a:gd name="adj" fmla="val 11425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object 2"/>
          <p:cNvGrpSpPr/>
          <p:nvPr/>
        </p:nvGrpSpPr>
        <p:grpSpPr>
          <a:xfrm>
            <a:off x="283463" y="227075"/>
            <a:ext cx="11683365" cy="1226820"/>
            <a:chOff x="283463" y="227075"/>
            <a:chExt cx="11683365" cy="1226820"/>
          </a:xfrm>
        </p:grpSpPr>
        <p:sp>
          <p:nvSpPr>
            <p:cNvPr id="3" name="object 3"/>
            <p:cNvSpPr/>
            <p:nvPr/>
          </p:nvSpPr>
          <p:spPr>
            <a:xfrm>
              <a:off x="283463" y="227075"/>
              <a:ext cx="11683365" cy="1226820"/>
            </a:xfrm>
            <a:custGeom>
              <a:avLst/>
              <a:gdLst/>
              <a:ahLst/>
              <a:cxnLst/>
              <a:rect l="l" t="t" r="r" b="b"/>
              <a:pathLst>
                <a:path w="11683365" h="1226820">
                  <a:moveTo>
                    <a:pt x="11069574" y="0"/>
                  </a:moveTo>
                  <a:lnTo>
                    <a:pt x="613410" y="0"/>
                  </a:lnTo>
                  <a:lnTo>
                    <a:pt x="565472" y="1845"/>
                  </a:lnTo>
                  <a:lnTo>
                    <a:pt x="518544" y="7289"/>
                  </a:lnTo>
                  <a:lnTo>
                    <a:pt x="472762" y="16197"/>
                  </a:lnTo>
                  <a:lnTo>
                    <a:pt x="428261" y="28432"/>
                  </a:lnTo>
                  <a:lnTo>
                    <a:pt x="385178" y="43857"/>
                  </a:lnTo>
                  <a:lnTo>
                    <a:pt x="343649" y="62337"/>
                  </a:lnTo>
                  <a:lnTo>
                    <a:pt x="303812" y="83735"/>
                  </a:lnTo>
                  <a:lnTo>
                    <a:pt x="265801" y="107915"/>
                  </a:lnTo>
                  <a:lnTo>
                    <a:pt x="229755" y="134740"/>
                  </a:lnTo>
                  <a:lnTo>
                    <a:pt x="195808" y="164075"/>
                  </a:lnTo>
                  <a:lnTo>
                    <a:pt x="164098" y="195783"/>
                  </a:lnTo>
                  <a:lnTo>
                    <a:pt x="134760" y="229728"/>
                  </a:lnTo>
                  <a:lnTo>
                    <a:pt x="107932" y="265774"/>
                  </a:lnTo>
                  <a:lnTo>
                    <a:pt x="83749" y="303784"/>
                  </a:lnTo>
                  <a:lnTo>
                    <a:pt x="62348" y="343622"/>
                  </a:lnTo>
                  <a:lnTo>
                    <a:pt x="43865" y="385151"/>
                  </a:lnTo>
                  <a:lnTo>
                    <a:pt x="28437" y="428237"/>
                  </a:lnTo>
                  <a:lnTo>
                    <a:pt x="16200" y="472742"/>
                  </a:lnTo>
                  <a:lnTo>
                    <a:pt x="7291" y="518530"/>
                  </a:lnTo>
                  <a:lnTo>
                    <a:pt x="1845" y="565464"/>
                  </a:lnTo>
                  <a:lnTo>
                    <a:pt x="0" y="613410"/>
                  </a:lnTo>
                  <a:lnTo>
                    <a:pt x="1845" y="661355"/>
                  </a:lnTo>
                  <a:lnTo>
                    <a:pt x="7291" y="708289"/>
                  </a:lnTo>
                  <a:lnTo>
                    <a:pt x="16200" y="754077"/>
                  </a:lnTo>
                  <a:lnTo>
                    <a:pt x="28437" y="798582"/>
                  </a:lnTo>
                  <a:lnTo>
                    <a:pt x="43865" y="841668"/>
                  </a:lnTo>
                  <a:lnTo>
                    <a:pt x="62348" y="883197"/>
                  </a:lnTo>
                  <a:lnTo>
                    <a:pt x="83749" y="923036"/>
                  </a:lnTo>
                  <a:lnTo>
                    <a:pt x="107932" y="961045"/>
                  </a:lnTo>
                  <a:lnTo>
                    <a:pt x="134760" y="997091"/>
                  </a:lnTo>
                  <a:lnTo>
                    <a:pt x="164098" y="1031036"/>
                  </a:lnTo>
                  <a:lnTo>
                    <a:pt x="195808" y="1062744"/>
                  </a:lnTo>
                  <a:lnTo>
                    <a:pt x="229755" y="1092079"/>
                  </a:lnTo>
                  <a:lnTo>
                    <a:pt x="265801" y="1118904"/>
                  </a:lnTo>
                  <a:lnTo>
                    <a:pt x="303812" y="1143084"/>
                  </a:lnTo>
                  <a:lnTo>
                    <a:pt x="343649" y="1164482"/>
                  </a:lnTo>
                  <a:lnTo>
                    <a:pt x="385178" y="1182962"/>
                  </a:lnTo>
                  <a:lnTo>
                    <a:pt x="428261" y="1198387"/>
                  </a:lnTo>
                  <a:lnTo>
                    <a:pt x="472762" y="1210622"/>
                  </a:lnTo>
                  <a:lnTo>
                    <a:pt x="518544" y="1219530"/>
                  </a:lnTo>
                  <a:lnTo>
                    <a:pt x="565472" y="1224974"/>
                  </a:lnTo>
                  <a:lnTo>
                    <a:pt x="613410" y="1226820"/>
                  </a:lnTo>
                  <a:lnTo>
                    <a:pt x="11069574" y="1226820"/>
                  </a:lnTo>
                  <a:lnTo>
                    <a:pt x="11117519" y="1224974"/>
                  </a:lnTo>
                  <a:lnTo>
                    <a:pt x="11164453" y="1219530"/>
                  </a:lnTo>
                  <a:lnTo>
                    <a:pt x="11210241" y="1210622"/>
                  </a:lnTo>
                  <a:lnTo>
                    <a:pt x="11254746" y="1198387"/>
                  </a:lnTo>
                  <a:lnTo>
                    <a:pt x="11297832" y="1182962"/>
                  </a:lnTo>
                  <a:lnTo>
                    <a:pt x="11339361" y="1164482"/>
                  </a:lnTo>
                  <a:lnTo>
                    <a:pt x="11379200" y="1143084"/>
                  </a:lnTo>
                  <a:lnTo>
                    <a:pt x="11417209" y="1118904"/>
                  </a:lnTo>
                  <a:lnTo>
                    <a:pt x="11453255" y="1092079"/>
                  </a:lnTo>
                  <a:lnTo>
                    <a:pt x="11487200" y="1062744"/>
                  </a:lnTo>
                  <a:lnTo>
                    <a:pt x="11518908" y="1031036"/>
                  </a:lnTo>
                  <a:lnTo>
                    <a:pt x="11548243" y="997091"/>
                  </a:lnTo>
                  <a:lnTo>
                    <a:pt x="11575068" y="961045"/>
                  </a:lnTo>
                  <a:lnTo>
                    <a:pt x="11599248" y="923036"/>
                  </a:lnTo>
                  <a:lnTo>
                    <a:pt x="11620646" y="883197"/>
                  </a:lnTo>
                  <a:lnTo>
                    <a:pt x="11639126" y="841668"/>
                  </a:lnTo>
                  <a:lnTo>
                    <a:pt x="11654551" y="798582"/>
                  </a:lnTo>
                  <a:lnTo>
                    <a:pt x="11666786" y="754077"/>
                  </a:lnTo>
                  <a:lnTo>
                    <a:pt x="11675694" y="708289"/>
                  </a:lnTo>
                  <a:lnTo>
                    <a:pt x="11681138" y="661355"/>
                  </a:lnTo>
                  <a:lnTo>
                    <a:pt x="11682984" y="613410"/>
                  </a:lnTo>
                  <a:lnTo>
                    <a:pt x="11681138" y="565464"/>
                  </a:lnTo>
                  <a:lnTo>
                    <a:pt x="11675694" y="518530"/>
                  </a:lnTo>
                  <a:lnTo>
                    <a:pt x="11666786" y="472742"/>
                  </a:lnTo>
                  <a:lnTo>
                    <a:pt x="11654551" y="428237"/>
                  </a:lnTo>
                  <a:lnTo>
                    <a:pt x="11639126" y="385151"/>
                  </a:lnTo>
                  <a:lnTo>
                    <a:pt x="11620646" y="343622"/>
                  </a:lnTo>
                  <a:lnTo>
                    <a:pt x="11599248" y="303784"/>
                  </a:lnTo>
                  <a:lnTo>
                    <a:pt x="11575068" y="265774"/>
                  </a:lnTo>
                  <a:lnTo>
                    <a:pt x="11548243" y="229728"/>
                  </a:lnTo>
                  <a:lnTo>
                    <a:pt x="11518908" y="195783"/>
                  </a:lnTo>
                  <a:lnTo>
                    <a:pt x="11487200" y="164075"/>
                  </a:lnTo>
                  <a:lnTo>
                    <a:pt x="11453255" y="134740"/>
                  </a:lnTo>
                  <a:lnTo>
                    <a:pt x="11417209" y="107915"/>
                  </a:lnTo>
                  <a:lnTo>
                    <a:pt x="11379200" y="83735"/>
                  </a:lnTo>
                  <a:lnTo>
                    <a:pt x="11339361" y="62337"/>
                  </a:lnTo>
                  <a:lnTo>
                    <a:pt x="11297832" y="43857"/>
                  </a:lnTo>
                  <a:lnTo>
                    <a:pt x="11254746" y="28432"/>
                  </a:lnTo>
                  <a:lnTo>
                    <a:pt x="11210241" y="16197"/>
                  </a:lnTo>
                  <a:lnTo>
                    <a:pt x="11164453" y="7289"/>
                  </a:lnTo>
                  <a:lnTo>
                    <a:pt x="11117519" y="1845"/>
                  </a:lnTo>
                  <a:lnTo>
                    <a:pt x="110695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9015" y="434339"/>
              <a:ext cx="1391411" cy="8001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091671" y="413003"/>
              <a:ext cx="504444" cy="800100"/>
            </a:xfrm>
            <a:prstGeom prst="rect">
              <a:avLst/>
            </a:prstGeom>
          </p:spPr>
        </p:pic>
      </p:grpSp>
      <p:sp>
        <p:nvSpPr>
          <p:cNvPr id="7" name="object 7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465724" y="549118"/>
            <a:ext cx="8110474" cy="566181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12700">
              <a:spcBef>
                <a:spcPts val="95"/>
              </a:spcBef>
            </a:pPr>
            <a:r>
              <a:rPr sz="3600" spc="220" dirty="0">
                <a:solidFill>
                  <a:srgbClr val="000000"/>
                </a:solidFill>
                <a:latin typeface="Calibri"/>
                <a:cs typeface="Calibri"/>
              </a:rPr>
              <a:t>Beyond</a:t>
            </a:r>
            <a:r>
              <a:rPr sz="3600" spc="6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600" spc="220" dirty="0">
                <a:solidFill>
                  <a:srgbClr val="000000"/>
                </a:solidFill>
                <a:latin typeface="Calibri"/>
                <a:cs typeface="Calibri"/>
              </a:rPr>
              <a:t>Heritage:</a:t>
            </a:r>
            <a:r>
              <a:rPr lang="en-US" sz="3600" spc="85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r>
              <a:rPr lang="en-US" sz="3600" spc="85" dirty="0">
                <a:latin typeface="Calibri"/>
                <a:cs typeface="Calibri"/>
              </a:rPr>
              <a:t>GCSE </a:t>
            </a:r>
            <a:r>
              <a:rPr lang="en-US" sz="3600" dirty="0">
                <a:latin typeface="Calibri"/>
                <a:cs typeface="Calibri"/>
              </a:rPr>
              <a:t>Photography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09600" y="2656372"/>
            <a:ext cx="7391400" cy="32444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sz="1400" b="1" spc="9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Problem</a:t>
            </a:r>
            <a:r>
              <a:rPr sz="1400" b="1" spc="1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400" b="1" spc="8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solving</a:t>
            </a:r>
            <a:r>
              <a:rPr lang="en-US" sz="1400" b="1" spc="8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- </a:t>
            </a:r>
            <a:r>
              <a:rPr sz="1400" spc="8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You</a:t>
            </a:r>
            <a:r>
              <a:rPr sz="1400" spc="7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4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will</a:t>
            </a:r>
            <a:r>
              <a:rPr sz="1400" spc="8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develop</a:t>
            </a:r>
            <a:r>
              <a:rPr sz="1400" spc="4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400" spc="7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problem </a:t>
            </a:r>
            <a:r>
              <a:rPr sz="1400" spc="6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solving</a:t>
            </a:r>
            <a:r>
              <a:rPr sz="1400" spc="8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4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skills</a:t>
            </a:r>
            <a:r>
              <a:rPr sz="1400" spc="7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400" spc="6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through</a:t>
            </a:r>
            <a:r>
              <a:rPr sz="1400" spc="7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400" spc="-2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your </a:t>
            </a:r>
            <a:r>
              <a:rPr sz="1400" spc="5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practice</a:t>
            </a:r>
            <a:r>
              <a:rPr sz="1400" spc="8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400" spc="5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as</a:t>
            </a:r>
            <a:r>
              <a:rPr sz="1400" spc="1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400" spc="5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a</a:t>
            </a:r>
            <a:r>
              <a:rPr lang="en-US" sz="1400" spc="5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Photography</a:t>
            </a:r>
            <a:r>
              <a:rPr sz="1400" spc="9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4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student</a:t>
            </a:r>
            <a:r>
              <a:rPr lang="en-US" sz="14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. F</a:t>
            </a:r>
            <a:r>
              <a:rPr sz="14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or</a:t>
            </a:r>
            <a:r>
              <a:rPr sz="1400" spc="1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lang="en-GB" sz="1400" spc="7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example,</a:t>
            </a:r>
            <a:r>
              <a:rPr sz="1400" spc="8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lang="en-US" sz="1400" spc="8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you will learn how to </a:t>
            </a:r>
            <a:r>
              <a:rPr lang="en-US" sz="1400" spc="6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apply the correct manual settings on the DSLR camera to control exposure and movement effectively.</a:t>
            </a:r>
          </a:p>
          <a:p>
            <a:pPr marL="2984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sz="1400" dirty="0">
              <a:latin typeface="Avenir Next LT Pro" panose="020B0504020202020204" pitchFamily="34" charset="0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5"/>
              </a:spcBef>
              <a:buFont typeface="Arial" panose="020B0604020202020204" pitchFamily="34" charset="0"/>
              <a:buChar char="•"/>
            </a:pPr>
            <a:r>
              <a:rPr sz="1400" b="1" spc="7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Organisation</a:t>
            </a:r>
            <a:r>
              <a:rPr lang="en-US" sz="1400" b="1" spc="7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- </a:t>
            </a:r>
            <a:r>
              <a:rPr lang="en-US" sz="1400" spc="7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you</a:t>
            </a:r>
            <a:r>
              <a:rPr sz="1400" spc="13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lang="en-US" sz="1400" spc="13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will </a:t>
            </a:r>
            <a:r>
              <a:rPr sz="1400" spc="8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need</a:t>
            </a:r>
            <a:r>
              <a:rPr sz="1400" spc="10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4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to</a:t>
            </a:r>
            <a:r>
              <a:rPr sz="1400" spc="12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400" spc="1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be</a:t>
            </a:r>
            <a:r>
              <a:rPr sz="1400" spc="10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400" spc="6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able</a:t>
            </a:r>
            <a:r>
              <a:rPr sz="1400" spc="114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4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to</a:t>
            </a:r>
            <a:r>
              <a:rPr sz="1400" spc="12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4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prioritize</a:t>
            </a:r>
            <a:r>
              <a:rPr sz="1400" spc="14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4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work</a:t>
            </a:r>
            <a:r>
              <a:rPr lang="en-US" sz="14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flow</a:t>
            </a:r>
            <a:r>
              <a:rPr sz="1400" spc="13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400" spc="7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and</a:t>
            </a:r>
            <a:r>
              <a:rPr sz="1400" spc="114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400" spc="5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meet</a:t>
            </a:r>
            <a:r>
              <a:rPr sz="1400" spc="11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400" spc="-1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strict</a:t>
            </a:r>
            <a:r>
              <a:rPr lang="en-US" sz="1400" dirty="0">
                <a:latin typeface="Avenir Next LT Pro" panose="020B0504020202020204" pitchFamily="34" charset="0"/>
                <a:cs typeface="Calibri"/>
              </a:rPr>
              <a:t> </a:t>
            </a:r>
            <a:r>
              <a:rPr sz="1400" spc="6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deadlines</a:t>
            </a:r>
            <a:r>
              <a:rPr lang="en-US" sz="1400" spc="6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,</a:t>
            </a:r>
            <a:r>
              <a:rPr sz="1400" spc="4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lang="en-US" sz="1400" spc="4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including</a:t>
            </a:r>
            <a:r>
              <a:rPr sz="1400" spc="8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lang="en-US" sz="1400" spc="5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fulfilling GCSE</a:t>
            </a:r>
            <a:r>
              <a:rPr sz="1400" spc="9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400" spc="-1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criteria.</a:t>
            </a:r>
            <a:endParaRPr sz="1400" dirty="0">
              <a:latin typeface="Avenir Next LT Pro" panose="020B0504020202020204" pitchFamily="34" charset="0"/>
              <a:cs typeface="Calibri"/>
            </a:endParaRPr>
          </a:p>
          <a:p>
            <a:pPr marL="12700">
              <a:lnSpc>
                <a:spcPct val="100000"/>
              </a:lnSpc>
            </a:pPr>
            <a:endParaRPr lang="en-US" sz="1400" b="1" spc="60" dirty="0">
              <a:solidFill>
                <a:srgbClr val="FFC000"/>
              </a:solidFill>
              <a:latin typeface="Avenir Next LT Pro" panose="020B0504020202020204" pitchFamily="34" charset="0"/>
              <a:cs typeface="Calibri"/>
            </a:endParaRPr>
          </a:p>
          <a:p>
            <a:pPr marL="2984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sz="1400" b="1" spc="6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Creativity</a:t>
            </a:r>
            <a:r>
              <a:rPr lang="en-US" sz="1400" b="1" spc="6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- </a:t>
            </a:r>
            <a:r>
              <a:rPr sz="1400" spc="8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You</a:t>
            </a:r>
            <a:r>
              <a:rPr sz="1400" spc="10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4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will</a:t>
            </a:r>
            <a:r>
              <a:rPr sz="1400" spc="114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400" spc="7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respond</a:t>
            </a:r>
            <a:r>
              <a:rPr sz="1400" spc="11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4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to</a:t>
            </a:r>
            <a:r>
              <a:rPr sz="1400" spc="114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lang="en-US" sz="1400" spc="114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a selection of specific </a:t>
            </a:r>
            <a:r>
              <a:rPr sz="1400" spc="5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themes</a:t>
            </a:r>
            <a:r>
              <a:rPr sz="1400" spc="9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lang="en-US" sz="14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and produce a range of appropriate final outcomes. You will also learn how to present your portfolio in a professional and coherent manner.</a:t>
            </a:r>
          </a:p>
          <a:p>
            <a:pPr marL="2984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sz="1400" dirty="0">
              <a:latin typeface="Avenir Next LT Pro" panose="020B0504020202020204" pitchFamily="34" charset="0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5"/>
              </a:spcBef>
              <a:buFont typeface="Arial" panose="020B0604020202020204" pitchFamily="34" charset="0"/>
              <a:buChar char="•"/>
            </a:pPr>
            <a:r>
              <a:rPr sz="1400" b="1" spc="7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Discipline</a:t>
            </a:r>
            <a:r>
              <a:rPr lang="en-US" sz="1400" b="1" spc="7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-</a:t>
            </a:r>
            <a:r>
              <a:rPr lang="en-US" sz="1400" b="1" dirty="0">
                <a:latin typeface="Avenir Next LT Pro" panose="020B0504020202020204" pitchFamily="34" charset="0"/>
                <a:cs typeface="Calibri"/>
              </a:rPr>
              <a:t> </a:t>
            </a:r>
            <a:r>
              <a:rPr sz="1400" spc="8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You</a:t>
            </a:r>
            <a:r>
              <a:rPr sz="1400" spc="6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400" spc="8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need</a:t>
            </a:r>
            <a:r>
              <a:rPr sz="1400" spc="6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4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to</a:t>
            </a:r>
            <a:r>
              <a:rPr sz="1400" spc="7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lang="en-US" sz="1400" spc="5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follow the teacher’s expectations and respect the learning environment</a:t>
            </a:r>
            <a:r>
              <a:rPr sz="14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.</a:t>
            </a:r>
            <a:r>
              <a:rPr sz="1400" spc="8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400" spc="3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This </a:t>
            </a:r>
            <a:r>
              <a:rPr lang="en-US" sz="1400" spc="7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includes</a:t>
            </a:r>
            <a:r>
              <a:rPr sz="1400" spc="11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400" spc="7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organising</a:t>
            </a:r>
            <a:r>
              <a:rPr sz="1400" spc="12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</a:t>
            </a:r>
            <a:r>
              <a:rPr sz="14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your</a:t>
            </a:r>
            <a:r>
              <a:rPr lang="en-US" sz="140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time independently, </a:t>
            </a:r>
            <a:r>
              <a:rPr lang="en-US" sz="1400" spc="75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using the </a:t>
            </a:r>
            <a:r>
              <a:rPr sz="1400" spc="6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equipment</a:t>
            </a:r>
            <a:r>
              <a:rPr lang="en-US" sz="1400" spc="60" dirty="0">
                <a:solidFill>
                  <a:srgbClr val="FFC000"/>
                </a:solidFill>
                <a:latin typeface="Avenir Next LT Pro" panose="020B0504020202020204" pitchFamily="34" charset="0"/>
                <a:cs typeface="Calibri"/>
              </a:rPr>
              <a:t> appropriately and behaving responsibly.</a:t>
            </a:r>
            <a:endParaRPr sz="1400" dirty="0">
              <a:latin typeface="Avenir Next LT Pro" panose="020B0504020202020204" pitchFamily="34" charset="0"/>
              <a:cs typeface="Calibri"/>
            </a:endParaRPr>
          </a:p>
        </p:txBody>
      </p:sp>
      <p:sp>
        <p:nvSpPr>
          <p:cNvPr id="26" name="object 4">
            <a:extLst>
              <a:ext uri="{FF2B5EF4-FFF2-40B4-BE49-F238E27FC236}">
                <a16:creationId xmlns:a16="http://schemas.microsoft.com/office/drawing/2014/main" id="{46CECBA4-20A4-4030-9098-6BF1F1496DA8}"/>
              </a:ext>
            </a:extLst>
          </p:cNvPr>
          <p:cNvSpPr txBox="1"/>
          <p:nvPr/>
        </p:nvSpPr>
        <p:spPr>
          <a:xfrm>
            <a:off x="1592324" y="6541849"/>
            <a:ext cx="9096375" cy="280846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800" i="1" spc="70" dirty="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 dirty="0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 dirty="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sz="1800" i="1" spc="60" dirty="0">
                <a:latin typeface="Calibri"/>
                <a:cs typeface="Calibri"/>
              </a:rPr>
              <a:t>jordan.fowler@heritage.ttct.co.uk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29" name="object 12">
            <a:extLst>
              <a:ext uri="{FF2B5EF4-FFF2-40B4-BE49-F238E27FC236}">
                <a16:creationId xmlns:a16="http://schemas.microsoft.com/office/drawing/2014/main" id="{3BEDB8BB-BB8E-AA69-D725-B2027487F090}"/>
              </a:ext>
            </a:extLst>
          </p:cNvPr>
          <p:cNvSpPr txBox="1"/>
          <p:nvPr/>
        </p:nvSpPr>
        <p:spPr>
          <a:xfrm>
            <a:off x="609600" y="2053309"/>
            <a:ext cx="2921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800" b="1" spc="105" dirty="0">
                <a:solidFill>
                  <a:schemeClr val="bg1"/>
                </a:solidFill>
                <a:latin typeface="Calibri"/>
                <a:cs typeface="Calibri"/>
              </a:rPr>
              <a:t>Life/Employability Skills</a:t>
            </a:r>
            <a:endParaRPr sz="18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pic>
        <p:nvPicPr>
          <p:cNvPr id="1026" name="Picture 2" descr="How to Become a Professional Photographer | Backstage">
            <a:extLst>
              <a:ext uri="{FF2B5EF4-FFF2-40B4-BE49-F238E27FC236}">
                <a16:creationId xmlns:a16="http://schemas.microsoft.com/office/drawing/2014/main" id="{83D50EF8-3EB8-8B9A-13EE-64C3203002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7315" y="1829258"/>
            <a:ext cx="2966344" cy="205014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ow to get into sports photography - Canon UK">
            <a:extLst>
              <a:ext uri="{FF2B5EF4-FFF2-40B4-BE49-F238E27FC236}">
                <a16:creationId xmlns:a16="http://schemas.microsoft.com/office/drawing/2014/main" id="{AC559689-915A-8CB5-19B9-2F6F41ADFC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7315" y="4174950"/>
            <a:ext cx="2968871" cy="19957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83463" y="227075"/>
            <a:ext cx="11683365" cy="1226820"/>
            <a:chOff x="283463" y="227075"/>
            <a:chExt cx="11683365" cy="1226820"/>
          </a:xfrm>
        </p:grpSpPr>
        <p:sp>
          <p:nvSpPr>
            <p:cNvPr id="3" name="object 3"/>
            <p:cNvSpPr/>
            <p:nvPr/>
          </p:nvSpPr>
          <p:spPr>
            <a:xfrm>
              <a:off x="283463" y="227075"/>
              <a:ext cx="11683365" cy="1226820"/>
            </a:xfrm>
            <a:custGeom>
              <a:avLst/>
              <a:gdLst/>
              <a:ahLst/>
              <a:cxnLst/>
              <a:rect l="l" t="t" r="r" b="b"/>
              <a:pathLst>
                <a:path w="11683365" h="1226820">
                  <a:moveTo>
                    <a:pt x="11069574" y="0"/>
                  </a:moveTo>
                  <a:lnTo>
                    <a:pt x="613410" y="0"/>
                  </a:lnTo>
                  <a:lnTo>
                    <a:pt x="565472" y="1845"/>
                  </a:lnTo>
                  <a:lnTo>
                    <a:pt x="518544" y="7289"/>
                  </a:lnTo>
                  <a:lnTo>
                    <a:pt x="472762" y="16197"/>
                  </a:lnTo>
                  <a:lnTo>
                    <a:pt x="428261" y="28432"/>
                  </a:lnTo>
                  <a:lnTo>
                    <a:pt x="385178" y="43857"/>
                  </a:lnTo>
                  <a:lnTo>
                    <a:pt x="343649" y="62337"/>
                  </a:lnTo>
                  <a:lnTo>
                    <a:pt x="303812" y="83735"/>
                  </a:lnTo>
                  <a:lnTo>
                    <a:pt x="265801" y="107915"/>
                  </a:lnTo>
                  <a:lnTo>
                    <a:pt x="229755" y="134740"/>
                  </a:lnTo>
                  <a:lnTo>
                    <a:pt x="195808" y="164075"/>
                  </a:lnTo>
                  <a:lnTo>
                    <a:pt x="164098" y="195783"/>
                  </a:lnTo>
                  <a:lnTo>
                    <a:pt x="134760" y="229728"/>
                  </a:lnTo>
                  <a:lnTo>
                    <a:pt x="107932" y="265774"/>
                  </a:lnTo>
                  <a:lnTo>
                    <a:pt x="83749" y="303784"/>
                  </a:lnTo>
                  <a:lnTo>
                    <a:pt x="62348" y="343622"/>
                  </a:lnTo>
                  <a:lnTo>
                    <a:pt x="43865" y="385151"/>
                  </a:lnTo>
                  <a:lnTo>
                    <a:pt x="28437" y="428237"/>
                  </a:lnTo>
                  <a:lnTo>
                    <a:pt x="16200" y="472742"/>
                  </a:lnTo>
                  <a:lnTo>
                    <a:pt x="7291" y="518530"/>
                  </a:lnTo>
                  <a:lnTo>
                    <a:pt x="1845" y="565464"/>
                  </a:lnTo>
                  <a:lnTo>
                    <a:pt x="0" y="613410"/>
                  </a:lnTo>
                  <a:lnTo>
                    <a:pt x="1845" y="661355"/>
                  </a:lnTo>
                  <a:lnTo>
                    <a:pt x="7291" y="708289"/>
                  </a:lnTo>
                  <a:lnTo>
                    <a:pt x="16200" y="754077"/>
                  </a:lnTo>
                  <a:lnTo>
                    <a:pt x="28437" y="798582"/>
                  </a:lnTo>
                  <a:lnTo>
                    <a:pt x="43865" y="841668"/>
                  </a:lnTo>
                  <a:lnTo>
                    <a:pt x="62348" y="883197"/>
                  </a:lnTo>
                  <a:lnTo>
                    <a:pt x="83749" y="923036"/>
                  </a:lnTo>
                  <a:lnTo>
                    <a:pt x="107932" y="961045"/>
                  </a:lnTo>
                  <a:lnTo>
                    <a:pt x="134760" y="997091"/>
                  </a:lnTo>
                  <a:lnTo>
                    <a:pt x="164098" y="1031036"/>
                  </a:lnTo>
                  <a:lnTo>
                    <a:pt x="195808" y="1062744"/>
                  </a:lnTo>
                  <a:lnTo>
                    <a:pt x="229755" y="1092079"/>
                  </a:lnTo>
                  <a:lnTo>
                    <a:pt x="265801" y="1118904"/>
                  </a:lnTo>
                  <a:lnTo>
                    <a:pt x="303812" y="1143084"/>
                  </a:lnTo>
                  <a:lnTo>
                    <a:pt x="343649" y="1164482"/>
                  </a:lnTo>
                  <a:lnTo>
                    <a:pt x="385178" y="1182962"/>
                  </a:lnTo>
                  <a:lnTo>
                    <a:pt x="428261" y="1198387"/>
                  </a:lnTo>
                  <a:lnTo>
                    <a:pt x="472762" y="1210622"/>
                  </a:lnTo>
                  <a:lnTo>
                    <a:pt x="518544" y="1219530"/>
                  </a:lnTo>
                  <a:lnTo>
                    <a:pt x="565472" y="1224974"/>
                  </a:lnTo>
                  <a:lnTo>
                    <a:pt x="613410" y="1226820"/>
                  </a:lnTo>
                  <a:lnTo>
                    <a:pt x="11069574" y="1226820"/>
                  </a:lnTo>
                  <a:lnTo>
                    <a:pt x="11117519" y="1224974"/>
                  </a:lnTo>
                  <a:lnTo>
                    <a:pt x="11164453" y="1219530"/>
                  </a:lnTo>
                  <a:lnTo>
                    <a:pt x="11210241" y="1210622"/>
                  </a:lnTo>
                  <a:lnTo>
                    <a:pt x="11254746" y="1198387"/>
                  </a:lnTo>
                  <a:lnTo>
                    <a:pt x="11297832" y="1182962"/>
                  </a:lnTo>
                  <a:lnTo>
                    <a:pt x="11339361" y="1164482"/>
                  </a:lnTo>
                  <a:lnTo>
                    <a:pt x="11379200" y="1143084"/>
                  </a:lnTo>
                  <a:lnTo>
                    <a:pt x="11417209" y="1118904"/>
                  </a:lnTo>
                  <a:lnTo>
                    <a:pt x="11453255" y="1092079"/>
                  </a:lnTo>
                  <a:lnTo>
                    <a:pt x="11487200" y="1062744"/>
                  </a:lnTo>
                  <a:lnTo>
                    <a:pt x="11518908" y="1031036"/>
                  </a:lnTo>
                  <a:lnTo>
                    <a:pt x="11548243" y="997091"/>
                  </a:lnTo>
                  <a:lnTo>
                    <a:pt x="11575068" y="961045"/>
                  </a:lnTo>
                  <a:lnTo>
                    <a:pt x="11599248" y="923036"/>
                  </a:lnTo>
                  <a:lnTo>
                    <a:pt x="11620646" y="883197"/>
                  </a:lnTo>
                  <a:lnTo>
                    <a:pt x="11639126" y="841668"/>
                  </a:lnTo>
                  <a:lnTo>
                    <a:pt x="11654551" y="798582"/>
                  </a:lnTo>
                  <a:lnTo>
                    <a:pt x="11666786" y="754077"/>
                  </a:lnTo>
                  <a:lnTo>
                    <a:pt x="11675694" y="708289"/>
                  </a:lnTo>
                  <a:lnTo>
                    <a:pt x="11681138" y="661355"/>
                  </a:lnTo>
                  <a:lnTo>
                    <a:pt x="11682984" y="613410"/>
                  </a:lnTo>
                  <a:lnTo>
                    <a:pt x="11681138" y="565464"/>
                  </a:lnTo>
                  <a:lnTo>
                    <a:pt x="11675694" y="518530"/>
                  </a:lnTo>
                  <a:lnTo>
                    <a:pt x="11666786" y="472742"/>
                  </a:lnTo>
                  <a:lnTo>
                    <a:pt x="11654551" y="428237"/>
                  </a:lnTo>
                  <a:lnTo>
                    <a:pt x="11639126" y="385151"/>
                  </a:lnTo>
                  <a:lnTo>
                    <a:pt x="11620646" y="343622"/>
                  </a:lnTo>
                  <a:lnTo>
                    <a:pt x="11599248" y="303784"/>
                  </a:lnTo>
                  <a:lnTo>
                    <a:pt x="11575068" y="265774"/>
                  </a:lnTo>
                  <a:lnTo>
                    <a:pt x="11548243" y="229728"/>
                  </a:lnTo>
                  <a:lnTo>
                    <a:pt x="11518908" y="195783"/>
                  </a:lnTo>
                  <a:lnTo>
                    <a:pt x="11487200" y="164075"/>
                  </a:lnTo>
                  <a:lnTo>
                    <a:pt x="11453255" y="134740"/>
                  </a:lnTo>
                  <a:lnTo>
                    <a:pt x="11417209" y="107915"/>
                  </a:lnTo>
                  <a:lnTo>
                    <a:pt x="11379200" y="83735"/>
                  </a:lnTo>
                  <a:lnTo>
                    <a:pt x="11339361" y="62337"/>
                  </a:lnTo>
                  <a:lnTo>
                    <a:pt x="11297832" y="43857"/>
                  </a:lnTo>
                  <a:lnTo>
                    <a:pt x="11254746" y="28432"/>
                  </a:lnTo>
                  <a:lnTo>
                    <a:pt x="11210241" y="16197"/>
                  </a:lnTo>
                  <a:lnTo>
                    <a:pt x="11164453" y="7289"/>
                  </a:lnTo>
                  <a:lnTo>
                    <a:pt x="11117519" y="1845"/>
                  </a:lnTo>
                  <a:lnTo>
                    <a:pt x="110695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9015" y="434339"/>
              <a:ext cx="1391411" cy="8001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091671" y="413003"/>
              <a:ext cx="504444" cy="800100"/>
            </a:xfrm>
            <a:prstGeom prst="rect">
              <a:avLst/>
            </a:prstGeom>
          </p:spPr>
        </p:pic>
      </p:grpSp>
      <p:sp>
        <p:nvSpPr>
          <p:cNvPr id="7" name="object 7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409825" y="565681"/>
            <a:ext cx="8110474" cy="566181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12700">
              <a:spcBef>
                <a:spcPts val="95"/>
              </a:spcBef>
            </a:pPr>
            <a:r>
              <a:rPr sz="3600" spc="220" dirty="0">
                <a:solidFill>
                  <a:srgbClr val="000000"/>
                </a:solidFill>
                <a:latin typeface="Calibri"/>
                <a:cs typeface="Calibri"/>
              </a:rPr>
              <a:t>Beyond</a:t>
            </a:r>
            <a:r>
              <a:rPr sz="3600" spc="6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600" spc="220" dirty="0">
                <a:solidFill>
                  <a:srgbClr val="000000"/>
                </a:solidFill>
                <a:latin typeface="Calibri"/>
                <a:cs typeface="Calibri"/>
              </a:rPr>
              <a:t>Heritage:</a:t>
            </a:r>
            <a:r>
              <a:rPr lang="en-US" sz="3600" spc="85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r>
              <a:rPr lang="en-US" sz="3600" spc="85">
                <a:latin typeface="Calibri"/>
                <a:cs typeface="Calibri"/>
              </a:rPr>
              <a:t>GCSE</a:t>
            </a:r>
            <a:r>
              <a:rPr lang="en-US" sz="3600" spc="85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r>
              <a:rPr lang="en-US" sz="3600" dirty="0">
                <a:latin typeface="Calibri"/>
                <a:cs typeface="Calibri"/>
              </a:rPr>
              <a:t>Photography</a:t>
            </a:r>
            <a:endParaRPr sz="3600" dirty="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734668" y="1727312"/>
            <a:ext cx="3923453" cy="4599032"/>
            <a:chOff x="8276843" y="1423416"/>
            <a:chExt cx="3820795" cy="4950460"/>
          </a:xfrm>
        </p:grpSpPr>
        <p:sp>
          <p:nvSpPr>
            <p:cNvPr id="10" name="object 10"/>
            <p:cNvSpPr/>
            <p:nvPr/>
          </p:nvSpPr>
          <p:spPr>
            <a:xfrm>
              <a:off x="8295893" y="1442466"/>
              <a:ext cx="3782695" cy="4912360"/>
            </a:xfrm>
            <a:custGeom>
              <a:avLst/>
              <a:gdLst/>
              <a:ahLst/>
              <a:cxnLst/>
              <a:rect l="l" t="t" r="r" b="b"/>
              <a:pathLst>
                <a:path w="3782695" h="4912360">
                  <a:moveTo>
                    <a:pt x="3583178" y="0"/>
                  </a:moveTo>
                  <a:lnTo>
                    <a:pt x="199389" y="0"/>
                  </a:lnTo>
                  <a:lnTo>
                    <a:pt x="153675" y="5266"/>
                  </a:lnTo>
                  <a:lnTo>
                    <a:pt x="111708" y="20268"/>
                  </a:lnTo>
                  <a:lnTo>
                    <a:pt x="74686" y="43807"/>
                  </a:lnTo>
                  <a:lnTo>
                    <a:pt x="43807" y="74686"/>
                  </a:lnTo>
                  <a:lnTo>
                    <a:pt x="20268" y="111708"/>
                  </a:lnTo>
                  <a:lnTo>
                    <a:pt x="5266" y="153675"/>
                  </a:lnTo>
                  <a:lnTo>
                    <a:pt x="0" y="199389"/>
                  </a:lnTo>
                  <a:lnTo>
                    <a:pt x="0" y="4712474"/>
                  </a:lnTo>
                  <a:lnTo>
                    <a:pt x="5266" y="4758188"/>
                  </a:lnTo>
                  <a:lnTo>
                    <a:pt x="20268" y="4800154"/>
                  </a:lnTo>
                  <a:lnTo>
                    <a:pt x="43807" y="4837173"/>
                  </a:lnTo>
                  <a:lnTo>
                    <a:pt x="74686" y="4868049"/>
                  </a:lnTo>
                  <a:lnTo>
                    <a:pt x="111708" y="4891586"/>
                  </a:lnTo>
                  <a:lnTo>
                    <a:pt x="153675" y="4906586"/>
                  </a:lnTo>
                  <a:lnTo>
                    <a:pt x="199389" y="4911852"/>
                  </a:lnTo>
                  <a:lnTo>
                    <a:pt x="3583178" y="4911852"/>
                  </a:lnTo>
                  <a:lnTo>
                    <a:pt x="3628892" y="4906586"/>
                  </a:lnTo>
                  <a:lnTo>
                    <a:pt x="3670859" y="4891586"/>
                  </a:lnTo>
                  <a:lnTo>
                    <a:pt x="3707881" y="4868049"/>
                  </a:lnTo>
                  <a:lnTo>
                    <a:pt x="3738760" y="4837173"/>
                  </a:lnTo>
                  <a:lnTo>
                    <a:pt x="3762299" y="4800154"/>
                  </a:lnTo>
                  <a:lnTo>
                    <a:pt x="3777301" y="4758188"/>
                  </a:lnTo>
                  <a:lnTo>
                    <a:pt x="3782567" y="4712474"/>
                  </a:lnTo>
                  <a:lnTo>
                    <a:pt x="3782567" y="199389"/>
                  </a:lnTo>
                  <a:lnTo>
                    <a:pt x="3777301" y="153675"/>
                  </a:lnTo>
                  <a:lnTo>
                    <a:pt x="3762299" y="111708"/>
                  </a:lnTo>
                  <a:lnTo>
                    <a:pt x="3738760" y="74686"/>
                  </a:lnTo>
                  <a:lnTo>
                    <a:pt x="3707881" y="43807"/>
                  </a:lnTo>
                  <a:lnTo>
                    <a:pt x="3670859" y="20268"/>
                  </a:lnTo>
                  <a:lnTo>
                    <a:pt x="3628892" y="5266"/>
                  </a:lnTo>
                  <a:lnTo>
                    <a:pt x="3583178" y="0"/>
                  </a:lnTo>
                  <a:close/>
                </a:path>
              </a:pathLst>
            </a:custGeom>
            <a:solidFill>
              <a:srgbClr val="3A3838"/>
            </a:solidFill>
            <a:ln w="28575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295893" y="1442466"/>
              <a:ext cx="3782695" cy="4912360"/>
            </a:xfrm>
            <a:custGeom>
              <a:avLst/>
              <a:gdLst/>
              <a:ahLst/>
              <a:cxnLst/>
              <a:rect l="l" t="t" r="r" b="b"/>
              <a:pathLst>
                <a:path w="3782695" h="4912360">
                  <a:moveTo>
                    <a:pt x="0" y="199389"/>
                  </a:moveTo>
                  <a:lnTo>
                    <a:pt x="5266" y="153675"/>
                  </a:lnTo>
                  <a:lnTo>
                    <a:pt x="20268" y="111708"/>
                  </a:lnTo>
                  <a:lnTo>
                    <a:pt x="43807" y="74686"/>
                  </a:lnTo>
                  <a:lnTo>
                    <a:pt x="74686" y="43807"/>
                  </a:lnTo>
                  <a:lnTo>
                    <a:pt x="111708" y="20268"/>
                  </a:lnTo>
                  <a:lnTo>
                    <a:pt x="153675" y="5266"/>
                  </a:lnTo>
                  <a:lnTo>
                    <a:pt x="199389" y="0"/>
                  </a:lnTo>
                  <a:lnTo>
                    <a:pt x="3583178" y="0"/>
                  </a:lnTo>
                  <a:lnTo>
                    <a:pt x="3628892" y="5266"/>
                  </a:lnTo>
                  <a:lnTo>
                    <a:pt x="3670859" y="20268"/>
                  </a:lnTo>
                  <a:lnTo>
                    <a:pt x="3707881" y="43807"/>
                  </a:lnTo>
                  <a:lnTo>
                    <a:pt x="3738760" y="74686"/>
                  </a:lnTo>
                  <a:lnTo>
                    <a:pt x="3762299" y="111708"/>
                  </a:lnTo>
                  <a:lnTo>
                    <a:pt x="3777301" y="153675"/>
                  </a:lnTo>
                  <a:lnTo>
                    <a:pt x="3782567" y="199389"/>
                  </a:lnTo>
                  <a:lnTo>
                    <a:pt x="3782567" y="4712474"/>
                  </a:lnTo>
                  <a:lnTo>
                    <a:pt x="3777301" y="4758188"/>
                  </a:lnTo>
                  <a:lnTo>
                    <a:pt x="3762299" y="4800154"/>
                  </a:lnTo>
                  <a:lnTo>
                    <a:pt x="3738760" y="4837173"/>
                  </a:lnTo>
                  <a:lnTo>
                    <a:pt x="3707881" y="4868049"/>
                  </a:lnTo>
                  <a:lnTo>
                    <a:pt x="3670859" y="4891586"/>
                  </a:lnTo>
                  <a:lnTo>
                    <a:pt x="3628892" y="4906586"/>
                  </a:lnTo>
                  <a:lnTo>
                    <a:pt x="3583178" y="4911852"/>
                  </a:lnTo>
                  <a:lnTo>
                    <a:pt x="199389" y="4911852"/>
                  </a:lnTo>
                  <a:lnTo>
                    <a:pt x="153675" y="4906586"/>
                  </a:lnTo>
                  <a:lnTo>
                    <a:pt x="111708" y="4891586"/>
                  </a:lnTo>
                  <a:lnTo>
                    <a:pt x="74686" y="4868049"/>
                  </a:lnTo>
                  <a:lnTo>
                    <a:pt x="43807" y="4837173"/>
                  </a:lnTo>
                  <a:lnTo>
                    <a:pt x="20268" y="4800154"/>
                  </a:lnTo>
                  <a:lnTo>
                    <a:pt x="5266" y="4758188"/>
                  </a:lnTo>
                  <a:lnTo>
                    <a:pt x="0" y="4712474"/>
                  </a:lnTo>
                  <a:lnTo>
                    <a:pt x="0" y="199389"/>
                  </a:lnTo>
                  <a:close/>
                </a:path>
              </a:pathLst>
            </a:custGeom>
            <a:ln w="28575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5134057" y="1910080"/>
            <a:ext cx="2921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05" dirty="0">
                <a:solidFill>
                  <a:schemeClr val="bg1"/>
                </a:solidFill>
                <a:latin typeface="Calibri"/>
                <a:cs typeface="Calibri"/>
              </a:rPr>
              <a:t>Potential</a:t>
            </a:r>
            <a:r>
              <a:rPr sz="1800" b="1" spc="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800" b="1" spc="130" dirty="0">
                <a:solidFill>
                  <a:schemeClr val="bg1"/>
                </a:solidFill>
                <a:latin typeface="Calibri"/>
                <a:cs typeface="Calibri"/>
              </a:rPr>
              <a:t>Career</a:t>
            </a:r>
            <a:r>
              <a:rPr sz="1800" b="1" spc="7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800" b="1" spc="120" dirty="0">
                <a:solidFill>
                  <a:schemeClr val="bg1"/>
                </a:solidFill>
                <a:latin typeface="Calibri"/>
                <a:cs typeface="Calibri"/>
              </a:rPr>
              <a:t>Pathways</a:t>
            </a:r>
            <a:endParaRPr sz="18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45154" y="2362200"/>
            <a:ext cx="3378835" cy="39253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C000"/>
                </a:solidFill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Graphic Designer</a:t>
            </a:r>
            <a:endParaRPr lang="en-GB" sz="1400" dirty="0">
              <a:solidFill>
                <a:srgbClr val="FFC000"/>
              </a:solidFill>
              <a:effectLst/>
              <a:latin typeface="Avenir Next LT Pro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C000"/>
                </a:solidFill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Advertisement and Product Marketing</a:t>
            </a:r>
            <a:endParaRPr lang="en-GB" sz="1400" dirty="0">
              <a:solidFill>
                <a:srgbClr val="FFC000"/>
              </a:solidFill>
              <a:effectLst/>
              <a:latin typeface="Avenir Next LT Pro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C000"/>
                </a:solidFill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TV, Broadcasting and Video Editor</a:t>
            </a:r>
            <a:endParaRPr lang="en-GB" sz="1400" dirty="0">
              <a:solidFill>
                <a:srgbClr val="FFC000"/>
              </a:solidFill>
              <a:effectLst/>
              <a:latin typeface="Avenir Next LT Pro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C000"/>
                </a:solidFill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Freelance Wedding Photographer</a:t>
            </a:r>
            <a:endParaRPr lang="en-GB" sz="1400" dirty="0">
              <a:solidFill>
                <a:srgbClr val="FFC000"/>
              </a:solidFill>
              <a:effectLst/>
              <a:latin typeface="Avenir Next LT Pro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C000"/>
                </a:solidFill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Commercial Photographer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C000"/>
                </a:solidFill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Architect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C000"/>
                </a:solidFill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Film Set Designer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C000"/>
                </a:solidFill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Photojournalism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C000"/>
                </a:solidFill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Wedding Photographer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C000"/>
                </a:solidFill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Press Photographer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C000"/>
                </a:solidFill>
                <a:effectLst/>
                <a:latin typeface="Avenir Next LT Pro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Film Editor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1600" b="1" dirty="0">
              <a:solidFill>
                <a:srgbClr val="FFC000"/>
              </a:solidFill>
              <a:effectLst/>
              <a:latin typeface="Avenir Next LT Pro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240982" y="1718137"/>
            <a:ext cx="4331018" cy="4617384"/>
            <a:chOff x="96011" y="1423416"/>
            <a:chExt cx="3820795" cy="4950460"/>
          </a:xfrm>
        </p:grpSpPr>
        <p:sp>
          <p:nvSpPr>
            <p:cNvPr id="15" name="object 15"/>
            <p:cNvSpPr/>
            <p:nvPr/>
          </p:nvSpPr>
          <p:spPr>
            <a:xfrm>
              <a:off x="115061" y="1442466"/>
              <a:ext cx="3782695" cy="4912360"/>
            </a:xfrm>
            <a:custGeom>
              <a:avLst/>
              <a:gdLst/>
              <a:ahLst/>
              <a:cxnLst/>
              <a:rect l="l" t="t" r="r" b="b"/>
              <a:pathLst>
                <a:path w="3782695" h="4912360">
                  <a:moveTo>
                    <a:pt x="3583178" y="0"/>
                  </a:moveTo>
                  <a:lnTo>
                    <a:pt x="199377" y="0"/>
                  </a:lnTo>
                  <a:lnTo>
                    <a:pt x="153663" y="5266"/>
                  </a:lnTo>
                  <a:lnTo>
                    <a:pt x="111697" y="20268"/>
                  </a:lnTo>
                  <a:lnTo>
                    <a:pt x="74678" y="43807"/>
                  </a:lnTo>
                  <a:lnTo>
                    <a:pt x="43802" y="74686"/>
                  </a:lnTo>
                  <a:lnTo>
                    <a:pt x="20265" y="111708"/>
                  </a:lnTo>
                  <a:lnTo>
                    <a:pt x="5265" y="153675"/>
                  </a:lnTo>
                  <a:lnTo>
                    <a:pt x="0" y="199389"/>
                  </a:lnTo>
                  <a:lnTo>
                    <a:pt x="0" y="4712474"/>
                  </a:lnTo>
                  <a:lnTo>
                    <a:pt x="5265" y="4758188"/>
                  </a:lnTo>
                  <a:lnTo>
                    <a:pt x="20265" y="4800154"/>
                  </a:lnTo>
                  <a:lnTo>
                    <a:pt x="43802" y="4837173"/>
                  </a:lnTo>
                  <a:lnTo>
                    <a:pt x="74678" y="4868049"/>
                  </a:lnTo>
                  <a:lnTo>
                    <a:pt x="111697" y="4891586"/>
                  </a:lnTo>
                  <a:lnTo>
                    <a:pt x="153663" y="4906586"/>
                  </a:lnTo>
                  <a:lnTo>
                    <a:pt x="199377" y="4911852"/>
                  </a:lnTo>
                  <a:lnTo>
                    <a:pt x="3583178" y="4911852"/>
                  </a:lnTo>
                  <a:lnTo>
                    <a:pt x="3628892" y="4906586"/>
                  </a:lnTo>
                  <a:lnTo>
                    <a:pt x="3670859" y="4891586"/>
                  </a:lnTo>
                  <a:lnTo>
                    <a:pt x="3707881" y="4868049"/>
                  </a:lnTo>
                  <a:lnTo>
                    <a:pt x="3738760" y="4837173"/>
                  </a:lnTo>
                  <a:lnTo>
                    <a:pt x="3762299" y="4800154"/>
                  </a:lnTo>
                  <a:lnTo>
                    <a:pt x="3777301" y="4758188"/>
                  </a:lnTo>
                  <a:lnTo>
                    <a:pt x="3782567" y="4712474"/>
                  </a:lnTo>
                  <a:lnTo>
                    <a:pt x="3782567" y="199389"/>
                  </a:lnTo>
                  <a:lnTo>
                    <a:pt x="3777301" y="153675"/>
                  </a:lnTo>
                  <a:lnTo>
                    <a:pt x="3762299" y="111708"/>
                  </a:lnTo>
                  <a:lnTo>
                    <a:pt x="3738760" y="74686"/>
                  </a:lnTo>
                  <a:lnTo>
                    <a:pt x="3707881" y="43807"/>
                  </a:lnTo>
                  <a:lnTo>
                    <a:pt x="3670859" y="20268"/>
                  </a:lnTo>
                  <a:lnTo>
                    <a:pt x="3628892" y="5266"/>
                  </a:lnTo>
                  <a:lnTo>
                    <a:pt x="3583178" y="0"/>
                  </a:lnTo>
                  <a:close/>
                </a:path>
              </a:pathLst>
            </a:custGeom>
            <a:solidFill>
              <a:srgbClr val="3A3838"/>
            </a:solidFill>
            <a:ln w="28575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15061" y="1442466"/>
              <a:ext cx="3782695" cy="4912360"/>
            </a:xfrm>
            <a:custGeom>
              <a:avLst/>
              <a:gdLst/>
              <a:ahLst/>
              <a:cxnLst/>
              <a:rect l="l" t="t" r="r" b="b"/>
              <a:pathLst>
                <a:path w="3782695" h="4912360">
                  <a:moveTo>
                    <a:pt x="0" y="199389"/>
                  </a:moveTo>
                  <a:lnTo>
                    <a:pt x="5265" y="153675"/>
                  </a:lnTo>
                  <a:lnTo>
                    <a:pt x="20265" y="111708"/>
                  </a:lnTo>
                  <a:lnTo>
                    <a:pt x="43802" y="74686"/>
                  </a:lnTo>
                  <a:lnTo>
                    <a:pt x="74678" y="43807"/>
                  </a:lnTo>
                  <a:lnTo>
                    <a:pt x="111697" y="20268"/>
                  </a:lnTo>
                  <a:lnTo>
                    <a:pt x="153663" y="5266"/>
                  </a:lnTo>
                  <a:lnTo>
                    <a:pt x="199377" y="0"/>
                  </a:lnTo>
                  <a:lnTo>
                    <a:pt x="3583178" y="0"/>
                  </a:lnTo>
                  <a:lnTo>
                    <a:pt x="3628892" y="5266"/>
                  </a:lnTo>
                  <a:lnTo>
                    <a:pt x="3670859" y="20268"/>
                  </a:lnTo>
                  <a:lnTo>
                    <a:pt x="3707881" y="43807"/>
                  </a:lnTo>
                  <a:lnTo>
                    <a:pt x="3738760" y="74686"/>
                  </a:lnTo>
                  <a:lnTo>
                    <a:pt x="3762299" y="111708"/>
                  </a:lnTo>
                  <a:lnTo>
                    <a:pt x="3777301" y="153675"/>
                  </a:lnTo>
                  <a:lnTo>
                    <a:pt x="3782567" y="199389"/>
                  </a:lnTo>
                  <a:lnTo>
                    <a:pt x="3782567" y="4712474"/>
                  </a:lnTo>
                  <a:lnTo>
                    <a:pt x="3777301" y="4758188"/>
                  </a:lnTo>
                  <a:lnTo>
                    <a:pt x="3762299" y="4800154"/>
                  </a:lnTo>
                  <a:lnTo>
                    <a:pt x="3738760" y="4837173"/>
                  </a:lnTo>
                  <a:lnTo>
                    <a:pt x="3707881" y="4868049"/>
                  </a:lnTo>
                  <a:lnTo>
                    <a:pt x="3670859" y="4891586"/>
                  </a:lnTo>
                  <a:lnTo>
                    <a:pt x="3628892" y="4906586"/>
                  </a:lnTo>
                  <a:lnTo>
                    <a:pt x="3583178" y="4911852"/>
                  </a:lnTo>
                  <a:lnTo>
                    <a:pt x="199377" y="4911852"/>
                  </a:lnTo>
                  <a:lnTo>
                    <a:pt x="153663" y="4906586"/>
                  </a:lnTo>
                  <a:lnTo>
                    <a:pt x="111697" y="4891586"/>
                  </a:lnTo>
                  <a:lnTo>
                    <a:pt x="74678" y="4868049"/>
                  </a:lnTo>
                  <a:lnTo>
                    <a:pt x="43802" y="4837173"/>
                  </a:lnTo>
                  <a:lnTo>
                    <a:pt x="20265" y="4800154"/>
                  </a:lnTo>
                  <a:lnTo>
                    <a:pt x="5265" y="4758188"/>
                  </a:lnTo>
                  <a:lnTo>
                    <a:pt x="0" y="4712474"/>
                  </a:lnTo>
                  <a:lnTo>
                    <a:pt x="0" y="199389"/>
                  </a:lnTo>
                  <a:close/>
                </a:path>
              </a:pathLst>
            </a:custGeom>
            <a:ln w="28575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305308" y="1898887"/>
            <a:ext cx="3482975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">
              <a:lnSpc>
                <a:spcPct val="100000"/>
              </a:lnSpc>
              <a:spcBef>
                <a:spcPts val="95"/>
              </a:spcBef>
            </a:pPr>
            <a:r>
              <a:rPr b="1" spc="85" dirty="0">
                <a:solidFill>
                  <a:schemeClr val="bg1"/>
                </a:solidFill>
                <a:latin typeface="Calibri"/>
                <a:cs typeface="Calibri"/>
              </a:rPr>
              <a:t>Further </a:t>
            </a:r>
            <a:r>
              <a:rPr b="1" spc="100" dirty="0">
                <a:solidFill>
                  <a:schemeClr val="bg1"/>
                </a:solidFill>
                <a:latin typeface="Calibri"/>
                <a:cs typeface="Calibri"/>
              </a:rPr>
              <a:t>Education</a:t>
            </a:r>
            <a:endParaRPr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endParaRPr sz="1400" dirty="0">
              <a:latin typeface="Calibri"/>
              <a:cs typeface="Calibri"/>
            </a:endParaRPr>
          </a:p>
        </p:txBody>
      </p:sp>
      <p:sp>
        <p:nvSpPr>
          <p:cNvPr id="26" name="object 4">
            <a:extLst>
              <a:ext uri="{FF2B5EF4-FFF2-40B4-BE49-F238E27FC236}">
                <a16:creationId xmlns:a16="http://schemas.microsoft.com/office/drawing/2014/main" id="{46CECBA4-20A4-4030-9098-6BF1F1496DA8}"/>
              </a:ext>
            </a:extLst>
          </p:cNvPr>
          <p:cNvSpPr txBox="1"/>
          <p:nvPr/>
        </p:nvSpPr>
        <p:spPr>
          <a:xfrm>
            <a:off x="1592324" y="6541849"/>
            <a:ext cx="9096375" cy="280846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800" i="1" spc="70" dirty="0">
                <a:latin typeface="Calibri"/>
                <a:cs typeface="Calibri"/>
              </a:rPr>
              <a:t>For</a:t>
            </a:r>
            <a:r>
              <a:rPr sz="1800" i="1" spc="100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further</a:t>
            </a:r>
            <a:r>
              <a:rPr sz="1800" i="1" spc="85" dirty="0">
                <a:latin typeface="Calibri"/>
                <a:cs typeface="Calibri"/>
              </a:rPr>
              <a:t> </a:t>
            </a:r>
            <a:r>
              <a:rPr sz="1800" i="1" spc="55" dirty="0">
                <a:latin typeface="Calibri"/>
                <a:cs typeface="Calibri"/>
              </a:rPr>
              <a:t>information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25" dirty="0">
                <a:latin typeface="Calibri"/>
                <a:cs typeface="Calibri"/>
              </a:rPr>
              <a:t>on</a:t>
            </a:r>
            <a:r>
              <a:rPr sz="1800" i="1" spc="114" dirty="0">
                <a:latin typeface="Calibri"/>
                <a:cs typeface="Calibri"/>
              </a:rPr>
              <a:t> </a:t>
            </a:r>
            <a:r>
              <a:rPr sz="1800" i="1" dirty="0">
                <a:latin typeface="Calibri"/>
                <a:cs typeface="Calibri"/>
              </a:rPr>
              <a:t>this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10" dirty="0">
                <a:latin typeface="Calibri"/>
                <a:cs typeface="Calibri"/>
              </a:rPr>
              <a:t>course</a:t>
            </a:r>
            <a:r>
              <a:rPr sz="1800" i="1" spc="95" dirty="0">
                <a:latin typeface="Calibri"/>
                <a:cs typeface="Calibri"/>
              </a:rPr>
              <a:t> </a:t>
            </a:r>
            <a:r>
              <a:rPr sz="1800" i="1" spc="105" dirty="0">
                <a:latin typeface="Calibri"/>
                <a:cs typeface="Calibri"/>
              </a:rPr>
              <a:t>please</a:t>
            </a:r>
            <a:r>
              <a:rPr sz="1800" i="1" spc="90" dirty="0">
                <a:latin typeface="Calibri"/>
                <a:cs typeface="Calibri"/>
              </a:rPr>
              <a:t> </a:t>
            </a:r>
            <a:r>
              <a:rPr sz="1800" i="1" spc="70" dirty="0">
                <a:latin typeface="Calibri"/>
                <a:cs typeface="Calibri"/>
              </a:rPr>
              <a:t>contact</a:t>
            </a:r>
            <a:r>
              <a:rPr sz="1800" i="1" spc="105" dirty="0">
                <a:latin typeface="Calibri"/>
                <a:cs typeface="Calibri"/>
              </a:rPr>
              <a:t> </a:t>
            </a:r>
            <a:r>
              <a:rPr lang="en-US" sz="1800" i="1" spc="60" dirty="0">
                <a:latin typeface="Calibri"/>
                <a:cs typeface="Calibri"/>
              </a:rPr>
              <a:t>jordan.fowler@heritage.ttct.co.uk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31844EE-9D2E-7B8E-1B18-7A41B7E23AC2}"/>
              </a:ext>
            </a:extLst>
          </p:cNvPr>
          <p:cNvSpPr txBox="1"/>
          <p:nvPr/>
        </p:nvSpPr>
        <p:spPr>
          <a:xfrm>
            <a:off x="356615" y="2286000"/>
            <a:ext cx="421538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FFC000"/>
                </a:solidFill>
                <a:latin typeface="Avenir Next LT Pro" panose="020B0504020202020204" pitchFamily="34" charset="0"/>
              </a:rPr>
              <a:t>Photography (A-Level)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FFC000"/>
              </a:solidFill>
              <a:latin typeface="Avenir Next LT Pro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FFC000"/>
                </a:solidFill>
                <a:latin typeface="Avenir Next LT Pro" panose="020B0504020202020204" pitchFamily="34" charset="0"/>
              </a:rPr>
              <a:t>Games Development and Design (Level 3 Extended Diploma)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FFC000"/>
              </a:solidFill>
              <a:latin typeface="Avenir Next LT Pro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FFC000"/>
                </a:solidFill>
                <a:latin typeface="Avenir Next LT Pro" panose="020B0504020202020204" pitchFamily="34" charset="0"/>
              </a:rPr>
              <a:t>Journalism: Digital Broadcasting (Level 6 Degree)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FFC000"/>
              </a:solidFill>
              <a:latin typeface="Avenir Next LT Pro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FFC000"/>
                </a:solidFill>
                <a:latin typeface="Avenir Next LT Pro" panose="020B0504020202020204" pitchFamily="34" charset="0"/>
              </a:rPr>
              <a:t>Film and Digital Broadcast Production (A-Level)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FFC000"/>
              </a:solidFill>
              <a:latin typeface="Avenir Next LT Pro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FFC000"/>
                </a:solidFill>
                <a:latin typeface="Avenir Next LT Pro" panose="020B0504020202020204" pitchFamily="34" charset="0"/>
              </a:rPr>
              <a:t>Digital Design (Foundation Degree)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FFC000"/>
              </a:solidFill>
              <a:latin typeface="Avenir Next LT Pro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FFC000"/>
                </a:solidFill>
                <a:latin typeface="Avenir Next LT Pro" panose="020B0504020202020204" pitchFamily="34" charset="0"/>
              </a:rPr>
              <a:t>Digital Design and Animation (Level 3 BTEC Extended Diploma)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FFC000"/>
              </a:solidFill>
              <a:latin typeface="Avenir Next LT Pro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FFC000"/>
                </a:solidFill>
                <a:latin typeface="Avenir Next LT Pro" panose="020B0504020202020204" pitchFamily="34" charset="0"/>
              </a:rPr>
              <a:t>Digital Marketing (Level 3 UAL Extended Diploma) </a:t>
            </a:r>
          </a:p>
        </p:txBody>
      </p:sp>
      <p:pic>
        <p:nvPicPr>
          <p:cNvPr id="2050" name="Picture 2" descr="Digital Photography for Improvers (Level 2) -… | Nottingham College">
            <a:extLst>
              <a:ext uri="{FF2B5EF4-FFF2-40B4-BE49-F238E27FC236}">
                <a16:creationId xmlns:a16="http://schemas.microsoft.com/office/drawing/2014/main" id="{0E722C3D-F67B-D528-FFF3-98967B9EA1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373"/>
          <a:stretch/>
        </p:blipFill>
        <p:spPr bwMode="auto">
          <a:xfrm>
            <a:off x="8807731" y="1766697"/>
            <a:ext cx="3155669" cy="201863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Level 2 Diploma in Art and Design (Photography) (UAL) | South Bank Colleges">
            <a:extLst>
              <a:ext uri="{FF2B5EF4-FFF2-40B4-BE49-F238E27FC236}">
                <a16:creationId xmlns:a16="http://schemas.microsoft.com/office/drawing/2014/main" id="{A7AC94AF-01F7-7B69-2985-14983F47AD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15"/>
          <a:stretch/>
        </p:blipFill>
        <p:spPr bwMode="auto">
          <a:xfrm>
            <a:off x="8810300" y="4112318"/>
            <a:ext cx="3179553" cy="210575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2728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793</Words>
  <Application>Microsoft Office PowerPoint</Application>
  <PresentationFormat>Widescreen</PresentationFormat>
  <Paragraphs>66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Avenir Next LT Pro</vt:lpstr>
      <vt:lpstr>Calibri</vt:lpstr>
      <vt:lpstr>Gill Sans MT</vt:lpstr>
      <vt:lpstr>Office Theme</vt:lpstr>
      <vt:lpstr>Course Information: GCSE Photography</vt:lpstr>
      <vt:lpstr>Assessment: GCSE Photography</vt:lpstr>
      <vt:lpstr>Do’s and Don’ts: GCSE Photography</vt:lpstr>
      <vt:lpstr>Beyond Heritage: GCSE Photography</vt:lpstr>
      <vt:lpstr>Beyond Heritage: GCSE Photography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J Barnston</dc:creator>
  <cp:lastModifiedBy>Miss N Dagless</cp:lastModifiedBy>
  <cp:revision>25</cp:revision>
  <dcterms:created xsi:type="dcterms:W3CDTF">2024-02-14T09:56:35Z</dcterms:created>
  <dcterms:modified xsi:type="dcterms:W3CDTF">2024-02-23T15:03:50Z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2022-03-09T00:00:00Z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2024-02-14T00:00:00Z</vt:filetime>
  </property>
</Properties>
</file>