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D030FC-AEB8-CB54-B5A9-BD0408523941}" v="73" dt="2024-02-14T13:35:02.53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A De Vall" userId="6b71cab2-41a5-45fa-b8fc-c5cd38b67563" providerId="ADAL" clId="{C7BBC739-4821-4FCC-8DB5-90E04869B4FD}"/>
    <pc:docChg chg="modSld">
      <pc:chgData name="Mrs A De Vall" userId="6b71cab2-41a5-45fa-b8fc-c5cd38b67563" providerId="ADAL" clId="{C7BBC739-4821-4FCC-8DB5-90E04869B4FD}" dt="2024-02-14T15:20:36.150" v="7" actId="20577"/>
      <pc:docMkLst>
        <pc:docMk/>
      </pc:docMkLst>
      <pc:sldChg chg="modSp mod">
        <pc:chgData name="Mrs A De Vall" userId="6b71cab2-41a5-45fa-b8fc-c5cd38b67563" providerId="ADAL" clId="{C7BBC739-4821-4FCC-8DB5-90E04869B4FD}" dt="2024-02-14T15:20:36.150" v="7" actId="20577"/>
        <pc:sldMkLst>
          <pc:docMk/>
          <pc:sldMk cId="0" sldId="258"/>
        </pc:sldMkLst>
        <pc:graphicFrameChg chg="modGraphic">
          <ac:chgData name="Mrs A De Vall" userId="6b71cab2-41a5-45fa-b8fc-c5cd38b67563" providerId="ADAL" clId="{C7BBC739-4821-4FCC-8DB5-90E04869B4FD}" dt="2024-02-14T15:20:36.150" v="7" actId="20577"/>
          <ac:graphicFrameMkLst>
            <pc:docMk/>
            <pc:sldMk cId="0" sldId="258"/>
            <ac:graphicFrameMk id="3" creationId="{00000000-0000-0000-0000-000000000000}"/>
          </ac:graphicFrameMkLst>
        </pc:graphicFrameChg>
      </pc:sldChg>
    </pc:docChg>
  </pc:docChgLst>
  <pc:docChgLst>
    <pc:chgData name="Miss E Trevis" userId="S::emma.trevis@heritage.ttct.co.uk::53ed163c-77db-4932-9f04-bd1abcfa5a2b" providerId="AD" clId="Web-{44D030FC-AEB8-CB54-B5A9-BD0408523941}"/>
    <pc:docChg chg="modSld">
      <pc:chgData name="Miss E Trevis" userId="S::emma.trevis@heritage.ttct.co.uk::53ed163c-77db-4932-9f04-bd1abcfa5a2b" providerId="AD" clId="Web-{44D030FC-AEB8-CB54-B5A9-BD0408523941}" dt="2024-02-14T13:35:02.520" v="41" actId="20577"/>
      <pc:docMkLst>
        <pc:docMk/>
      </pc:docMkLst>
      <pc:sldChg chg="modSp">
        <pc:chgData name="Miss E Trevis" userId="S::emma.trevis@heritage.ttct.co.uk::53ed163c-77db-4932-9f04-bd1abcfa5a2b" providerId="AD" clId="Web-{44D030FC-AEB8-CB54-B5A9-BD0408523941}" dt="2024-02-14T13:33:51.190" v="14" actId="20577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44D030FC-AEB8-CB54-B5A9-BD0408523941}" dt="2024-02-14T13:33:51.190" v="14" actId="20577"/>
          <ac:spMkLst>
            <pc:docMk/>
            <pc:sldMk cId="0" sldId="256"/>
            <ac:spMk id="16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44D030FC-AEB8-CB54-B5A9-BD0408523941}" dt="2024-02-14T13:34:12.831" v="27" actId="20577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44D030FC-AEB8-CB54-B5A9-BD0408523941}" dt="2024-02-14T13:34:12.831" v="27" actId="20577"/>
          <ac:spMkLst>
            <pc:docMk/>
            <pc:sldMk cId="0" sldId="257"/>
            <ac:spMk id="10" creationId="{00000000-0000-0000-0000-000000000000}"/>
          </ac:spMkLst>
        </pc:spChg>
      </pc:sldChg>
      <pc:sldChg chg="delSp modSp">
        <pc:chgData name="Miss E Trevis" userId="S::emma.trevis@heritage.ttct.co.uk::53ed163c-77db-4932-9f04-bd1abcfa5a2b" providerId="AD" clId="Web-{44D030FC-AEB8-CB54-B5A9-BD0408523941}" dt="2024-02-14T13:35:02.520" v="41" actId="20577"/>
        <pc:sldMkLst>
          <pc:docMk/>
          <pc:sldMk cId="0" sldId="259"/>
        </pc:sldMkLst>
        <pc:spChg chg="mod">
          <ac:chgData name="Miss E Trevis" userId="S::emma.trevis@heritage.ttct.co.uk::53ed163c-77db-4932-9f04-bd1abcfa5a2b" providerId="AD" clId="Web-{44D030FC-AEB8-CB54-B5A9-BD0408523941}" dt="2024-02-14T13:35:02.520" v="41" actId="20577"/>
          <ac:spMkLst>
            <pc:docMk/>
            <pc:sldMk cId="0" sldId="259"/>
            <ac:spMk id="25" creationId="{00000000-0000-0000-0000-000000000000}"/>
          </ac:spMkLst>
        </pc:spChg>
        <pc:picChg chg="del">
          <ac:chgData name="Miss E Trevis" userId="S::emma.trevis@heritage.ttct.co.uk::53ed163c-77db-4932-9f04-bd1abcfa5a2b" providerId="AD" clId="Web-{44D030FC-AEB8-CB54-B5A9-BD0408523941}" dt="2024-02-14T13:34:53.441" v="37"/>
          <ac:picMkLst>
            <pc:docMk/>
            <pc:sldMk cId="0" sldId="259"/>
            <ac:picMk id="6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C000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C000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C000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40762" y="522478"/>
            <a:ext cx="8110474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FFC000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7664" y="1865756"/>
            <a:ext cx="11256670" cy="4589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angela.devall@heritage.ttct.co.uk" TargetMode="External"/><Relationship Id="rId3" Type="http://schemas.openxmlformats.org/officeDocument/2006/relationships/image" Target="../media/image4.jpg"/><Relationship Id="rId7" Type="http://schemas.openxmlformats.org/officeDocument/2006/relationships/hyperlink" Target="http://www.eduqas.co.uk/qualifications/art-and-design-gcse/#tab_overview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ngela.devall@heritage.ttct.co.u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devall@heritage.derbyshire.sch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ngela.devall@heritage.ttct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3463" y="227075"/>
            <a:ext cx="11683365" cy="1226820"/>
            <a:chOff x="283463" y="227075"/>
            <a:chExt cx="11683365" cy="1226820"/>
          </a:xfrm>
        </p:grpSpPr>
        <p:sp>
          <p:nvSpPr>
            <p:cNvPr id="3" name="object 3"/>
            <p:cNvSpPr/>
            <p:nvPr/>
          </p:nvSpPr>
          <p:spPr>
            <a:xfrm>
              <a:off x="283463" y="227075"/>
              <a:ext cx="11683365" cy="1226820"/>
            </a:xfrm>
            <a:custGeom>
              <a:avLst/>
              <a:gdLst/>
              <a:ahLst/>
              <a:cxnLst/>
              <a:rect l="l" t="t" r="r" b="b"/>
              <a:pathLst>
                <a:path w="11683365" h="1226820">
                  <a:moveTo>
                    <a:pt x="11069574" y="0"/>
                  </a:moveTo>
                  <a:lnTo>
                    <a:pt x="613410" y="0"/>
                  </a:lnTo>
                  <a:lnTo>
                    <a:pt x="565472" y="1845"/>
                  </a:lnTo>
                  <a:lnTo>
                    <a:pt x="518544" y="7289"/>
                  </a:lnTo>
                  <a:lnTo>
                    <a:pt x="472762" y="16197"/>
                  </a:lnTo>
                  <a:lnTo>
                    <a:pt x="428261" y="28432"/>
                  </a:lnTo>
                  <a:lnTo>
                    <a:pt x="385178" y="43857"/>
                  </a:lnTo>
                  <a:lnTo>
                    <a:pt x="343649" y="62337"/>
                  </a:lnTo>
                  <a:lnTo>
                    <a:pt x="303812" y="83735"/>
                  </a:lnTo>
                  <a:lnTo>
                    <a:pt x="265801" y="107915"/>
                  </a:lnTo>
                  <a:lnTo>
                    <a:pt x="229755" y="134740"/>
                  </a:lnTo>
                  <a:lnTo>
                    <a:pt x="195808" y="164075"/>
                  </a:lnTo>
                  <a:lnTo>
                    <a:pt x="164098" y="195783"/>
                  </a:lnTo>
                  <a:lnTo>
                    <a:pt x="134760" y="229728"/>
                  </a:lnTo>
                  <a:lnTo>
                    <a:pt x="107932" y="265774"/>
                  </a:lnTo>
                  <a:lnTo>
                    <a:pt x="83749" y="303784"/>
                  </a:lnTo>
                  <a:lnTo>
                    <a:pt x="62348" y="343622"/>
                  </a:lnTo>
                  <a:lnTo>
                    <a:pt x="43865" y="385151"/>
                  </a:lnTo>
                  <a:lnTo>
                    <a:pt x="28437" y="428237"/>
                  </a:lnTo>
                  <a:lnTo>
                    <a:pt x="16200" y="472742"/>
                  </a:lnTo>
                  <a:lnTo>
                    <a:pt x="7291" y="518530"/>
                  </a:lnTo>
                  <a:lnTo>
                    <a:pt x="1845" y="565464"/>
                  </a:lnTo>
                  <a:lnTo>
                    <a:pt x="0" y="613410"/>
                  </a:lnTo>
                  <a:lnTo>
                    <a:pt x="1845" y="661355"/>
                  </a:lnTo>
                  <a:lnTo>
                    <a:pt x="7291" y="708289"/>
                  </a:lnTo>
                  <a:lnTo>
                    <a:pt x="16200" y="754077"/>
                  </a:lnTo>
                  <a:lnTo>
                    <a:pt x="28437" y="798582"/>
                  </a:lnTo>
                  <a:lnTo>
                    <a:pt x="43865" y="841668"/>
                  </a:lnTo>
                  <a:lnTo>
                    <a:pt x="62348" y="883197"/>
                  </a:lnTo>
                  <a:lnTo>
                    <a:pt x="83749" y="923036"/>
                  </a:lnTo>
                  <a:lnTo>
                    <a:pt x="107932" y="961045"/>
                  </a:lnTo>
                  <a:lnTo>
                    <a:pt x="134760" y="997091"/>
                  </a:lnTo>
                  <a:lnTo>
                    <a:pt x="164098" y="1031036"/>
                  </a:lnTo>
                  <a:lnTo>
                    <a:pt x="195808" y="1062744"/>
                  </a:lnTo>
                  <a:lnTo>
                    <a:pt x="229755" y="1092079"/>
                  </a:lnTo>
                  <a:lnTo>
                    <a:pt x="265801" y="1118904"/>
                  </a:lnTo>
                  <a:lnTo>
                    <a:pt x="303812" y="1143084"/>
                  </a:lnTo>
                  <a:lnTo>
                    <a:pt x="343649" y="1164482"/>
                  </a:lnTo>
                  <a:lnTo>
                    <a:pt x="385178" y="1182962"/>
                  </a:lnTo>
                  <a:lnTo>
                    <a:pt x="428261" y="1198387"/>
                  </a:lnTo>
                  <a:lnTo>
                    <a:pt x="472762" y="1210622"/>
                  </a:lnTo>
                  <a:lnTo>
                    <a:pt x="518544" y="1219530"/>
                  </a:lnTo>
                  <a:lnTo>
                    <a:pt x="565472" y="1224974"/>
                  </a:lnTo>
                  <a:lnTo>
                    <a:pt x="613410" y="1226820"/>
                  </a:lnTo>
                  <a:lnTo>
                    <a:pt x="11069574" y="1226820"/>
                  </a:lnTo>
                  <a:lnTo>
                    <a:pt x="11117519" y="1224974"/>
                  </a:lnTo>
                  <a:lnTo>
                    <a:pt x="11164453" y="1219530"/>
                  </a:lnTo>
                  <a:lnTo>
                    <a:pt x="11210241" y="1210622"/>
                  </a:lnTo>
                  <a:lnTo>
                    <a:pt x="11254746" y="1198387"/>
                  </a:lnTo>
                  <a:lnTo>
                    <a:pt x="11297832" y="1182962"/>
                  </a:lnTo>
                  <a:lnTo>
                    <a:pt x="11339361" y="1164482"/>
                  </a:lnTo>
                  <a:lnTo>
                    <a:pt x="11379200" y="1143084"/>
                  </a:lnTo>
                  <a:lnTo>
                    <a:pt x="11417209" y="1118904"/>
                  </a:lnTo>
                  <a:lnTo>
                    <a:pt x="11453255" y="1092079"/>
                  </a:lnTo>
                  <a:lnTo>
                    <a:pt x="11487200" y="1062744"/>
                  </a:lnTo>
                  <a:lnTo>
                    <a:pt x="11518908" y="1031036"/>
                  </a:lnTo>
                  <a:lnTo>
                    <a:pt x="11548243" y="997091"/>
                  </a:lnTo>
                  <a:lnTo>
                    <a:pt x="11575068" y="961045"/>
                  </a:lnTo>
                  <a:lnTo>
                    <a:pt x="11599248" y="923036"/>
                  </a:lnTo>
                  <a:lnTo>
                    <a:pt x="11620646" y="883197"/>
                  </a:lnTo>
                  <a:lnTo>
                    <a:pt x="11639126" y="841668"/>
                  </a:lnTo>
                  <a:lnTo>
                    <a:pt x="11654551" y="798582"/>
                  </a:lnTo>
                  <a:lnTo>
                    <a:pt x="11666786" y="754077"/>
                  </a:lnTo>
                  <a:lnTo>
                    <a:pt x="11675694" y="708289"/>
                  </a:lnTo>
                  <a:lnTo>
                    <a:pt x="11681138" y="661355"/>
                  </a:lnTo>
                  <a:lnTo>
                    <a:pt x="11682984" y="613410"/>
                  </a:lnTo>
                  <a:lnTo>
                    <a:pt x="11681138" y="565464"/>
                  </a:lnTo>
                  <a:lnTo>
                    <a:pt x="11675694" y="518530"/>
                  </a:lnTo>
                  <a:lnTo>
                    <a:pt x="11666786" y="472742"/>
                  </a:lnTo>
                  <a:lnTo>
                    <a:pt x="11654551" y="428237"/>
                  </a:lnTo>
                  <a:lnTo>
                    <a:pt x="11639126" y="385151"/>
                  </a:lnTo>
                  <a:lnTo>
                    <a:pt x="11620646" y="343622"/>
                  </a:lnTo>
                  <a:lnTo>
                    <a:pt x="11599248" y="303784"/>
                  </a:lnTo>
                  <a:lnTo>
                    <a:pt x="11575068" y="265774"/>
                  </a:lnTo>
                  <a:lnTo>
                    <a:pt x="11548243" y="229728"/>
                  </a:lnTo>
                  <a:lnTo>
                    <a:pt x="11518908" y="195783"/>
                  </a:lnTo>
                  <a:lnTo>
                    <a:pt x="11487200" y="164075"/>
                  </a:lnTo>
                  <a:lnTo>
                    <a:pt x="11453255" y="134740"/>
                  </a:lnTo>
                  <a:lnTo>
                    <a:pt x="11417209" y="107915"/>
                  </a:lnTo>
                  <a:lnTo>
                    <a:pt x="11379200" y="83735"/>
                  </a:lnTo>
                  <a:lnTo>
                    <a:pt x="11339361" y="62337"/>
                  </a:lnTo>
                  <a:lnTo>
                    <a:pt x="11297832" y="43857"/>
                  </a:lnTo>
                  <a:lnTo>
                    <a:pt x="11254746" y="28432"/>
                  </a:lnTo>
                  <a:lnTo>
                    <a:pt x="11210241" y="16197"/>
                  </a:lnTo>
                  <a:lnTo>
                    <a:pt x="11164453" y="7289"/>
                  </a:lnTo>
                  <a:lnTo>
                    <a:pt x="11117519" y="1845"/>
                  </a:lnTo>
                  <a:lnTo>
                    <a:pt x="110695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9015" y="434339"/>
              <a:ext cx="1391411" cy="8001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91671" y="413003"/>
              <a:ext cx="504444" cy="800100"/>
            </a:xfrm>
            <a:prstGeom prst="rect">
              <a:avLst/>
            </a:prstGeom>
          </p:spPr>
        </p:pic>
      </p:grpSp>
      <p:sp>
        <p:nvSpPr>
          <p:cNvPr id="6" name="object 6"/>
          <p:cNvSpPr/>
          <p:nvPr/>
        </p:nvSpPr>
        <p:spPr>
          <a:xfrm>
            <a:off x="297179" y="1748027"/>
            <a:ext cx="10523220" cy="4361815"/>
          </a:xfrm>
          <a:custGeom>
            <a:avLst/>
            <a:gdLst/>
            <a:ahLst/>
            <a:cxnLst/>
            <a:rect l="l" t="t" r="r" b="b"/>
            <a:pathLst>
              <a:path w="10523220" h="4361815">
                <a:moveTo>
                  <a:pt x="10208260" y="0"/>
                </a:moveTo>
                <a:lnTo>
                  <a:pt x="314960" y="0"/>
                </a:lnTo>
                <a:lnTo>
                  <a:pt x="268416" y="3414"/>
                </a:lnTo>
                <a:lnTo>
                  <a:pt x="223993" y="13331"/>
                </a:lnTo>
                <a:lnTo>
                  <a:pt x="182178" y="29266"/>
                </a:lnTo>
                <a:lnTo>
                  <a:pt x="143459" y="50731"/>
                </a:lnTo>
                <a:lnTo>
                  <a:pt x="108321" y="77240"/>
                </a:lnTo>
                <a:lnTo>
                  <a:pt x="77252" y="108305"/>
                </a:lnTo>
                <a:lnTo>
                  <a:pt x="50740" y="143442"/>
                </a:lnTo>
                <a:lnTo>
                  <a:pt x="29272" y="182162"/>
                </a:lnTo>
                <a:lnTo>
                  <a:pt x="13334" y="223979"/>
                </a:lnTo>
                <a:lnTo>
                  <a:pt x="3414" y="268407"/>
                </a:lnTo>
                <a:lnTo>
                  <a:pt x="0" y="314960"/>
                </a:lnTo>
                <a:lnTo>
                  <a:pt x="0" y="4046728"/>
                </a:lnTo>
                <a:lnTo>
                  <a:pt x="3414" y="4093271"/>
                </a:lnTo>
                <a:lnTo>
                  <a:pt x="13334" y="4137694"/>
                </a:lnTo>
                <a:lnTo>
                  <a:pt x="29272" y="4179509"/>
                </a:lnTo>
                <a:lnTo>
                  <a:pt x="50740" y="4218228"/>
                </a:lnTo>
                <a:lnTo>
                  <a:pt x="77252" y="4253366"/>
                </a:lnTo>
                <a:lnTo>
                  <a:pt x="108321" y="4284435"/>
                </a:lnTo>
                <a:lnTo>
                  <a:pt x="143459" y="4310947"/>
                </a:lnTo>
                <a:lnTo>
                  <a:pt x="182178" y="4332415"/>
                </a:lnTo>
                <a:lnTo>
                  <a:pt x="223993" y="4348353"/>
                </a:lnTo>
                <a:lnTo>
                  <a:pt x="268416" y="4358273"/>
                </a:lnTo>
                <a:lnTo>
                  <a:pt x="314960" y="4361688"/>
                </a:lnTo>
                <a:lnTo>
                  <a:pt x="10208260" y="4361688"/>
                </a:lnTo>
                <a:lnTo>
                  <a:pt x="10254812" y="4358273"/>
                </a:lnTo>
                <a:lnTo>
                  <a:pt x="10299240" y="4348353"/>
                </a:lnTo>
                <a:lnTo>
                  <a:pt x="10341057" y="4332415"/>
                </a:lnTo>
                <a:lnTo>
                  <a:pt x="10379777" y="4310947"/>
                </a:lnTo>
                <a:lnTo>
                  <a:pt x="10414914" y="4284435"/>
                </a:lnTo>
                <a:lnTo>
                  <a:pt x="10445979" y="4253366"/>
                </a:lnTo>
                <a:lnTo>
                  <a:pt x="10472488" y="4218228"/>
                </a:lnTo>
                <a:lnTo>
                  <a:pt x="10493953" y="4179509"/>
                </a:lnTo>
                <a:lnTo>
                  <a:pt x="10509888" y="4137694"/>
                </a:lnTo>
                <a:lnTo>
                  <a:pt x="10519805" y="4093271"/>
                </a:lnTo>
                <a:lnTo>
                  <a:pt x="10523220" y="4046728"/>
                </a:lnTo>
                <a:lnTo>
                  <a:pt x="10523220" y="314960"/>
                </a:lnTo>
                <a:lnTo>
                  <a:pt x="10519805" y="268407"/>
                </a:lnTo>
                <a:lnTo>
                  <a:pt x="10509888" y="223979"/>
                </a:lnTo>
                <a:lnTo>
                  <a:pt x="10493953" y="182162"/>
                </a:lnTo>
                <a:lnTo>
                  <a:pt x="10472488" y="143442"/>
                </a:lnTo>
                <a:lnTo>
                  <a:pt x="10445979" y="108305"/>
                </a:lnTo>
                <a:lnTo>
                  <a:pt x="10414914" y="77240"/>
                </a:lnTo>
                <a:lnTo>
                  <a:pt x="10379777" y="50731"/>
                </a:lnTo>
                <a:lnTo>
                  <a:pt x="10341057" y="29266"/>
                </a:lnTo>
                <a:lnTo>
                  <a:pt x="10299240" y="13331"/>
                </a:lnTo>
                <a:lnTo>
                  <a:pt x="10254812" y="3414"/>
                </a:lnTo>
                <a:lnTo>
                  <a:pt x="10208260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348995" y="5807964"/>
            <a:ext cx="11809730" cy="675640"/>
            <a:chOff x="348995" y="5807964"/>
            <a:chExt cx="11809730" cy="675640"/>
          </a:xfrm>
        </p:grpSpPr>
        <p:sp>
          <p:nvSpPr>
            <p:cNvPr id="8" name="object 8"/>
            <p:cNvSpPr/>
            <p:nvPr/>
          </p:nvSpPr>
          <p:spPr>
            <a:xfrm>
              <a:off x="348995" y="6480048"/>
              <a:ext cx="11583035" cy="0"/>
            </a:xfrm>
            <a:custGeom>
              <a:avLst/>
              <a:gdLst/>
              <a:ahLst/>
              <a:cxnLst/>
              <a:rect l="l" t="t" r="r" b="b"/>
              <a:pathLst>
                <a:path w="11583035">
                  <a:moveTo>
                    <a:pt x="0" y="0"/>
                  </a:moveTo>
                  <a:lnTo>
                    <a:pt x="11582908" y="0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901172" y="5807964"/>
              <a:ext cx="1257300" cy="646176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553972" y="516077"/>
            <a:ext cx="90665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310" dirty="0">
                <a:solidFill>
                  <a:srgbClr val="000000"/>
                </a:solidFill>
                <a:latin typeface="Calibri"/>
                <a:cs typeface="Calibri"/>
              </a:rPr>
              <a:t>Course</a:t>
            </a:r>
            <a:r>
              <a:rPr sz="3600" spc="1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spc="220" dirty="0">
                <a:solidFill>
                  <a:srgbClr val="000000"/>
                </a:solidFill>
                <a:latin typeface="Calibri"/>
                <a:cs typeface="Calibri"/>
              </a:rPr>
              <a:t>Information:</a:t>
            </a:r>
            <a:r>
              <a:rPr sz="3600" spc="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spc="210" dirty="0">
                <a:latin typeface="Calibri"/>
                <a:cs typeface="Calibri"/>
              </a:rPr>
              <a:t>Art</a:t>
            </a:r>
            <a:r>
              <a:rPr sz="3600" spc="100" dirty="0">
                <a:latin typeface="Calibri"/>
                <a:cs typeface="Calibri"/>
              </a:rPr>
              <a:t> </a:t>
            </a:r>
            <a:r>
              <a:rPr sz="3600" spc="210" dirty="0">
                <a:latin typeface="Calibri"/>
                <a:cs typeface="Calibri"/>
              </a:rPr>
              <a:t>Craft</a:t>
            </a:r>
            <a:r>
              <a:rPr sz="3600" spc="105" dirty="0">
                <a:latin typeface="Calibri"/>
                <a:cs typeface="Calibri"/>
              </a:rPr>
              <a:t> </a:t>
            </a:r>
            <a:r>
              <a:rPr sz="3600" spc="315" dirty="0">
                <a:latin typeface="Calibri"/>
                <a:cs typeface="Calibri"/>
              </a:rPr>
              <a:t>and</a:t>
            </a:r>
            <a:r>
              <a:rPr sz="3600" spc="90" dirty="0">
                <a:latin typeface="Calibri"/>
                <a:cs typeface="Calibri"/>
              </a:rPr>
              <a:t> </a:t>
            </a:r>
            <a:r>
              <a:rPr sz="3600" spc="355" dirty="0">
                <a:latin typeface="Calibri"/>
                <a:cs typeface="Calibri"/>
              </a:rPr>
              <a:t>Design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901171" y="2286000"/>
            <a:ext cx="1155192" cy="1601724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10893869" y="3942969"/>
            <a:ext cx="1191260" cy="1809750"/>
            <a:chOff x="10893869" y="3942969"/>
            <a:chExt cx="1191260" cy="1809750"/>
          </a:xfrm>
        </p:grpSpPr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922507" y="3971544"/>
              <a:ext cx="1133855" cy="17526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0908156" y="3957256"/>
              <a:ext cx="1162685" cy="1781175"/>
            </a:xfrm>
            <a:custGeom>
              <a:avLst/>
              <a:gdLst/>
              <a:ahLst/>
              <a:cxnLst/>
              <a:rect l="l" t="t" r="r" b="b"/>
              <a:pathLst>
                <a:path w="1162684" h="1781175">
                  <a:moveTo>
                    <a:pt x="0" y="1781174"/>
                  </a:moveTo>
                  <a:lnTo>
                    <a:pt x="1162430" y="1781174"/>
                  </a:lnTo>
                  <a:lnTo>
                    <a:pt x="1162430" y="0"/>
                  </a:lnTo>
                  <a:lnTo>
                    <a:pt x="0" y="0"/>
                  </a:lnTo>
                  <a:lnTo>
                    <a:pt x="0" y="1781174"/>
                  </a:lnTo>
                  <a:close/>
                </a:path>
              </a:pathLst>
            </a:custGeom>
            <a:ln w="2857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67664" y="1865756"/>
            <a:ext cx="10118725" cy="4589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71145">
              <a:lnSpc>
                <a:spcPct val="100000"/>
              </a:lnSpc>
              <a:spcBef>
                <a:spcPts val="95"/>
              </a:spcBef>
            </a:pPr>
            <a:r>
              <a:rPr sz="1600" spc="18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210" dirty="0">
                <a:solidFill>
                  <a:srgbClr val="FFFFFF"/>
                </a:solidFill>
                <a:latin typeface="Calibri"/>
                <a:cs typeface="Calibri"/>
              </a:rPr>
              <a:t>GCSE</a:t>
            </a:r>
            <a:r>
              <a:rPr sz="16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Art</a:t>
            </a:r>
            <a:r>
              <a:rPr sz="16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FFFFFF"/>
                </a:solidFill>
                <a:latin typeface="Calibri"/>
                <a:cs typeface="Calibri"/>
              </a:rPr>
              <a:t>Craft</a:t>
            </a:r>
            <a:r>
              <a:rPr sz="16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1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30" dirty="0">
                <a:solidFill>
                  <a:srgbClr val="FFFFFF"/>
                </a:solidFill>
                <a:latin typeface="Calibri"/>
                <a:cs typeface="Calibri"/>
              </a:rPr>
              <a:t>Design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00" dirty="0">
                <a:solidFill>
                  <a:srgbClr val="FFFFFF"/>
                </a:solidFill>
                <a:latin typeface="Calibri"/>
                <a:cs typeface="Calibri"/>
              </a:rPr>
              <a:t>help</a:t>
            </a:r>
            <a:r>
              <a:rPr sz="16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60" dirty="0">
                <a:solidFill>
                  <a:srgbClr val="FFFFFF"/>
                </a:solidFill>
                <a:latin typeface="Calibri"/>
                <a:cs typeface="Calibri"/>
              </a:rPr>
              <a:t>towards</a:t>
            </a:r>
            <a:r>
              <a:rPr sz="16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FFFFFF"/>
                </a:solidFill>
                <a:latin typeface="Calibri"/>
                <a:cs typeface="Calibri"/>
              </a:rPr>
              <a:t>careers</a:t>
            </a:r>
            <a:r>
              <a:rPr sz="16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55" dirty="0">
                <a:solidFill>
                  <a:srgbClr val="FFFFFF"/>
                </a:solidFill>
                <a:latin typeface="Calibri"/>
                <a:cs typeface="Calibri"/>
              </a:rPr>
              <a:t> the</a:t>
            </a:r>
            <a:r>
              <a:rPr sz="16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30" dirty="0">
                <a:solidFill>
                  <a:srgbClr val="FFFFFF"/>
                </a:solidFill>
                <a:latin typeface="Calibri"/>
                <a:cs typeface="Calibri"/>
              </a:rPr>
              <a:t>Design</a:t>
            </a:r>
            <a:r>
              <a:rPr sz="16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1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FFFFFF"/>
                </a:solidFill>
                <a:latin typeface="Calibri"/>
                <a:cs typeface="Calibri"/>
              </a:rPr>
              <a:t>Creative</a:t>
            </a:r>
            <a:r>
              <a:rPr sz="16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FFFFFF"/>
                </a:solidFill>
                <a:latin typeface="Calibri"/>
                <a:cs typeface="Calibri"/>
              </a:rPr>
              <a:t>industries</a:t>
            </a:r>
            <a:r>
              <a:rPr sz="16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Calibri"/>
                <a:cs typeface="Calibri"/>
              </a:rPr>
              <a:t>sectors. </a:t>
            </a:r>
            <a:r>
              <a:rPr sz="1600" spc="7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6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10" dirty="0">
                <a:solidFill>
                  <a:srgbClr val="FFFFFF"/>
                </a:solidFill>
                <a:latin typeface="Calibri"/>
                <a:cs typeface="Calibri"/>
              </a:rPr>
              <a:t>develop </a:t>
            </a:r>
            <a:r>
              <a:rPr sz="1600" spc="65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16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05" dirty="0">
                <a:solidFill>
                  <a:srgbClr val="FFFFFF"/>
                </a:solidFill>
                <a:latin typeface="Calibri"/>
                <a:cs typeface="Calibri"/>
              </a:rPr>
              <a:t>knowledge</a:t>
            </a:r>
            <a:r>
              <a:rPr sz="16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16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45" dirty="0">
                <a:solidFill>
                  <a:srgbClr val="FFFFFF"/>
                </a:solidFill>
                <a:latin typeface="Calibri"/>
                <a:cs typeface="Calibri"/>
              </a:rPr>
              <a:t>KS3</a:t>
            </a:r>
            <a:r>
              <a:rPr sz="16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variety</a:t>
            </a:r>
            <a:r>
              <a:rPr sz="16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different</a:t>
            </a:r>
            <a:r>
              <a:rPr sz="1600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artists</a:t>
            </a:r>
            <a:r>
              <a:rPr sz="1600" spc="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1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refine</a:t>
            </a:r>
            <a:r>
              <a:rPr sz="16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16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level</a:t>
            </a:r>
            <a:r>
              <a:rPr sz="16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FFFFFF"/>
                </a:solidFill>
                <a:latin typeface="Calibri"/>
                <a:cs typeface="Calibri"/>
              </a:rPr>
              <a:t>skills</a:t>
            </a:r>
            <a:r>
              <a:rPr sz="16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3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1600" spc="100" dirty="0">
                <a:solidFill>
                  <a:srgbClr val="FFFFFF"/>
                </a:solidFill>
                <a:latin typeface="Calibri"/>
                <a:cs typeface="Calibri"/>
              </a:rPr>
              <a:t>range</a:t>
            </a:r>
            <a:r>
              <a:rPr sz="16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75" dirty="0">
                <a:solidFill>
                  <a:srgbClr val="FFFFFF"/>
                </a:solidFill>
                <a:latin typeface="Calibri"/>
                <a:cs typeface="Calibri"/>
              </a:rPr>
              <a:t> media.</a:t>
            </a:r>
            <a:endParaRPr sz="1600">
              <a:latin typeface="Calibri"/>
              <a:cs typeface="Calibri"/>
            </a:endParaRPr>
          </a:p>
          <a:p>
            <a:pPr marL="12700" marR="207645">
              <a:lnSpc>
                <a:spcPct val="100000"/>
              </a:lnSpc>
            </a:pPr>
            <a:r>
              <a:rPr sz="1600" spc="80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FFFFFF"/>
                </a:solidFill>
                <a:latin typeface="Calibri"/>
                <a:cs typeface="Calibri"/>
              </a:rPr>
              <a:t>similar</a:t>
            </a:r>
            <a:r>
              <a:rPr sz="16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FFFFFF"/>
                </a:solidFill>
                <a:latin typeface="Calibri"/>
                <a:cs typeface="Calibri"/>
              </a:rPr>
              <a:t>manner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50" dirty="0">
                <a:solidFill>
                  <a:srgbClr val="FFFFFF"/>
                </a:solidFill>
                <a:latin typeface="Calibri"/>
                <a:cs typeface="Calibri"/>
              </a:rPr>
              <a:t>KS3</a:t>
            </a:r>
            <a:r>
              <a:rPr sz="1600" spc="65" dirty="0">
                <a:solidFill>
                  <a:srgbClr val="FFFFFF"/>
                </a:solidFill>
                <a:latin typeface="Calibri"/>
                <a:cs typeface="Calibri"/>
              </a:rPr>
              <a:t> but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6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i="1" u="sng" spc="1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much</a:t>
            </a:r>
            <a:r>
              <a:rPr sz="1600" b="1" i="1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sz="16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FFFFFF"/>
                </a:solidFill>
                <a:latin typeface="Calibri"/>
                <a:cs typeface="Calibri"/>
              </a:rPr>
              <a:t>depth: you</a:t>
            </a:r>
            <a:r>
              <a:rPr sz="16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sz="16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6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6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theme,</a:t>
            </a:r>
            <a:r>
              <a:rPr sz="16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60" dirty="0">
                <a:solidFill>
                  <a:srgbClr val="FFFFFF"/>
                </a:solidFill>
                <a:latin typeface="Calibri"/>
                <a:cs typeface="Calibri"/>
              </a:rPr>
              <a:t>then</a:t>
            </a:r>
            <a:r>
              <a:rPr sz="16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FFFFFF"/>
                </a:solidFill>
                <a:latin typeface="Calibri"/>
                <a:cs typeface="Calibri"/>
              </a:rPr>
              <a:t>investigate the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sz="16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6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FFFFFF"/>
                </a:solidFill>
                <a:latin typeface="Calibri"/>
                <a:cs typeface="Calibri"/>
              </a:rPr>
              <a:t>other</a:t>
            </a:r>
            <a:r>
              <a:rPr sz="16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artists.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7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16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will</a:t>
            </a:r>
            <a:r>
              <a:rPr sz="16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10" dirty="0">
                <a:solidFill>
                  <a:srgbClr val="FFFFFF"/>
                </a:solidFill>
                <a:latin typeface="Calibri"/>
                <a:cs typeface="Calibri"/>
              </a:rPr>
              <a:t>develop</a:t>
            </a:r>
            <a:r>
              <a:rPr sz="16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85" dirty="0">
                <a:solidFill>
                  <a:srgbClr val="FFFFFF"/>
                </a:solidFill>
                <a:latin typeface="Calibri"/>
                <a:cs typeface="Calibri"/>
              </a:rPr>
              <a:t>ideas</a:t>
            </a:r>
            <a:r>
              <a:rPr sz="16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80" dirty="0">
                <a:solidFill>
                  <a:srgbClr val="FFFFFF"/>
                </a:solidFill>
                <a:latin typeface="Calibri"/>
                <a:cs typeface="Calibri"/>
              </a:rPr>
              <a:t>through</a:t>
            </a:r>
            <a:r>
              <a:rPr sz="16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95" dirty="0">
                <a:solidFill>
                  <a:srgbClr val="FFFFFF"/>
                </a:solidFill>
                <a:latin typeface="Calibri"/>
                <a:cs typeface="Calibri"/>
              </a:rPr>
              <a:t>exploring</a:t>
            </a:r>
            <a:r>
              <a:rPr sz="16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00" dirty="0">
                <a:solidFill>
                  <a:srgbClr val="FFFFFF"/>
                </a:solidFill>
                <a:latin typeface="Calibri"/>
                <a:cs typeface="Calibri"/>
              </a:rPr>
              <a:t>media</a:t>
            </a:r>
            <a:r>
              <a:rPr sz="16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1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05" dirty="0">
                <a:solidFill>
                  <a:srgbClr val="FFFFFF"/>
                </a:solidFill>
                <a:latin typeface="Calibri"/>
                <a:cs typeface="Calibri"/>
              </a:rPr>
              <a:t>produce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FFFFFF"/>
                </a:solidFill>
                <a:latin typeface="Calibri"/>
                <a:cs typeface="Calibri"/>
              </a:rPr>
              <a:t>your </a:t>
            </a:r>
            <a:r>
              <a:rPr sz="1600" spc="75" dirty="0">
                <a:solidFill>
                  <a:srgbClr val="FFFFFF"/>
                </a:solidFill>
                <a:latin typeface="Calibri"/>
                <a:cs typeface="Calibri"/>
              </a:rPr>
              <a:t>own</a:t>
            </a:r>
            <a:r>
              <a:rPr sz="16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105" dirty="0">
                <a:solidFill>
                  <a:srgbClr val="FFFFFF"/>
                </a:solidFill>
                <a:latin typeface="Calibri"/>
                <a:cs typeface="Calibri"/>
              </a:rPr>
              <a:t>piece</a:t>
            </a:r>
            <a:r>
              <a:rPr sz="16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2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600" spc="70" dirty="0">
                <a:solidFill>
                  <a:srgbClr val="FFFFFF"/>
                </a:solidFill>
                <a:latin typeface="Calibri"/>
                <a:cs typeface="Calibri"/>
              </a:rPr>
              <a:t>response.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99900"/>
              </a:lnSpc>
              <a:spcBef>
                <a:spcPts val="10"/>
              </a:spcBef>
            </a:pPr>
            <a:r>
              <a:rPr sz="1400" b="1" u="sng" spc="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From </a:t>
            </a:r>
            <a:r>
              <a:rPr sz="1400" b="1" u="sng" spc="8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the</a:t>
            </a:r>
            <a:r>
              <a:rPr sz="1400" b="1" u="sng" spc="7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sz="1400" b="1" u="sng" spc="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Specification:</a:t>
            </a:r>
            <a:r>
              <a:rPr sz="1400" b="1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title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offers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broad-</a:t>
            </a:r>
            <a:r>
              <a:rPr sz="1400" spc="110" dirty="0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course</a:t>
            </a:r>
            <a:r>
              <a:rPr sz="14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110" dirty="0">
                <a:solidFill>
                  <a:srgbClr val="FFFFFF"/>
                </a:solidFill>
                <a:latin typeface="Calibri"/>
                <a:cs typeface="Calibri"/>
              </a:rPr>
              <a:t>designed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promote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variety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experiences.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Art,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Craft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114" dirty="0">
                <a:solidFill>
                  <a:srgbClr val="FFFFFF"/>
                </a:solidFill>
                <a:latin typeface="Calibri"/>
                <a:cs typeface="Calibri"/>
              </a:rPr>
              <a:t>Design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can 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involve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use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almost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45" dirty="0">
                <a:solidFill>
                  <a:srgbClr val="FFFFFF"/>
                </a:solidFill>
                <a:latin typeface="Calibri"/>
                <a:cs typeface="Calibri"/>
              </a:rPr>
              <a:t>limitless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range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techniques,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processes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materials,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including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those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that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recyclable.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17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wide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range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processes,</a:t>
            </a:r>
            <a:r>
              <a:rPr sz="14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tools,</a:t>
            </a:r>
            <a:r>
              <a:rPr sz="14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techniques,</a:t>
            </a:r>
            <a:r>
              <a:rPr sz="1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45" dirty="0">
                <a:solidFill>
                  <a:srgbClr val="FFFFFF"/>
                </a:solidFill>
                <a:latin typeface="Calibri"/>
                <a:cs typeface="Calibri"/>
              </a:rPr>
              <a:t>materials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resources</a:t>
            </a:r>
            <a:r>
              <a:rPr sz="14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may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125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100" dirty="0">
                <a:solidFill>
                  <a:srgbClr val="FFFFFF"/>
                </a:solidFill>
                <a:latin typeface="Calibri"/>
                <a:cs typeface="Calibri"/>
              </a:rPr>
              <a:t>employed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create</a:t>
            </a:r>
            <a:r>
              <a:rPr sz="14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artefacts</a:t>
            </a:r>
            <a:r>
              <a:rPr sz="1400" spc="50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sz="1400" spc="1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generate</a:t>
            </a:r>
            <a:r>
              <a:rPr sz="1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diverse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evidence</a:t>
            </a:r>
            <a:r>
              <a:rPr sz="1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working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methods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1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outcomes.</a:t>
            </a:r>
            <a:r>
              <a:rPr sz="14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emphasis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increased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breadth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approach commensurate</a:t>
            </a:r>
            <a:r>
              <a:rPr sz="14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110" dirty="0">
                <a:solidFill>
                  <a:srgbClr val="FFFFFF"/>
                </a:solidFill>
                <a:latin typeface="Calibri"/>
                <a:cs typeface="Calibri"/>
              </a:rPr>
              <a:t>demand</a:t>
            </a:r>
            <a:r>
              <a:rPr sz="14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depth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learning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required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more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specialised</a:t>
            </a:r>
            <a:r>
              <a:rPr sz="14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titles.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Art,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Craft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114" dirty="0">
                <a:solidFill>
                  <a:srgbClr val="FFFFFF"/>
                </a:solidFill>
                <a:latin typeface="Calibri"/>
                <a:cs typeface="Calibri"/>
              </a:rPr>
              <a:t>Design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can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distinguished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from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other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titles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much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able</a:t>
            </a:r>
            <a:r>
              <a:rPr sz="14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explore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personal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interests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demonstrate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40" dirty="0">
                <a:solidFill>
                  <a:srgbClr val="FFFFFF"/>
                </a:solidFill>
                <a:latin typeface="Calibri"/>
                <a:cs typeface="Calibri"/>
              </a:rPr>
              <a:t>abilities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across</a:t>
            </a:r>
            <a:r>
              <a:rPr sz="14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particularly</a:t>
            </a:r>
            <a:r>
              <a:rPr sz="1400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broad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course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1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study.</a:t>
            </a:r>
            <a:r>
              <a:rPr sz="14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must</a:t>
            </a:r>
            <a:r>
              <a:rPr sz="14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also</a:t>
            </a:r>
            <a:r>
              <a:rPr sz="14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explore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practical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45" dirty="0">
                <a:solidFill>
                  <a:srgbClr val="FFFFFF"/>
                </a:solidFill>
                <a:latin typeface="Calibri"/>
                <a:cs typeface="Calibri"/>
              </a:rPr>
              <a:t>relevant</a:t>
            </a:r>
            <a:r>
              <a:rPr sz="14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critical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contextual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sources 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such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4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45" dirty="0">
                <a:solidFill>
                  <a:srgbClr val="FFFFFF"/>
                </a:solidFill>
                <a:latin typeface="Calibri"/>
                <a:cs typeface="Calibri"/>
              </a:rPr>
              <a:t>historical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 and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contemporary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artists,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craftspeople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designers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4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well</a:t>
            </a:r>
            <a:r>
              <a:rPr sz="14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4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different</a:t>
            </a:r>
            <a:r>
              <a:rPr sz="14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purposes,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intentions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functions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art,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craft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105" dirty="0">
                <a:solidFill>
                  <a:srgbClr val="FFFFFF"/>
                </a:solidFill>
                <a:latin typeface="Calibri"/>
                <a:cs typeface="Calibri"/>
              </a:rPr>
              <a:t> design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4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appropriate</a:t>
            </a:r>
            <a:r>
              <a:rPr sz="1400" spc="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sz="1400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own</a:t>
            </a:r>
            <a:r>
              <a:rPr sz="1400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work.</a:t>
            </a:r>
            <a:r>
              <a:rPr sz="14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Art,</a:t>
            </a:r>
            <a:r>
              <a:rPr sz="14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Craft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9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110" dirty="0">
                <a:solidFill>
                  <a:srgbClr val="FFFFFF"/>
                </a:solidFill>
                <a:latin typeface="Calibri"/>
                <a:cs typeface="Calibri"/>
              </a:rPr>
              <a:t>Design</a:t>
            </a:r>
            <a:r>
              <a:rPr sz="1400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offers</a:t>
            </a:r>
            <a:r>
              <a:rPr sz="1400" spc="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flexibility</a:t>
            </a:r>
            <a:r>
              <a:rPr sz="14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content</a:t>
            </a:r>
            <a:r>
              <a:rPr sz="1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1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approach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1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students</a:t>
            </a:r>
            <a:r>
              <a:rPr sz="1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undertaking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this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option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must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explore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1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create 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associated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least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two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0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titles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Calibri"/>
                <a:cs typeface="Calibri"/>
              </a:rPr>
              <a:t>listed: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Fine</a:t>
            </a:r>
            <a:r>
              <a:rPr sz="14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Art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•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Graphic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Communication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•</a:t>
            </a:r>
            <a:r>
              <a:rPr sz="14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Textile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114" dirty="0">
                <a:solidFill>
                  <a:srgbClr val="FFFFFF"/>
                </a:solidFill>
                <a:latin typeface="Calibri"/>
                <a:cs typeface="Calibri"/>
              </a:rPr>
              <a:t>Design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•</a:t>
            </a:r>
            <a:r>
              <a:rPr sz="14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Three-</a:t>
            </a:r>
            <a:r>
              <a:rPr sz="1400" spc="75" dirty="0">
                <a:solidFill>
                  <a:srgbClr val="FFFFFF"/>
                </a:solidFill>
                <a:latin typeface="Calibri"/>
                <a:cs typeface="Calibri"/>
              </a:rPr>
              <a:t>dimensional</a:t>
            </a:r>
            <a:r>
              <a:rPr sz="14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114" dirty="0">
                <a:solidFill>
                  <a:srgbClr val="FFFFFF"/>
                </a:solidFill>
                <a:latin typeface="Calibri"/>
                <a:cs typeface="Calibri"/>
              </a:rPr>
              <a:t>Design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•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80" dirty="0">
                <a:solidFill>
                  <a:srgbClr val="FFFFFF"/>
                </a:solidFill>
                <a:latin typeface="Calibri"/>
                <a:cs typeface="Calibri"/>
              </a:rPr>
              <a:t>Photography</a:t>
            </a:r>
            <a:r>
              <a:rPr sz="14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•</a:t>
            </a:r>
            <a:r>
              <a:rPr sz="14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60" dirty="0">
                <a:solidFill>
                  <a:srgbClr val="FFFFFF"/>
                </a:solidFill>
                <a:latin typeface="Calibri"/>
                <a:cs typeface="Calibri"/>
              </a:rPr>
              <a:t>Critical</a:t>
            </a:r>
            <a:r>
              <a:rPr sz="14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70" dirty="0">
                <a:solidFill>
                  <a:srgbClr val="FFFFFF"/>
                </a:solidFill>
                <a:latin typeface="Calibri"/>
                <a:cs typeface="Calibri"/>
              </a:rPr>
              <a:t>and Contextual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Calibri"/>
                <a:cs typeface="Calibri"/>
              </a:rPr>
              <a:t>Studies</a:t>
            </a:r>
            <a:r>
              <a:rPr sz="1800" spc="75" dirty="0">
                <a:solidFill>
                  <a:srgbClr val="FFFFFF"/>
                </a:solidFill>
                <a:latin typeface="Gill Sans MT"/>
                <a:cs typeface="Gill Sans MT"/>
              </a:rPr>
              <a:t>.</a:t>
            </a:r>
            <a:endParaRPr sz="1800">
              <a:latin typeface="Gill Sans MT"/>
              <a:cs typeface="Gill Sans MT"/>
            </a:endParaRPr>
          </a:p>
          <a:p>
            <a:pPr marL="1046480">
              <a:lnSpc>
                <a:spcPct val="100000"/>
              </a:lnSpc>
              <a:spcBef>
                <a:spcPts val="1614"/>
              </a:spcBef>
            </a:pPr>
            <a:r>
              <a:rPr sz="1800" spc="-10" dirty="0">
                <a:solidFill>
                  <a:srgbClr val="4471C4"/>
                </a:solidFill>
                <a:latin typeface="Calibri"/>
                <a:cs typeface="Calibri"/>
              </a:rPr>
              <a:t>http</a:t>
            </a:r>
            <a:r>
              <a:rPr sz="1800" spc="-10" dirty="0">
                <a:solidFill>
                  <a:srgbClr val="4471C4"/>
                </a:solidFill>
                <a:latin typeface="Calibri"/>
                <a:cs typeface="Calibri"/>
                <a:hlinkClick r:id="rId7"/>
              </a:rPr>
              <a:t>s://w</a:t>
            </a:r>
            <a:r>
              <a:rPr sz="1800" spc="-10" dirty="0">
                <a:solidFill>
                  <a:srgbClr val="4471C4"/>
                </a:solidFill>
                <a:latin typeface="Calibri"/>
                <a:cs typeface="Calibri"/>
              </a:rPr>
              <a:t>ww.e</a:t>
            </a:r>
            <a:r>
              <a:rPr sz="1800" spc="-10" dirty="0">
                <a:solidFill>
                  <a:srgbClr val="4471C4"/>
                </a:solidFill>
                <a:latin typeface="Calibri"/>
                <a:cs typeface="Calibri"/>
                <a:hlinkClick r:id="rId7"/>
              </a:rPr>
              <a:t>duqas.co.uk/qualifications/art-</a:t>
            </a:r>
            <a:r>
              <a:rPr sz="1800" dirty="0">
                <a:solidFill>
                  <a:srgbClr val="4471C4"/>
                </a:solidFill>
                <a:latin typeface="Calibri"/>
                <a:cs typeface="Calibri"/>
                <a:hlinkClick r:id="rId7"/>
              </a:rPr>
              <a:t>and-</a:t>
            </a:r>
            <a:r>
              <a:rPr sz="1800" spc="-10" dirty="0">
                <a:solidFill>
                  <a:srgbClr val="4471C4"/>
                </a:solidFill>
                <a:latin typeface="Calibri"/>
                <a:cs typeface="Calibri"/>
                <a:hlinkClick r:id="rId7"/>
              </a:rPr>
              <a:t>design-gcse/#tab_overview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47241" y="6511797"/>
            <a:ext cx="9096375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60" dirty="0">
                <a:latin typeface="Calibri"/>
                <a:cs typeface="Calibri"/>
                <a:hlinkClick r:id="rId8"/>
              </a:rPr>
              <a:t>angela.devall</a:t>
            </a:r>
            <a:r>
              <a:rPr sz="1800" i="1" spc="60" dirty="0">
                <a:latin typeface="Calibri"/>
                <a:cs typeface="Calibri"/>
                <a:hlinkClick r:id="rId8"/>
              </a:rPr>
              <a:t>@heritage.</a:t>
            </a:r>
            <a:r>
              <a:rPr lang="en-US" i="1" spc="60" dirty="0">
                <a:latin typeface="Calibri"/>
                <a:cs typeface="Calibri"/>
                <a:hlinkClick r:id="rId8"/>
              </a:rPr>
              <a:t>ttct.co.uk</a:t>
            </a:r>
            <a:endParaRPr lang="en-US" i="1" spc="60" dirty="0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6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3463" y="227075"/>
            <a:ext cx="11683365" cy="1226820"/>
            <a:chOff x="283463" y="227075"/>
            <a:chExt cx="11683365" cy="1226820"/>
          </a:xfrm>
        </p:grpSpPr>
        <p:sp>
          <p:nvSpPr>
            <p:cNvPr id="3" name="object 3"/>
            <p:cNvSpPr/>
            <p:nvPr/>
          </p:nvSpPr>
          <p:spPr>
            <a:xfrm>
              <a:off x="283463" y="227075"/>
              <a:ext cx="11683365" cy="1226820"/>
            </a:xfrm>
            <a:custGeom>
              <a:avLst/>
              <a:gdLst/>
              <a:ahLst/>
              <a:cxnLst/>
              <a:rect l="l" t="t" r="r" b="b"/>
              <a:pathLst>
                <a:path w="11683365" h="1226820">
                  <a:moveTo>
                    <a:pt x="11069574" y="0"/>
                  </a:moveTo>
                  <a:lnTo>
                    <a:pt x="613410" y="0"/>
                  </a:lnTo>
                  <a:lnTo>
                    <a:pt x="565472" y="1845"/>
                  </a:lnTo>
                  <a:lnTo>
                    <a:pt x="518544" y="7289"/>
                  </a:lnTo>
                  <a:lnTo>
                    <a:pt x="472762" y="16197"/>
                  </a:lnTo>
                  <a:lnTo>
                    <a:pt x="428261" y="28432"/>
                  </a:lnTo>
                  <a:lnTo>
                    <a:pt x="385178" y="43857"/>
                  </a:lnTo>
                  <a:lnTo>
                    <a:pt x="343649" y="62337"/>
                  </a:lnTo>
                  <a:lnTo>
                    <a:pt x="303812" y="83735"/>
                  </a:lnTo>
                  <a:lnTo>
                    <a:pt x="265801" y="107915"/>
                  </a:lnTo>
                  <a:lnTo>
                    <a:pt x="229755" y="134740"/>
                  </a:lnTo>
                  <a:lnTo>
                    <a:pt x="195808" y="164075"/>
                  </a:lnTo>
                  <a:lnTo>
                    <a:pt x="164098" y="195783"/>
                  </a:lnTo>
                  <a:lnTo>
                    <a:pt x="134760" y="229728"/>
                  </a:lnTo>
                  <a:lnTo>
                    <a:pt x="107932" y="265774"/>
                  </a:lnTo>
                  <a:lnTo>
                    <a:pt x="83749" y="303784"/>
                  </a:lnTo>
                  <a:lnTo>
                    <a:pt x="62348" y="343622"/>
                  </a:lnTo>
                  <a:lnTo>
                    <a:pt x="43865" y="385151"/>
                  </a:lnTo>
                  <a:lnTo>
                    <a:pt x="28437" y="428237"/>
                  </a:lnTo>
                  <a:lnTo>
                    <a:pt x="16200" y="472742"/>
                  </a:lnTo>
                  <a:lnTo>
                    <a:pt x="7291" y="518530"/>
                  </a:lnTo>
                  <a:lnTo>
                    <a:pt x="1845" y="565464"/>
                  </a:lnTo>
                  <a:lnTo>
                    <a:pt x="0" y="613410"/>
                  </a:lnTo>
                  <a:lnTo>
                    <a:pt x="1845" y="661355"/>
                  </a:lnTo>
                  <a:lnTo>
                    <a:pt x="7291" y="708289"/>
                  </a:lnTo>
                  <a:lnTo>
                    <a:pt x="16200" y="754077"/>
                  </a:lnTo>
                  <a:lnTo>
                    <a:pt x="28437" y="798582"/>
                  </a:lnTo>
                  <a:lnTo>
                    <a:pt x="43865" y="841668"/>
                  </a:lnTo>
                  <a:lnTo>
                    <a:pt x="62348" y="883197"/>
                  </a:lnTo>
                  <a:lnTo>
                    <a:pt x="83749" y="923036"/>
                  </a:lnTo>
                  <a:lnTo>
                    <a:pt x="107932" y="961045"/>
                  </a:lnTo>
                  <a:lnTo>
                    <a:pt x="134760" y="997091"/>
                  </a:lnTo>
                  <a:lnTo>
                    <a:pt x="164098" y="1031036"/>
                  </a:lnTo>
                  <a:lnTo>
                    <a:pt x="195808" y="1062744"/>
                  </a:lnTo>
                  <a:lnTo>
                    <a:pt x="229755" y="1092079"/>
                  </a:lnTo>
                  <a:lnTo>
                    <a:pt x="265801" y="1118904"/>
                  </a:lnTo>
                  <a:lnTo>
                    <a:pt x="303812" y="1143084"/>
                  </a:lnTo>
                  <a:lnTo>
                    <a:pt x="343649" y="1164482"/>
                  </a:lnTo>
                  <a:lnTo>
                    <a:pt x="385178" y="1182962"/>
                  </a:lnTo>
                  <a:lnTo>
                    <a:pt x="428261" y="1198387"/>
                  </a:lnTo>
                  <a:lnTo>
                    <a:pt x="472762" y="1210622"/>
                  </a:lnTo>
                  <a:lnTo>
                    <a:pt x="518544" y="1219530"/>
                  </a:lnTo>
                  <a:lnTo>
                    <a:pt x="565472" y="1224974"/>
                  </a:lnTo>
                  <a:lnTo>
                    <a:pt x="613410" y="1226820"/>
                  </a:lnTo>
                  <a:lnTo>
                    <a:pt x="11069574" y="1226820"/>
                  </a:lnTo>
                  <a:lnTo>
                    <a:pt x="11117519" y="1224974"/>
                  </a:lnTo>
                  <a:lnTo>
                    <a:pt x="11164453" y="1219530"/>
                  </a:lnTo>
                  <a:lnTo>
                    <a:pt x="11210241" y="1210622"/>
                  </a:lnTo>
                  <a:lnTo>
                    <a:pt x="11254746" y="1198387"/>
                  </a:lnTo>
                  <a:lnTo>
                    <a:pt x="11297832" y="1182962"/>
                  </a:lnTo>
                  <a:lnTo>
                    <a:pt x="11339361" y="1164482"/>
                  </a:lnTo>
                  <a:lnTo>
                    <a:pt x="11379200" y="1143084"/>
                  </a:lnTo>
                  <a:lnTo>
                    <a:pt x="11417209" y="1118904"/>
                  </a:lnTo>
                  <a:lnTo>
                    <a:pt x="11453255" y="1092079"/>
                  </a:lnTo>
                  <a:lnTo>
                    <a:pt x="11487200" y="1062744"/>
                  </a:lnTo>
                  <a:lnTo>
                    <a:pt x="11518908" y="1031036"/>
                  </a:lnTo>
                  <a:lnTo>
                    <a:pt x="11548243" y="997091"/>
                  </a:lnTo>
                  <a:lnTo>
                    <a:pt x="11575068" y="961045"/>
                  </a:lnTo>
                  <a:lnTo>
                    <a:pt x="11599248" y="923036"/>
                  </a:lnTo>
                  <a:lnTo>
                    <a:pt x="11620646" y="883197"/>
                  </a:lnTo>
                  <a:lnTo>
                    <a:pt x="11639126" y="841668"/>
                  </a:lnTo>
                  <a:lnTo>
                    <a:pt x="11654551" y="798582"/>
                  </a:lnTo>
                  <a:lnTo>
                    <a:pt x="11666786" y="754077"/>
                  </a:lnTo>
                  <a:lnTo>
                    <a:pt x="11675694" y="708289"/>
                  </a:lnTo>
                  <a:lnTo>
                    <a:pt x="11681138" y="661355"/>
                  </a:lnTo>
                  <a:lnTo>
                    <a:pt x="11682984" y="613410"/>
                  </a:lnTo>
                  <a:lnTo>
                    <a:pt x="11681138" y="565464"/>
                  </a:lnTo>
                  <a:lnTo>
                    <a:pt x="11675694" y="518530"/>
                  </a:lnTo>
                  <a:lnTo>
                    <a:pt x="11666786" y="472742"/>
                  </a:lnTo>
                  <a:lnTo>
                    <a:pt x="11654551" y="428237"/>
                  </a:lnTo>
                  <a:lnTo>
                    <a:pt x="11639126" y="385151"/>
                  </a:lnTo>
                  <a:lnTo>
                    <a:pt x="11620646" y="343622"/>
                  </a:lnTo>
                  <a:lnTo>
                    <a:pt x="11599248" y="303784"/>
                  </a:lnTo>
                  <a:lnTo>
                    <a:pt x="11575068" y="265774"/>
                  </a:lnTo>
                  <a:lnTo>
                    <a:pt x="11548243" y="229728"/>
                  </a:lnTo>
                  <a:lnTo>
                    <a:pt x="11518908" y="195783"/>
                  </a:lnTo>
                  <a:lnTo>
                    <a:pt x="11487200" y="164075"/>
                  </a:lnTo>
                  <a:lnTo>
                    <a:pt x="11453255" y="134740"/>
                  </a:lnTo>
                  <a:lnTo>
                    <a:pt x="11417209" y="107915"/>
                  </a:lnTo>
                  <a:lnTo>
                    <a:pt x="11379200" y="83735"/>
                  </a:lnTo>
                  <a:lnTo>
                    <a:pt x="11339361" y="62337"/>
                  </a:lnTo>
                  <a:lnTo>
                    <a:pt x="11297832" y="43857"/>
                  </a:lnTo>
                  <a:lnTo>
                    <a:pt x="11254746" y="28432"/>
                  </a:lnTo>
                  <a:lnTo>
                    <a:pt x="11210241" y="16197"/>
                  </a:lnTo>
                  <a:lnTo>
                    <a:pt x="11164453" y="7289"/>
                  </a:lnTo>
                  <a:lnTo>
                    <a:pt x="11117519" y="1845"/>
                  </a:lnTo>
                  <a:lnTo>
                    <a:pt x="110695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9015" y="434339"/>
              <a:ext cx="1391411" cy="8001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91671" y="413003"/>
              <a:ext cx="504444" cy="800100"/>
            </a:xfrm>
            <a:prstGeom prst="rect">
              <a:avLst/>
            </a:prstGeom>
          </p:spPr>
        </p:pic>
      </p:grpSp>
      <p:sp>
        <p:nvSpPr>
          <p:cNvPr id="6" name="object 6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983483" y="516077"/>
            <a:ext cx="62077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75" dirty="0">
                <a:solidFill>
                  <a:srgbClr val="000000"/>
                </a:solidFill>
                <a:latin typeface="Calibri"/>
                <a:cs typeface="Calibri"/>
              </a:rPr>
              <a:t>Assessment:</a:t>
            </a:r>
            <a:r>
              <a:rPr sz="36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spc="210" dirty="0">
                <a:latin typeface="Calibri"/>
                <a:cs typeface="Calibri"/>
              </a:rPr>
              <a:t>Art</a:t>
            </a:r>
            <a:r>
              <a:rPr sz="3600" spc="105" dirty="0">
                <a:latin typeface="Calibri"/>
                <a:cs typeface="Calibri"/>
              </a:rPr>
              <a:t> </a:t>
            </a:r>
            <a:r>
              <a:rPr sz="3600" spc="315" dirty="0">
                <a:latin typeface="Calibri"/>
                <a:cs typeface="Calibri"/>
              </a:rPr>
              <a:t>and</a:t>
            </a:r>
            <a:r>
              <a:rPr sz="3600" spc="105" dirty="0">
                <a:latin typeface="Calibri"/>
                <a:cs typeface="Calibri"/>
              </a:rPr>
              <a:t> </a:t>
            </a:r>
            <a:r>
              <a:rPr sz="3600" spc="355" dirty="0">
                <a:latin typeface="Calibri"/>
                <a:cs typeface="Calibri"/>
              </a:rPr>
              <a:t>Design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2587" y="1676400"/>
            <a:ext cx="11878310" cy="3538854"/>
          </a:xfrm>
          <a:custGeom>
            <a:avLst/>
            <a:gdLst/>
            <a:ahLst/>
            <a:cxnLst/>
            <a:rect l="l" t="t" r="r" b="b"/>
            <a:pathLst>
              <a:path w="11878310" h="3538854">
                <a:moveTo>
                  <a:pt x="11878056" y="0"/>
                </a:moveTo>
                <a:lnTo>
                  <a:pt x="0" y="0"/>
                </a:lnTo>
                <a:lnTo>
                  <a:pt x="0" y="3538728"/>
                </a:lnTo>
                <a:lnTo>
                  <a:pt x="11878056" y="3538728"/>
                </a:lnTo>
                <a:lnTo>
                  <a:pt x="11878056" y="0"/>
                </a:lnTo>
                <a:close/>
              </a:path>
            </a:pathLst>
          </a:custGeom>
          <a:solidFill>
            <a:srgbClr val="3A38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6842" y="1697863"/>
            <a:ext cx="11663680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5"/>
              </a:spcBef>
            </a:pPr>
            <a:r>
              <a:rPr sz="2000" b="1" spc="14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0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04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60" dirty="0">
                <a:solidFill>
                  <a:srgbClr val="FFC000"/>
                </a:solidFill>
                <a:latin typeface="Calibri"/>
                <a:cs typeface="Calibri"/>
              </a:rPr>
              <a:t>assessed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0" dirty="0">
                <a:solidFill>
                  <a:srgbClr val="FFC000"/>
                </a:solidFill>
                <a:latin typeface="Calibri"/>
                <a:cs typeface="Calibri"/>
              </a:rPr>
              <a:t>on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5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work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b="1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 dirty="0">
                <a:solidFill>
                  <a:srgbClr val="FFC000"/>
                </a:solidFill>
                <a:latin typeface="Calibri"/>
                <a:cs typeface="Calibri"/>
              </a:rPr>
              <a:t>2Components.</a:t>
            </a:r>
            <a:r>
              <a:rPr sz="2000" b="1" spc="-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FFC000"/>
                </a:solidFill>
                <a:latin typeface="Calibri"/>
                <a:cs typeface="Calibri"/>
              </a:rPr>
              <a:t>assessment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FFC000"/>
                </a:solidFill>
                <a:latin typeface="Calibri"/>
                <a:cs typeface="Calibri"/>
              </a:rPr>
              <a:t>objects</a:t>
            </a:r>
            <a:r>
              <a:rPr sz="20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4" dirty="0">
                <a:solidFill>
                  <a:srgbClr val="FFC000"/>
                </a:solidFill>
                <a:latin typeface="Calibri"/>
                <a:cs typeface="Calibri"/>
              </a:rPr>
              <a:t>are: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70" dirty="0">
                <a:solidFill>
                  <a:srgbClr val="FFC000"/>
                </a:solidFill>
                <a:latin typeface="Calibri"/>
                <a:cs typeface="Calibri"/>
              </a:rPr>
              <a:t>AO1</a:t>
            </a:r>
            <a:r>
              <a:rPr sz="20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20" dirty="0">
                <a:solidFill>
                  <a:srgbClr val="FFC000"/>
                </a:solidFill>
                <a:latin typeface="Calibri"/>
                <a:cs typeface="Calibri"/>
              </a:rPr>
              <a:t>Critical </a:t>
            </a:r>
            <a:r>
              <a:rPr sz="2000" b="1" spc="160" dirty="0">
                <a:solidFill>
                  <a:srgbClr val="FFC000"/>
                </a:solidFill>
                <a:latin typeface="Calibri"/>
                <a:cs typeface="Calibri"/>
              </a:rPr>
              <a:t>understanding</a:t>
            </a:r>
            <a:r>
              <a:rPr sz="2000" b="1" spc="-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70" dirty="0">
                <a:solidFill>
                  <a:srgbClr val="FFC000"/>
                </a:solidFill>
                <a:latin typeface="Calibri"/>
                <a:cs typeface="Calibri"/>
              </a:rPr>
              <a:t>AO2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5" dirty="0">
                <a:solidFill>
                  <a:srgbClr val="FFC000"/>
                </a:solidFill>
                <a:latin typeface="Calibri"/>
                <a:cs typeface="Calibri"/>
              </a:rPr>
              <a:t>Creative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00" dirty="0">
                <a:solidFill>
                  <a:srgbClr val="FFC000"/>
                </a:solidFill>
                <a:latin typeface="Calibri"/>
                <a:cs typeface="Calibri"/>
              </a:rPr>
              <a:t>making</a:t>
            </a:r>
            <a:r>
              <a:rPr sz="2000" b="1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70" dirty="0">
                <a:solidFill>
                  <a:srgbClr val="FFC000"/>
                </a:solidFill>
                <a:latin typeface="Calibri"/>
                <a:cs typeface="Calibri"/>
              </a:rPr>
              <a:t>AO3</a:t>
            </a:r>
            <a:r>
              <a:rPr sz="20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0" dirty="0">
                <a:solidFill>
                  <a:srgbClr val="FFC000"/>
                </a:solidFill>
                <a:latin typeface="Calibri"/>
                <a:cs typeface="Calibri"/>
              </a:rPr>
              <a:t>Reflective</a:t>
            </a:r>
            <a:r>
              <a:rPr sz="20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5" dirty="0">
                <a:solidFill>
                  <a:srgbClr val="FFC000"/>
                </a:solidFill>
                <a:latin typeface="Calibri"/>
                <a:cs typeface="Calibri"/>
              </a:rPr>
              <a:t>recording</a:t>
            </a:r>
            <a:r>
              <a:rPr sz="2000" b="1" spc="-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70" dirty="0">
                <a:solidFill>
                  <a:srgbClr val="FFC000"/>
                </a:solidFill>
                <a:latin typeface="Calibri"/>
                <a:cs typeface="Calibri"/>
              </a:rPr>
              <a:t>AO4</a:t>
            </a:r>
            <a:r>
              <a:rPr sz="20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5" dirty="0">
                <a:solidFill>
                  <a:srgbClr val="FFC000"/>
                </a:solidFill>
                <a:latin typeface="Calibri"/>
                <a:cs typeface="Calibri"/>
              </a:rPr>
              <a:t>Personal</a:t>
            </a:r>
            <a:r>
              <a:rPr sz="20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14" dirty="0">
                <a:solidFill>
                  <a:srgbClr val="FFC000"/>
                </a:solidFill>
                <a:latin typeface="Calibri"/>
                <a:cs typeface="Calibri"/>
              </a:rPr>
              <a:t>presentation </a:t>
            </a:r>
            <a:r>
              <a:rPr sz="2000" b="1" u="sng" spc="180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Component</a:t>
            </a:r>
            <a:r>
              <a:rPr sz="2000" b="1" u="sng" spc="30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65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1</a:t>
            </a:r>
            <a:r>
              <a:rPr sz="2000" spc="165" dirty="0">
                <a:solidFill>
                  <a:srgbClr val="FFC000"/>
                </a:solidFill>
                <a:latin typeface="Calibri"/>
                <a:cs typeface="Calibri"/>
              </a:rPr>
              <a:t>: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65" dirty="0">
                <a:solidFill>
                  <a:srgbClr val="FFC000"/>
                </a:solidFill>
                <a:latin typeface="Calibri"/>
                <a:cs typeface="Calibri"/>
              </a:rPr>
              <a:t>60%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0" dirty="0">
                <a:solidFill>
                  <a:srgbClr val="FFC000"/>
                </a:solidFill>
                <a:latin typeface="Calibri"/>
                <a:cs typeface="Calibri"/>
              </a:rPr>
              <a:t>qualification:</a:t>
            </a:r>
            <a:r>
              <a:rPr sz="20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FFC000"/>
                </a:solidFill>
                <a:latin typeface="Calibri"/>
                <a:cs typeface="Calibri"/>
              </a:rPr>
              <a:t>120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FFC000"/>
                </a:solidFill>
                <a:latin typeface="Calibri"/>
                <a:cs typeface="Calibri"/>
              </a:rPr>
              <a:t>marks</a:t>
            </a:r>
            <a:r>
              <a:rPr sz="2000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240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portfolio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FFC000"/>
                </a:solidFill>
                <a:latin typeface="Calibri"/>
                <a:cs typeface="Calibri"/>
              </a:rPr>
              <a:t>work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FFC000"/>
                </a:solidFill>
                <a:latin typeface="Calibri"/>
                <a:cs typeface="Calibri"/>
              </a:rPr>
              <a:t>which</a:t>
            </a:r>
            <a:r>
              <a:rPr sz="20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0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40" dirty="0">
                <a:solidFill>
                  <a:srgbClr val="FFC000"/>
                </a:solidFill>
                <a:latin typeface="Calibri"/>
                <a:cs typeface="Calibri"/>
              </a:rPr>
              <a:t>produce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your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first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45" dirty="0">
                <a:solidFill>
                  <a:srgbClr val="FFC000"/>
                </a:solidFill>
                <a:latin typeface="Calibri"/>
                <a:cs typeface="Calibri"/>
              </a:rPr>
              <a:t>second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year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spc="1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FFC000"/>
                </a:solidFill>
                <a:latin typeface="Calibri"/>
                <a:cs typeface="Calibri"/>
              </a:rPr>
              <a:t>course.</a:t>
            </a:r>
            <a:r>
              <a:rPr sz="2000" spc="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FFC000"/>
                </a:solidFill>
                <a:latin typeface="Calibri"/>
                <a:cs typeface="Calibri"/>
              </a:rPr>
              <a:t>your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portfolio </a:t>
            </a:r>
            <a:r>
              <a:rPr sz="2000" spc="110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FFC000"/>
                </a:solidFill>
                <a:latin typeface="Calibri"/>
                <a:cs typeface="Calibri"/>
              </a:rPr>
              <a:t>demonstrate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that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FFC000"/>
                </a:solidFill>
                <a:latin typeface="Calibri"/>
                <a:cs typeface="Calibri"/>
              </a:rPr>
              <a:t>can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FFC000"/>
                </a:solidFill>
                <a:latin typeface="Calibri"/>
                <a:cs typeface="Calibri"/>
              </a:rPr>
              <a:t>work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a </a:t>
            </a:r>
            <a:r>
              <a:rPr sz="2000" spc="85" dirty="0">
                <a:solidFill>
                  <a:srgbClr val="FFC000"/>
                </a:solidFill>
                <a:latin typeface="Calibri"/>
                <a:cs typeface="Calibri"/>
              </a:rPr>
              <a:t>theme,</a:t>
            </a:r>
            <a:r>
              <a:rPr sz="2000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FFC000"/>
                </a:solidFill>
                <a:latin typeface="Calibri"/>
                <a:cs typeface="Calibri"/>
              </a:rPr>
              <a:t>investigate</a:t>
            </a:r>
            <a:r>
              <a:rPr sz="20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FFC000"/>
                </a:solidFill>
                <a:latin typeface="Calibri"/>
                <a:cs typeface="Calibri"/>
              </a:rPr>
              <a:t>work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spc="1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other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artists: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FFC000"/>
                </a:solidFill>
                <a:latin typeface="Calibri"/>
                <a:cs typeface="Calibri"/>
              </a:rPr>
              <a:t>order</a:t>
            </a:r>
            <a:r>
              <a:rPr sz="20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FFC000"/>
                </a:solidFill>
                <a:latin typeface="Calibri"/>
                <a:cs typeface="Calibri"/>
              </a:rPr>
              <a:t>show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FFC000"/>
                </a:solidFill>
                <a:latin typeface="Calibri"/>
                <a:cs typeface="Calibri"/>
              </a:rPr>
              <a:t>influence</a:t>
            </a:r>
            <a:r>
              <a:rPr sz="20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50" dirty="0">
                <a:solidFill>
                  <a:srgbClr val="FFC000"/>
                </a:solidFill>
                <a:latin typeface="Calibri"/>
                <a:cs typeface="Calibri"/>
              </a:rPr>
              <a:t>their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FFC000"/>
                </a:solidFill>
                <a:latin typeface="Calibri"/>
                <a:cs typeface="Calibri"/>
              </a:rPr>
              <a:t>work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FFC000"/>
                </a:solidFill>
                <a:latin typeface="Calibri"/>
                <a:cs typeface="Calibri"/>
              </a:rPr>
              <a:t>on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FFC000"/>
                </a:solidFill>
                <a:latin typeface="Calibri"/>
                <a:cs typeface="Calibri"/>
              </a:rPr>
              <a:t>your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own, </a:t>
            </a:r>
            <a:r>
              <a:rPr sz="2000" spc="110" dirty="0">
                <a:solidFill>
                  <a:srgbClr val="FFC000"/>
                </a:solidFill>
                <a:latin typeface="Calibri"/>
                <a:cs typeface="Calibri"/>
              </a:rPr>
              <a:t>explore</a:t>
            </a:r>
            <a:r>
              <a:rPr sz="20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FFC000"/>
                </a:solidFill>
                <a:latin typeface="Calibri"/>
                <a:cs typeface="Calibri"/>
              </a:rPr>
              <a:t>develop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FFC000"/>
                </a:solidFill>
                <a:latin typeface="Calibri"/>
                <a:cs typeface="Calibri"/>
              </a:rPr>
              <a:t>your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FFC000"/>
                </a:solidFill>
                <a:latin typeface="Calibri"/>
                <a:cs typeface="Calibri"/>
              </a:rPr>
              <a:t>use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FFC000"/>
                </a:solidFill>
                <a:latin typeface="Calibri"/>
                <a:cs typeface="Calibri"/>
              </a:rPr>
              <a:t>media</a:t>
            </a:r>
            <a:r>
              <a:rPr sz="20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then</a:t>
            </a:r>
            <a:r>
              <a:rPr sz="20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FFC000"/>
                </a:solidFill>
                <a:latin typeface="Calibri"/>
                <a:cs typeface="Calibri"/>
              </a:rPr>
              <a:t>present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final</a:t>
            </a:r>
            <a:r>
              <a:rPr sz="20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FFC000"/>
                </a:solidFill>
                <a:latin typeface="Calibri"/>
                <a:cs typeface="Calibri"/>
              </a:rPr>
              <a:t>response.</a:t>
            </a:r>
            <a:endParaRPr sz="20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2000" b="1" u="sng" spc="180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Component</a:t>
            </a:r>
            <a:r>
              <a:rPr sz="2000" b="1" u="sng" spc="15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sng" spc="195" dirty="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2:</a:t>
            </a:r>
            <a:r>
              <a:rPr sz="20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65" dirty="0">
                <a:solidFill>
                  <a:srgbClr val="FFC000"/>
                </a:solidFill>
                <a:latin typeface="Calibri"/>
                <a:cs typeface="Calibri"/>
              </a:rPr>
              <a:t>40%</a:t>
            </a:r>
            <a:r>
              <a:rPr sz="20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0" dirty="0">
                <a:solidFill>
                  <a:srgbClr val="FFC000"/>
                </a:solidFill>
                <a:latin typeface="Calibri"/>
                <a:cs typeface="Calibri"/>
              </a:rPr>
              <a:t>qualification:</a:t>
            </a:r>
            <a:r>
              <a:rPr sz="2000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FFC000"/>
                </a:solidFill>
                <a:latin typeface="Calibri"/>
                <a:cs typeface="Calibri"/>
              </a:rPr>
              <a:t>80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FFC000"/>
                </a:solidFill>
                <a:latin typeface="Calibri"/>
                <a:cs typeface="Calibri"/>
              </a:rPr>
              <a:t>marks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FFC000"/>
                </a:solidFill>
                <a:latin typeface="Calibri"/>
                <a:cs typeface="Calibri"/>
              </a:rPr>
              <a:t>“NEA”</a:t>
            </a:r>
            <a:r>
              <a:rPr sz="2000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50" dirty="0">
                <a:solidFill>
                  <a:srgbClr val="FFC000"/>
                </a:solidFill>
                <a:latin typeface="Calibri"/>
                <a:cs typeface="Calibri"/>
              </a:rPr>
              <a:t>this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20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60" dirty="0">
                <a:solidFill>
                  <a:srgbClr val="FFC000"/>
                </a:solidFill>
                <a:latin typeface="Calibri"/>
                <a:cs typeface="Calibri"/>
              </a:rPr>
              <a:t>None</a:t>
            </a:r>
            <a:r>
              <a:rPr sz="20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40" dirty="0">
                <a:solidFill>
                  <a:srgbClr val="FFC000"/>
                </a:solidFill>
                <a:latin typeface="Calibri"/>
                <a:cs typeface="Calibri"/>
              </a:rPr>
              <a:t>Exam</a:t>
            </a:r>
            <a:r>
              <a:rPr sz="2000" spc="-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FFC000"/>
                </a:solidFill>
                <a:latin typeface="Calibri"/>
                <a:cs typeface="Calibri"/>
              </a:rPr>
              <a:t>Assignment.</a:t>
            </a:r>
            <a:endParaRPr sz="2000">
              <a:latin typeface="Calibri"/>
              <a:cs typeface="Calibri"/>
            </a:endParaRPr>
          </a:p>
          <a:p>
            <a:pPr marL="38100" marR="182245">
              <a:lnSpc>
                <a:spcPct val="100000"/>
              </a:lnSpc>
            </a:pP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Part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FFC000"/>
                </a:solidFill>
                <a:latin typeface="Calibri"/>
                <a:cs typeface="Calibri"/>
              </a:rPr>
              <a:t>1:You</a:t>
            </a:r>
            <a:r>
              <a:rPr sz="20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80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FFC000"/>
                </a:solidFill>
                <a:latin typeface="Calibri"/>
                <a:cs typeface="Calibri"/>
              </a:rPr>
              <a:t>given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FFC000"/>
                </a:solidFill>
                <a:latin typeface="Calibri"/>
                <a:cs typeface="Calibri"/>
              </a:rPr>
              <a:t>assignment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40" dirty="0">
                <a:solidFill>
                  <a:srgbClr val="FFC000"/>
                </a:solidFill>
                <a:latin typeface="Calibri"/>
                <a:cs typeface="Calibri"/>
              </a:rPr>
              <a:t>paper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with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FFC000"/>
                </a:solidFill>
                <a:latin typeface="Calibri"/>
                <a:cs typeface="Calibri"/>
              </a:rPr>
              <a:t>15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FFC000"/>
                </a:solidFill>
                <a:latin typeface="Calibri"/>
                <a:cs typeface="Calibri"/>
              </a:rPr>
              <a:t>themes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FFC000"/>
                </a:solidFill>
                <a:latin typeface="Calibri"/>
                <a:cs typeface="Calibri"/>
              </a:rPr>
              <a:t>on</a:t>
            </a:r>
            <a:r>
              <a:rPr sz="20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from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FFC000"/>
                </a:solidFill>
                <a:latin typeface="Calibri"/>
                <a:cs typeface="Calibri"/>
              </a:rPr>
              <a:t>2</a:t>
            </a:r>
            <a:r>
              <a:rPr sz="1950" spc="202" baseline="25641" dirty="0">
                <a:solidFill>
                  <a:srgbClr val="FFC000"/>
                </a:solidFill>
                <a:latin typeface="Calibri"/>
                <a:cs typeface="Calibri"/>
              </a:rPr>
              <a:t>nd</a:t>
            </a:r>
            <a:r>
              <a:rPr sz="1950" spc="359" baseline="2564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FFC000"/>
                </a:solidFill>
                <a:latin typeface="Calibri"/>
                <a:cs typeface="Calibri"/>
              </a:rPr>
              <a:t>January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in year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11. </a:t>
            </a:r>
            <a:r>
              <a:rPr sz="2000" spc="10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2000" spc="80" dirty="0">
                <a:solidFill>
                  <a:srgbClr val="FFC000"/>
                </a:solidFill>
                <a:latin typeface="Calibri"/>
                <a:cs typeface="Calibri"/>
              </a:rPr>
              <a:t> must</a:t>
            </a:r>
            <a:r>
              <a:rPr sz="2000" spc="85" dirty="0">
                <a:solidFill>
                  <a:srgbClr val="FFC000"/>
                </a:solidFill>
                <a:latin typeface="Calibri"/>
                <a:cs typeface="Calibri"/>
              </a:rPr>
              <a:t> select</a:t>
            </a:r>
            <a:r>
              <a:rPr sz="20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FFC000"/>
                </a:solidFill>
                <a:latin typeface="Calibri"/>
                <a:cs typeface="Calibri"/>
              </a:rPr>
              <a:t>one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spc="1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FFC000"/>
                </a:solidFill>
                <a:latin typeface="Calibri"/>
                <a:cs typeface="Calibri"/>
              </a:rPr>
              <a:t>these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FFC000"/>
                </a:solidFill>
                <a:latin typeface="Calibri"/>
                <a:cs typeface="Calibri"/>
              </a:rPr>
              <a:t>themes</a:t>
            </a:r>
            <a:r>
              <a:rPr sz="20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20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FFC000"/>
                </a:solidFill>
                <a:latin typeface="Calibri"/>
                <a:cs typeface="Calibri"/>
              </a:rPr>
              <a:t>respond</a:t>
            </a:r>
            <a:r>
              <a:rPr sz="20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to.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then</a:t>
            </a:r>
            <a:r>
              <a:rPr sz="2000" spc="85" dirty="0">
                <a:solidFill>
                  <a:srgbClr val="FFC000"/>
                </a:solidFill>
                <a:latin typeface="Calibri"/>
                <a:cs typeface="Calibri"/>
              </a:rPr>
              <a:t> investigate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FFC000"/>
                </a:solidFill>
                <a:latin typeface="Calibri"/>
                <a:cs typeface="Calibri"/>
              </a:rPr>
              <a:t>appropriate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artists</a:t>
            </a:r>
            <a:r>
              <a:rPr sz="20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FFC000"/>
                </a:solidFill>
                <a:latin typeface="Calibri"/>
                <a:cs typeface="Calibri"/>
              </a:rPr>
              <a:t>and </a:t>
            </a:r>
            <a:r>
              <a:rPr sz="2000" spc="135" dirty="0">
                <a:solidFill>
                  <a:srgbClr val="FFC000"/>
                </a:solidFill>
                <a:latin typeface="Calibri"/>
                <a:cs typeface="Calibri"/>
              </a:rPr>
              <a:t>develop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FFC000"/>
                </a:solidFill>
                <a:latin typeface="Calibri"/>
                <a:cs typeface="Calibri"/>
              </a:rPr>
              <a:t>your</a:t>
            </a:r>
            <a:r>
              <a:rPr sz="20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FFC000"/>
                </a:solidFill>
                <a:latin typeface="Calibri"/>
                <a:cs typeface="Calibri"/>
              </a:rPr>
              <a:t>own</a:t>
            </a:r>
            <a:r>
              <a:rPr sz="20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FFC000"/>
                </a:solidFill>
                <a:latin typeface="Calibri"/>
                <a:cs typeface="Calibri"/>
              </a:rPr>
              <a:t>ideas</a:t>
            </a:r>
            <a:r>
              <a:rPr sz="20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FFC000"/>
                </a:solidFill>
                <a:latin typeface="Calibri"/>
                <a:cs typeface="Calibri"/>
              </a:rPr>
              <a:t>response</a:t>
            </a:r>
            <a:r>
              <a:rPr sz="20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theme.</a:t>
            </a:r>
            <a:endParaRPr sz="20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Part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FFC000"/>
                </a:solidFill>
                <a:latin typeface="Calibri"/>
                <a:cs typeface="Calibri"/>
              </a:rPr>
              <a:t>2:You</a:t>
            </a:r>
            <a:r>
              <a:rPr sz="20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0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then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FFC000"/>
                </a:solidFill>
                <a:latin typeface="Calibri"/>
                <a:cs typeface="Calibri"/>
              </a:rPr>
              <a:t>have</a:t>
            </a:r>
            <a:r>
              <a:rPr sz="20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 dirty="0">
                <a:solidFill>
                  <a:srgbClr val="FFC000"/>
                </a:solidFill>
                <a:latin typeface="Calibri"/>
                <a:cs typeface="Calibri"/>
              </a:rPr>
              <a:t>10</a:t>
            </a:r>
            <a:r>
              <a:rPr sz="20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FFC000"/>
                </a:solidFill>
                <a:latin typeface="Calibri"/>
                <a:cs typeface="Calibri"/>
              </a:rPr>
              <a:t>hours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of</a:t>
            </a:r>
            <a:r>
              <a:rPr sz="2000" spc="114" dirty="0">
                <a:solidFill>
                  <a:srgbClr val="FFC000"/>
                </a:solidFill>
                <a:latin typeface="Calibri"/>
                <a:cs typeface="Calibri"/>
              </a:rPr>
              <a:t> supervised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time</a:t>
            </a:r>
            <a:r>
              <a:rPr sz="20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20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FFC000"/>
                </a:solidFill>
                <a:latin typeface="Calibri"/>
                <a:cs typeface="Calibri"/>
              </a:rPr>
              <a:t>make</a:t>
            </a:r>
            <a:r>
              <a:rPr sz="20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55" dirty="0">
                <a:solidFill>
                  <a:srgbClr val="FFC000"/>
                </a:solidFill>
                <a:latin typeface="Calibri"/>
                <a:cs typeface="Calibri"/>
              </a:rPr>
              <a:t>final</a:t>
            </a:r>
            <a:r>
              <a:rPr sz="20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FFC000"/>
                </a:solidFill>
                <a:latin typeface="Calibri"/>
                <a:cs typeface="Calibri"/>
              </a:rPr>
              <a:t>outcome</a:t>
            </a:r>
            <a:r>
              <a:rPr sz="20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FFC000"/>
                </a:solidFill>
                <a:latin typeface="Calibri"/>
                <a:cs typeface="Calibri"/>
              </a:rPr>
              <a:t>or</a:t>
            </a:r>
            <a:r>
              <a:rPr sz="20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FFC000"/>
                </a:solidFill>
                <a:latin typeface="Calibri"/>
                <a:cs typeface="Calibri"/>
              </a:rPr>
              <a:t>response</a:t>
            </a:r>
            <a:r>
              <a:rPr sz="2400" spc="95" dirty="0">
                <a:solidFill>
                  <a:srgbClr val="FFC000"/>
                </a:solidFill>
                <a:latin typeface="Gill Sans MT"/>
                <a:cs typeface="Gill Sans MT"/>
              </a:rPr>
              <a:t>.</a:t>
            </a:r>
            <a:endParaRPr sz="2400">
              <a:latin typeface="Gill Sans MT"/>
              <a:cs typeface="Gill Sans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47241" y="6511797"/>
            <a:ext cx="9096375" cy="834844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60" dirty="0">
                <a:latin typeface="Calibri"/>
                <a:cs typeface="Calibri"/>
                <a:hlinkClick r:id="rId4"/>
              </a:rPr>
              <a:t>angela.devall</a:t>
            </a:r>
            <a:r>
              <a:rPr sz="1800" i="1" spc="60" dirty="0">
                <a:latin typeface="Calibri"/>
                <a:cs typeface="Calibri"/>
                <a:hlinkClick r:id="rId4"/>
              </a:rPr>
              <a:t>@heritage.</a:t>
            </a:r>
            <a:r>
              <a:rPr lang="en-US" i="1" spc="60" dirty="0">
                <a:latin typeface="Calibri"/>
                <a:cs typeface="Calibri"/>
                <a:hlinkClick r:id="rId4"/>
              </a:rPr>
              <a:t>ttct.co.uk</a:t>
            </a:r>
            <a:endParaRPr lang="en-US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endParaRPr lang="en-US" sz="1800" i="1" spc="60" dirty="0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6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1269" y="363092"/>
            <a:ext cx="86499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30" dirty="0">
                <a:solidFill>
                  <a:srgbClr val="000000"/>
                </a:solidFill>
              </a:rPr>
              <a:t>Do’s</a:t>
            </a:r>
            <a:r>
              <a:rPr sz="2800" spc="-65" dirty="0">
                <a:solidFill>
                  <a:srgbClr val="000000"/>
                </a:solidFill>
              </a:rPr>
              <a:t> </a:t>
            </a:r>
            <a:r>
              <a:rPr sz="2800" dirty="0">
                <a:solidFill>
                  <a:srgbClr val="000000"/>
                </a:solidFill>
              </a:rPr>
              <a:t>and</a:t>
            </a:r>
            <a:r>
              <a:rPr sz="2800" spc="-35" dirty="0">
                <a:solidFill>
                  <a:srgbClr val="000000"/>
                </a:solidFill>
              </a:rPr>
              <a:t> </a:t>
            </a:r>
            <a:r>
              <a:rPr sz="2800" dirty="0">
                <a:solidFill>
                  <a:srgbClr val="000000"/>
                </a:solidFill>
              </a:rPr>
              <a:t>Don’ts:</a:t>
            </a:r>
            <a:r>
              <a:rPr sz="2800" spc="160" dirty="0">
                <a:solidFill>
                  <a:srgbClr val="000000"/>
                </a:solidFill>
              </a:rPr>
              <a:t> </a:t>
            </a:r>
            <a:r>
              <a:rPr sz="2800" dirty="0"/>
              <a:t>Art</a:t>
            </a:r>
            <a:r>
              <a:rPr sz="2800" spc="-55" dirty="0"/>
              <a:t> </a:t>
            </a:r>
            <a:r>
              <a:rPr sz="2800" dirty="0"/>
              <a:t>&amp;</a:t>
            </a:r>
            <a:r>
              <a:rPr sz="2800" spc="-55" dirty="0"/>
              <a:t> </a:t>
            </a:r>
            <a:r>
              <a:rPr sz="2800" spc="-25" dirty="0"/>
              <a:t>Design:</a:t>
            </a:r>
            <a:r>
              <a:rPr sz="2800" spc="-530" dirty="0"/>
              <a:t> </a:t>
            </a:r>
            <a:r>
              <a:rPr sz="2800" dirty="0"/>
              <a:t>Art</a:t>
            </a:r>
            <a:r>
              <a:rPr sz="2800" spc="-55" dirty="0"/>
              <a:t> </a:t>
            </a:r>
            <a:r>
              <a:rPr sz="2800" dirty="0"/>
              <a:t>Craft</a:t>
            </a:r>
            <a:r>
              <a:rPr sz="2800" spc="-45" dirty="0"/>
              <a:t> </a:t>
            </a:r>
            <a:r>
              <a:rPr sz="2800" dirty="0"/>
              <a:t>and</a:t>
            </a:r>
            <a:r>
              <a:rPr sz="2800" spc="-55" dirty="0"/>
              <a:t> </a:t>
            </a:r>
            <a:r>
              <a:rPr sz="2800" spc="-10" dirty="0"/>
              <a:t>Design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547241" y="6511797"/>
            <a:ext cx="9096375" cy="302895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sz="1800" i="1" spc="60" dirty="0">
                <a:latin typeface="Calibri"/>
                <a:cs typeface="Calibri"/>
                <a:hlinkClick r:id="rId2"/>
              </a:rPr>
              <a:t>adevall@heritage.derbyshire.sch.uk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83777"/>
              </p:ext>
            </p:extLst>
          </p:nvPr>
        </p:nvGraphicFramePr>
        <p:xfrm>
          <a:off x="236600" y="1428877"/>
          <a:ext cx="11603990" cy="5079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01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1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3600" b="1" spc="245" dirty="0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Do’s</a:t>
                      </a:r>
                      <a:endParaRPr sz="3600">
                        <a:latin typeface="Calibri"/>
                        <a:cs typeface="Calibri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3600" b="1" spc="245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Don’ts</a:t>
                      </a:r>
                      <a:endParaRPr sz="3600">
                        <a:latin typeface="Calibri"/>
                        <a:cs typeface="Calibri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085">
                <a:tc>
                  <a:txBody>
                    <a:bodyPr/>
                    <a:lstStyle/>
                    <a:p>
                      <a:pPr marL="90805" marR="3016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spc="10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this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4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0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25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00" dirty="0">
                          <a:latin typeface="Calibri"/>
                          <a:cs typeface="Calibri"/>
                        </a:rPr>
                        <a:t>an 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interest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9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Art</a:t>
                      </a:r>
                      <a:r>
                        <a:rPr sz="24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want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improve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4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2400" spc="165" dirty="0">
                          <a:latin typeface="Calibri"/>
                          <a:cs typeface="Calibri"/>
                        </a:rPr>
                        <a:t>develop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05" dirty="0">
                          <a:latin typeface="Calibri"/>
                          <a:cs typeface="Calibri"/>
                        </a:rPr>
                        <a:t>your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skills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668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spc="10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this </a:t>
                      </a:r>
                      <a:r>
                        <a:rPr sz="2400" spc="14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0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5" dirty="0">
                          <a:latin typeface="Calibri"/>
                          <a:cs typeface="Calibri"/>
                        </a:rPr>
                        <a:t>get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0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with 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95" dirty="0">
                          <a:latin typeface="Calibri"/>
                          <a:cs typeface="Calibri"/>
                        </a:rPr>
                        <a:t>Teacher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90805" marR="14795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2400" spc="10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this </a:t>
                      </a:r>
                      <a:r>
                        <a:rPr sz="2400" spc="14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400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want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55" dirty="0">
                          <a:latin typeface="Calibri"/>
                          <a:cs typeface="Calibri"/>
                        </a:rPr>
                        <a:t>develop </a:t>
                      </a:r>
                      <a:r>
                        <a:rPr sz="2400" spc="110" dirty="0">
                          <a:latin typeface="Calibri"/>
                          <a:cs typeface="Calibri"/>
                        </a:rPr>
                        <a:t>your</a:t>
                      </a:r>
                      <a:r>
                        <a:rPr sz="2400" spc="1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creativity,</a:t>
                      </a:r>
                      <a:r>
                        <a:rPr sz="240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50" dirty="0">
                          <a:latin typeface="Calibri"/>
                          <a:cs typeface="Calibri"/>
                        </a:rPr>
                        <a:t>problem</a:t>
                      </a:r>
                      <a:r>
                        <a:rPr sz="2400" spc="2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25" dirty="0">
                          <a:latin typeface="Calibri"/>
                          <a:cs typeface="Calibri"/>
                        </a:rPr>
                        <a:t>solving,</a:t>
                      </a:r>
                      <a:r>
                        <a:rPr sz="24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analysis </a:t>
                      </a:r>
                      <a:r>
                        <a:rPr sz="2400" spc="165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95" dirty="0">
                          <a:latin typeface="Calibri"/>
                          <a:cs typeface="Calibri"/>
                        </a:rPr>
                        <a:t>evaluation</a:t>
                      </a:r>
                      <a:r>
                        <a:rPr sz="24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skills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1813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en-GB" sz="2400" spc="100">
                          <a:latin typeface="Calibri"/>
                          <a:cs typeface="Calibri"/>
                        </a:rPr>
                        <a:t>P</a:t>
                      </a:r>
                      <a:r>
                        <a:rPr sz="2400" spc="155">
                          <a:latin typeface="Calibri"/>
                          <a:cs typeface="Calibri"/>
                        </a:rPr>
                        <a:t>ick</a:t>
                      </a:r>
                      <a:r>
                        <a:rPr sz="24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4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50" dirty="0">
                          <a:latin typeface="Calibri"/>
                          <a:cs typeface="Calibri"/>
                        </a:rPr>
                        <a:t>just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0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05" dirty="0">
                          <a:latin typeface="Calibri"/>
                          <a:cs typeface="Calibri"/>
                        </a:rPr>
                        <a:t>you </a:t>
                      </a:r>
                      <a:r>
                        <a:rPr sz="2400" spc="135" dirty="0">
                          <a:latin typeface="Calibri"/>
                          <a:cs typeface="Calibri"/>
                        </a:rPr>
                        <a:t>might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85" dirty="0">
                          <a:latin typeface="Calibri"/>
                          <a:cs typeface="Calibri"/>
                        </a:rPr>
                        <a:t>group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400" spc="1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95" dirty="0">
                          <a:latin typeface="Calibri"/>
                          <a:cs typeface="Calibri"/>
                        </a:rPr>
                        <a:t>friends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will </a:t>
                      </a:r>
                      <a:r>
                        <a:rPr sz="2400" spc="215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65" dirty="0">
                          <a:latin typeface="Calibri"/>
                          <a:cs typeface="Calibri"/>
                        </a:rPr>
                        <a:t>picking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it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90805" marR="41592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400" spc="10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this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4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4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aspirations 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400" spc="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5" dirty="0">
                          <a:latin typeface="Calibri"/>
                          <a:cs typeface="Calibri"/>
                        </a:rPr>
                        <a:t>working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creative 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industries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946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400" spc="10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4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400" spc="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400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think</a:t>
                      </a:r>
                      <a:r>
                        <a:rPr sz="24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will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30" dirty="0">
                          <a:latin typeface="Calibri"/>
                          <a:cs typeface="Calibri"/>
                        </a:rPr>
                        <a:t>just </a:t>
                      </a:r>
                      <a:r>
                        <a:rPr sz="2400" spc="215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50" dirty="0">
                          <a:latin typeface="Calibri"/>
                          <a:cs typeface="Calibri"/>
                        </a:rPr>
                        <a:t>able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10" dirty="0">
                          <a:latin typeface="Calibri"/>
                          <a:cs typeface="Calibri"/>
                        </a:rPr>
                        <a:t>draw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“your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25" dirty="0">
                          <a:latin typeface="Calibri"/>
                          <a:cs typeface="Calibri"/>
                        </a:rPr>
                        <a:t>own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stuff”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20" dirty="0">
                          <a:latin typeface="Calibri"/>
                          <a:cs typeface="Calibri"/>
                        </a:rPr>
                        <a:t>2 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years.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760">
                <a:tc>
                  <a:txBody>
                    <a:bodyPr/>
                    <a:lstStyle/>
                    <a:p>
                      <a:pPr marL="90805" marR="3397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400" spc="10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this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4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400" spc="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90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05" dirty="0">
                          <a:latin typeface="Calibri"/>
                          <a:cs typeface="Calibri"/>
                        </a:rPr>
                        <a:t>willing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85" dirty="0">
                          <a:latin typeface="Calibri"/>
                          <a:cs typeface="Calibri"/>
                        </a:rPr>
                        <a:t>put the</a:t>
                      </a:r>
                      <a:r>
                        <a:rPr sz="24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effort</a:t>
                      </a:r>
                      <a:r>
                        <a:rPr sz="24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in,</a:t>
                      </a:r>
                      <a:r>
                        <a:rPr sz="24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9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400" spc="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14" dirty="0">
                          <a:latin typeface="Calibri"/>
                          <a:cs typeface="Calibri"/>
                        </a:rPr>
                        <a:t>class</a:t>
                      </a:r>
                      <a:r>
                        <a:rPr sz="24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u="sng" spc="204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and</a:t>
                      </a:r>
                      <a:r>
                        <a:rPr sz="2400" b="1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24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25" dirty="0">
                          <a:latin typeface="Calibri"/>
                          <a:cs typeface="Calibri"/>
                        </a:rPr>
                        <a:t>home.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400" spc="105" dirty="0">
                          <a:latin typeface="Calibri"/>
                          <a:cs typeface="Calibri"/>
                        </a:rPr>
                        <a:t>Pick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this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40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2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30" dirty="0">
                          <a:latin typeface="Calibri"/>
                          <a:cs typeface="Calibri"/>
                        </a:rPr>
                        <a:t>you</a:t>
                      </a:r>
                      <a:r>
                        <a:rPr sz="2400" spc="75" dirty="0">
                          <a:latin typeface="Calibri"/>
                          <a:cs typeface="Calibri"/>
                        </a:rPr>
                        <a:t> think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24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55" dirty="0">
                          <a:latin typeface="Calibri"/>
                          <a:cs typeface="Calibri"/>
                        </a:rPr>
                        <a:t>is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400" spc="145" dirty="0">
                          <a:latin typeface="Calibri"/>
                          <a:cs typeface="Calibri"/>
                        </a:rPr>
                        <a:t>easy…There</a:t>
                      </a:r>
                      <a:r>
                        <a:rPr sz="24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90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24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u="sng" spc="34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NO</a:t>
                      </a:r>
                      <a:r>
                        <a:rPr sz="2400" b="1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10" dirty="0">
                          <a:latin typeface="Calibri"/>
                          <a:cs typeface="Calibri"/>
                        </a:rPr>
                        <a:t>easy</a:t>
                      </a:r>
                      <a:r>
                        <a:rPr sz="24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105" dirty="0">
                          <a:latin typeface="Calibri"/>
                          <a:cs typeface="Calibri"/>
                        </a:rPr>
                        <a:t>courses!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3463" y="227075"/>
            <a:ext cx="11683365" cy="1226820"/>
            <a:chOff x="283463" y="227075"/>
            <a:chExt cx="11683365" cy="1226820"/>
          </a:xfrm>
        </p:grpSpPr>
        <p:sp>
          <p:nvSpPr>
            <p:cNvPr id="3" name="object 3"/>
            <p:cNvSpPr/>
            <p:nvPr/>
          </p:nvSpPr>
          <p:spPr>
            <a:xfrm>
              <a:off x="283463" y="227075"/>
              <a:ext cx="11683365" cy="1226820"/>
            </a:xfrm>
            <a:custGeom>
              <a:avLst/>
              <a:gdLst/>
              <a:ahLst/>
              <a:cxnLst/>
              <a:rect l="l" t="t" r="r" b="b"/>
              <a:pathLst>
                <a:path w="11683365" h="1226820">
                  <a:moveTo>
                    <a:pt x="11069574" y="0"/>
                  </a:moveTo>
                  <a:lnTo>
                    <a:pt x="613410" y="0"/>
                  </a:lnTo>
                  <a:lnTo>
                    <a:pt x="565472" y="1845"/>
                  </a:lnTo>
                  <a:lnTo>
                    <a:pt x="518544" y="7289"/>
                  </a:lnTo>
                  <a:lnTo>
                    <a:pt x="472762" y="16197"/>
                  </a:lnTo>
                  <a:lnTo>
                    <a:pt x="428261" y="28432"/>
                  </a:lnTo>
                  <a:lnTo>
                    <a:pt x="385178" y="43857"/>
                  </a:lnTo>
                  <a:lnTo>
                    <a:pt x="343649" y="62337"/>
                  </a:lnTo>
                  <a:lnTo>
                    <a:pt x="303812" y="83735"/>
                  </a:lnTo>
                  <a:lnTo>
                    <a:pt x="265801" y="107915"/>
                  </a:lnTo>
                  <a:lnTo>
                    <a:pt x="229755" y="134740"/>
                  </a:lnTo>
                  <a:lnTo>
                    <a:pt x="195808" y="164075"/>
                  </a:lnTo>
                  <a:lnTo>
                    <a:pt x="164098" y="195783"/>
                  </a:lnTo>
                  <a:lnTo>
                    <a:pt x="134760" y="229728"/>
                  </a:lnTo>
                  <a:lnTo>
                    <a:pt x="107932" y="265774"/>
                  </a:lnTo>
                  <a:lnTo>
                    <a:pt x="83749" y="303784"/>
                  </a:lnTo>
                  <a:lnTo>
                    <a:pt x="62348" y="343622"/>
                  </a:lnTo>
                  <a:lnTo>
                    <a:pt x="43865" y="385151"/>
                  </a:lnTo>
                  <a:lnTo>
                    <a:pt x="28437" y="428237"/>
                  </a:lnTo>
                  <a:lnTo>
                    <a:pt x="16200" y="472742"/>
                  </a:lnTo>
                  <a:lnTo>
                    <a:pt x="7291" y="518530"/>
                  </a:lnTo>
                  <a:lnTo>
                    <a:pt x="1845" y="565464"/>
                  </a:lnTo>
                  <a:lnTo>
                    <a:pt x="0" y="613410"/>
                  </a:lnTo>
                  <a:lnTo>
                    <a:pt x="1845" y="661355"/>
                  </a:lnTo>
                  <a:lnTo>
                    <a:pt x="7291" y="708289"/>
                  </a:lnTo>
                  <a:lnTo>
                    <a:pt x="16200" y="754077"/>
                  </a:lnTo>
                  <a:lnTo>
                    <a:pt x="28437" y="798582"/>
                  </a:lnTo>
                  <a:lnTo>
                    <a:pt x="43865" y="841668"/>
                  </a:lnTo>
                  <a:lnTo>
                    <a:pt x="62348" y="883197"/>
                  </a:lnTo>
                  <a:lnTo>
                    <a:pt x="83749" y="923036"/>
                  </a:lnTo>
                  <a:lnTo>
                    <a:pt x="107932" y="961045"/>
                  </a:lnTo>
                  <a:lnTo>
                    <a:pt x="134760" y="997091"/>
                  </a:lnTo>
                  <a:lnTo>
                    <a:pt x="164098" y="1031036"/>
                  </a:lnTo>
                  <a:lnTo>
                    <a:pt x="195808" y="1062744"/>
                  </a:lnTo>
                  <a:lnTo>
                    <a:pt x="229755" y="1092079"/>
                  </a:lnTo>
                  <a:lnTo>
                    <a:pt x="265801" y="1118904"/>
                  </a:lnTo>
                  <a:lnTo>
                    <a:pt x="303812" y="1143084"/>
                  </a:lnTo>
                  <a:lnTo>
                    <a:pt x="343649" y="1164482"/>
                  </a:lnTo>
                  <a:lnTo>
                    <a:pt x="385178" y="1182962"/>
                  </a:lnTo>
                  <a:lnTo>
                    <a:pt x="428261" y="1198387"/>
                  </a:lnTo>
                  <a:lnTo>
                    <a:pt x="472762" y="1210622"/>
                  </a:lnTo>
                  <a:lnTo>
                    <a:pt x="518544" y="1219530"/>
                  </a:lnTo>
                  <a:lnTo>
                    <a:pt x="565472" y="1224974"/>
                  </a:lnTo>
                  <a:lnTo>
                    <a:pt x="613410" y="1226820"/>
                  </a:lnTo>
                  <a:lnTo>
                    <a:pt x="11069574" y="1226820"/>
                  </a:lnTo>
                  <a:lnTo>
                    <a:pt x="11117519" y="1224974"/>
                  </a:lnTo>
                  <a:lnTo>
                    <a:pt x="11164453" y="1219530"/>
                  </a:lnTo>
                  <a:lnTo>
                    <a:pt x="11210241" y="1210622"/>
                  </a:lnTo>
                  <a:lnTo>
                    <a:pt x="11254746" y="1198387"/>
                  </a:lnTo>
                  <a:lnTo>
                    <a:pt x="11297832" y="1182962"/>
                  </a:lnTo>
                  <a:lnTo>
                    <a:pt x="11339361" y="1164482"/>
                  </a:lnTo>
                  <a:lnTo>
                    <a:pt x="11379200" y="1143084"/>
                  </a:lnTo>
                  <a:lnTo>
                    <a:pt x="11417209" y="1118904"/>
                  </a:lnTo>
                  <a:lnTo>
                    <a:pt x="11453255" y="1092079"/>
                  </a:lnTo>
                  <a:lnTo>
                    <a:pt x="11487200" y="1062744"/>
                  </a:lnTo>
                  <a:lnTo>
                    <a:pt x="11518908" y="1031036"/>
                  </a:lnTo>
                  <a:lnTo>
                    <a:pt x="11548243" y="997091"/>
                  </a:lnTo>
                  <a:lnTo>
                    <a:pt x="11575068" y="961045"/>
                  </a:lnTo>
                  <a:lnTo>
                    <a:pt x="11599248" y="923036"/>
                  </a:lnTo>
                  <a:lnTo>
                    <a:pt x="11620646" y="883197"/>
                  </a:lnTo>
                  <a:lnTo>
                    <a:pt x="11639126" y="841668"/>
                  </a:lnTo>
                  <a:lnTo>
                    <a:pt x="11654551" y="798582"/>
                  </a:lnTo>
                  <a:lnTo>
                    <a:pt x="11666786" y="754077"/>
                  </a:lnTo>
                  <a:lnTo>
                    <a:pt x="11675694" y="708289"/>
                  </a:lnTo>
                  <a:lnTo>
                    <a:pt x="11681138" y="661355"/>
                  </a:lnTo>
                  <a:lnTo>
                    <a:pt x="11682984" y="613410"/>
                  </a:lnTo>
                  <a:lnTo>
                    <a:pt x="11681138" y="565464"/>
                  </a:lnTo>
                  <a:lnTo>
                    <a:pt x="11675694" y="518530"/>
                  </a:lnTo>
                  <a:lnTo>
                    <a:pt x="11666786" y="472742"/>
                  </a:lnTo>
                  <a:lnTo>
                    <a:pt x="11654551" y="428237"/>
                  </a:lnTo>
                  <a:lnTo>
                    <a:pt x="11639126" y="385151"/>
                  </a:lnTo>
                  <a:lnTo>
                    <a:pt x="11620646" y="343622"/>
                  </a:lnTo>
                  <a:lnTo>
                    <a:pt x="11599248" y="303784"/>
                  </a:lnTo>
                  <a:lnTo>
                    <a:pt x="11575068" y="265774"/>
                  </a:lnTo>
                  <a:lnTo>
                    <a:pt x="11548243" y="229728"/>
                  </a:lnTo>
                  <a:lnTo>
                    <a:pt x="11518908" y="195783"/>
                  </a:lnTo>
                  <a:lnTo>
                    <a:pt x="11487200" y="164075"/>
                  </a:lnTo>
                  <a:lnTo>
                    <a:pt x="11453255" y="134740"/>
                  </a:lnTo>
                  <a:lnTo>
                    <a:pt x="11417209" y="107915"/>
                  </a:lnTo>
                  <a:lnTo>
                    <a:pt x="11379200" y="83735"/>
                  </a:lnTo>
                  <a:lnTo>
                    <a:pt x="11339361" y="62337"/>
                  </a:lnTo>
                  <a:lnTo>
                    <a:pt x="11297832" y="43857"/>
                  </a:lnTo>
                  <a:lnTo>
                    <a:pt x="11254746" y="28432"/>
                  </a:lnTo>
                  <a:lnTo>
                    <a:pt x="11210241" y="16197"/>
                  </a:lnTo>
                  <a:lnTo>
                    <a:pt x="11164453" y="7289"/>
                  </a:lnTo>
                  <a:lnTo>
                    <a:pt x="11117519" y="1845"/>
                  </a:lnTo>
                  <a:lnTo>
                    <a:pt x="110695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9015" y="434339"/>
              <a:ext cx="1391411" cy="8001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91671" y="413003"/>
              <a:ext cx="504444" cy="800100"/>
            </a:xfrm>
            <a:prstGeom prst="rect">
              <a:avLst/>
            </a:prstGeom>
          </p:spPr>
        </p:pic>
      </p:grpSp>
      <p:sp>
        <p:nvSpPr>
          <p:cNvPr id="7" name="object 7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220" dirty="0">
                <a:solidFill>
                  <a:srgbClr val="000000"/>
                </a:solidFill>
                <a:latin typeface="Calibri"/>
                <a:cs typeface="Calibri"/>
              </a:rPr>
              <a:t>Beyond</a:t>
            </a:r>
            <a:r>
              <a:rPr spc="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spc="220" dirty="0">
                <a:solidFill>
                  <a:srgbClr val="000000"/>
                </a:solidFill>
                <a:latin typeface="Calibri"/>
                <a:cs typeface="Calibri"/>
              </a:rPr>
              <a:t>Heritage</a:t>
            </a:r>
            <a:r>
              <a:rPr spc="220" dirty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r>
              <a:rPr spc="8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/>
              <a:t>Art &amp;</a:t>
            </a:r>
            <a:r>
              <a:rPr spc="10" dirty="0"/>
              <a:t> </a:t>
            </a:r>
            <a:r>
              <a:rPr dirty="0"/>
              <a:t>Design:</a:t>
            </a:r>
            <a:r>
              <a:rPr spc="200" dirty="0"/>
              <a:t> </a:t>
            </a:r>
            <a:r>
              <a:rPr dirty="0"/>
              <a:t>Art,</a:t>
            </a:r>
            <a:r>
              <a:rPr spc="-240" dirty="0"/>
              <a:t> </a:t>
            </a:r>
            <a:r>
              <a:rPr dirty="0"/>
              <a:t>Craft</a:t>
            </a:r>
            <a:r>
              <a:rPr spc="5" dirty="0"/>
              <a:t> </a:t>
            </a:r>
            <a:r>
              <a:rPr dirty="0"/>
              <a:t>and</a:t>
            </a:r>
            <a:r>
              <a:rPr spc="15" dirty="0"/>
              <a:t> </a:t>
            </a:r>
            <a:r>
              <a:rPr spc="-10" dirty="0"/>
              <a:t>Design.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8276843" y="1423416"/>
            <a:ext cx="3820795" cy="4950460"/>
            <a:chOff x="8276843" y="1423416"/>
            <a:chExt cx="3820795" cy="4950460"/>
          </a:xfrm>
        </p:grpSpPr>
        <p:sp>
          <p:nvSpPr>
            <p:cNvPr id="10" name="object 10"/>
            <p:cNvSpPr/>
            <p:nvPr/>
          </p:nvSpPr>
          <p:spPr>
            <a:xfrm>
              <a:off x="8295893" y="1442466"/>
              <a:ext cx="3782695" cy="4912360"/>
            </a:xfrm>
            <a:custGeom>
              <a:avLst/>
              <a:gdLst/>
              <a:ahLst/>
              <a:cxnLst/>
              <a:rect l="l" t="t" r="r" b="b"/>
              <a:pathLst>
                <a:path w="3782695" h="4912360">
                  <a:moveTo>
                    <a:pt x="3583178" y="0"/>
                  </a:moveTo>
                  <a:lnTo>
                    <a:pt x="199389" y="0"/>
                  </a:lnTo>
                  <a:lnTo>
                    <a:pt x="153675" y="5266"/>
                  </a:lnTo>
                  <a:lnTo>
                    <a:pt x="111708" y="20268"/>
                  </a:lnTo>
                  <a:lnTo>
                    <a:pt x="74686" y="43807"/>
                  </a:lnTo>
                  <a:lnTo>
                    <a:pt x="43807" y="74686"/>
                  </a:lnTo>
                  <a:lnTo>
                    <a:pt x="20268" y="111708"/>
                  </a:lnTo>
                  <a:lnTo>
                    <a:pt x="5266" y="153675"/>
                  </a:lnTo>
                  <a:lnTo>
                    <a:pt x="0" y="199389"/>
                  </a:lnTo>
                  <a:lnTo>
                    <a:pt x="0" y="4712474"/>
                  </a:lnTo>
                  <a:lnTo>
                    <a:pt x="5266" y="4758188"/>
                  </a:lnTo>
                  <a:lnTo>
                    <a:pt x="20268" y="4800154"/>
                  </a:lnTo>
                  <a:lnTo>
                    <a:pt x="43807" y="4837173"/>
                  </a:lnTo>
                  <a:lnTo>
                    <a:pt x="74686" y="4868049"/>
                  </a:lnTo>
                  <a:lnTo>
                    <a:pt x="111708" y="4891586"/>
                  </a:lnTo>
                  <a:lnTo>
                    <a:pt x="153675" y="4906586"/>
                  </a:lnTo>
                  <a:lnTo>
                    <a:pt x="199389" y="4911852"/>
                  </a:lnTo>
                  <a:lnTo>
                    <a:pt x="3583178" y="4911852"/>
                  </a:lnTo>
                  <a:lnTo>
                    <a:pt x="3628892" y="4906586"/>
                  </a:lnTo>
                  <a:lnTo>
                    <a:pt x="3670859" y="4891586"/>
                  </a:lnTo>
                  <a:lnTo>
                    <a:pt x="3707881" y="4868049"/>
                  </a:lnTo>
                  <a:lnTo>
                    <a:pt x="3738760" y="4837173"/>
                  </a:lnTo>
                  <a:lnTo>
                    <a:pt x="3762299" y="4800154"/>
                  </a:lnTo>
                  <a:lnTo>
                    <a:pt x="3777301" y="4758188"/>
                  </a:lnTo>
                  <a:lnTo>
                    <a:pt x="3782567" y="471247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295893" y="1442466"/>
              <a:ext cx="3782695" cy="4912360"/>
            </a:xfrm>
            <a:custGeom>
              <a:avLst/>
              <a:gdLst/>
              <a:ahLst/>
              <a:cxnLst/>
              <a:rect l="l" t="t" r="r" b="b"/>
              <a:pathLst>
                <a:path w="3782695" h="4912360">
                  <a:moveTo>
                    <a:pt x="0" y="199389"/>
                  </a:moveTo>
                  <a:lnTo>
                    <a:pt x="5266" y="153675"/>
                  </a:lnTo>
                  <a:lnTo>
                    <a:pt x="20268" y="111708"/>
                  </a:lnTo>
                  <a:lnTo>
                    <a:pt x="43807" y="74686"/>
                  </a:lnTo>
                  <a:lnTo>
                    <a:pt x="74686" y="43807"/>
                  </a:lnTo>
                  <a:lnTo>
                    <a:pt x="111708" y="20268"/>
                  </a:lnTo>
                  <a:lnTo>
                    <a:pt x="153675" y="5266"/>
                  </a:lnTo>
                  <a:lnTo>
                    <a:pt x="199389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712474"/>
                  </a:lnTo>
                  <a:lnTo>
                    <a:pt x="3777301" y="4758188"/>
                  </a:lnTo>
                  <a:lnTo>
                    <a:pt x="3762299" y="4800154"/>
                  </a:lnTo>
                  <a:lnTo>
                    <a:pt x="3738760" y="4837173"/>
                  </a:lnTo>
                  <a:lnTo>
                    <a:pt x="3707881" y="4868049"/>
                  </a:lnTo>
                  <a:lnTo>
                    <a:pt x="3670859" y="4891586"/>
                  </a:lnTo>
                  <a:lnTo>
                    <a:pt x="3628892" y="4906586"/>
                  </a:lnTo>
                  <a:lnTo>
                    <a:pt x="3583178" y="4911852"/>
                  </a:lnTo>
                  <a:lnTo>
                    <a:pt x="199389" y="4911852"/>
                  </a:lnTo>
                  <a:lnTo>
                    <a:pt x="153675" y="4906586"/>
                  </a:lnTo>
                  <a:lnTo>
                    <a:pt x="111708" y="4891586"/>
                  </a:lnTo>
                  <a:lnTo>
                    <a:pt x="74686" y="4868049"/>
                  </a:lnTo>
                  <a:lnTo>
                    <a:pt x="43807" y="4837173"/>
                  </a:lnTo>
                  <a:lnTo>
                    <a:pt x="20268" y="4800154"/>
                  </a:lnTo>
                  <a:lnTo>
                    <a:pt x="5266" y="4758188"/>
                  </a:lnTo>
                  <a:lnTo>
                    <a:pt x="0" y="471247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8725281" y="1523238"/>
            <a:ext cx="292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5" dirty="0">
                <a:solidFill>
                  <a:srgbClr val="FFC000"/>
                </a:solidFill>
                <a:latin typeface="Calibri"/>
                <a:cs typeface="Calibri"/>
              </a:rPr>
              <a:t>Potential</a:t>
            </a:r>
            <a:r>
              <a:rPr sz="18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30" dirty="0">
                <a:solidFill>
                  <a:srgbClr val="FFC000"/>
                </a:solidFill>
                <a:latin typeface="Calibri"/>
                <a:cs typeface="Calibri"/>
              </a:rPr>
              <a:t>Career</a:t>
            </a:r>
            <a:r>
              <a:rPr sz="1800" b="1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20" dirty="0">
                <a:solidFill>
                  <a:srgbClr val="FFC000"/>
                </a:solidFill>
                <a:latin typeface="Calibri"/>
                <a:cs typeface="Calibri"/>
              </a:rPr>
              <a:t>Pathways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34196" y="2071878"/>
            <a:ext cx="3378835" cy="3592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20" dirty="0">
                <a:solidFill>
                  <a:srgbClr val="FFC000"/>
                </a:solidFill>
                <a:latin typeface="Calibri"/>
                <a:cs typeface="Calibri"/>
              </a:rPr>
              <a:t>Practicing</a:t>
            </a:r>
            <a:r>
              <a:rPr sz="18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90" dirty="0">
                <a:solidFill>
                  <a:srgbClr val="FFC000"/>
                </a:solidFill>
                <a:latin typeface="Calibri"/>
                <a:cs typeface="Calibri"/>
              </a:rPr>
              <a:t>Artist; </a:t>
            </a:r>
            <a:r>
              <a:rPr sz="1800" b="1" spc="245" dirty="0">
                <a:solidFill>
                  <a:srgbClr val="FFC000"/>
                </a:solidFill>
                <a:latin typeface="Calibri"/>
                <a:cs typeface="Calibri"/>
              </a:rPr>
              <a:t>2D</a:t>
            </a:r>
            <a:r>
              <a:rPr sz="18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5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8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220" dirty="0">
                <a:solidFill>
                  <a:srgbClr val="FFC000"/>
                </a:solidFill>
                <a:latin typeface="Calibri"/>
                <a:cs typeface="Calibri"/>
              </a:rPr>
              <a:t>3D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75" dirty="0">
                <a:solidFill>
                  <a:srgbClr val="FFC000"/>
                </a:solidFill>
                <a:latin typeface="Calibri"/>
                <a:cs typeface="Calibri"/>
              </a:rPr>
              <a:t>Illustrator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25" dirty="0">
                <a:solidFill>
                  <a:srgbClr val="FFC000"/>
                </a:solidFill>
                <a:latin typeface="Calibri"/>
                <a:cs typeface="Calibri"/>
              </a:rPr>
              <a:t>Fashion</a:t>
            </a:r>
            <a:r>
              <a:rPr sz="18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75" dirty="0">
                <a:solidFill>
                  <a:srgbClr val="FFC000"/>
                </a:solidFill>
                <a:latin typeface="Calibri"/>
                <a:cs typeface="Calibri"/>
              </a:rPr>
              <a:t>illustrator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40" dirty="0">
                <a:solidFill>
                  <a:srgbClr val="FFC000"/>
                </a:solidFill>
                <a:latin typeface="Calibri"/>
                <a:cs typeface="Calibri"/>
              </a:rPr>
              <a:t>Accessory</a:t>
            </a:r>
            <a:r>
              <a:rPr sz="1800" b="1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50" dirty="0">
                <a:solidFill>
                  <a:srgbClr val="FFC000"/>
                </a:solidFill>
                <a:latin typeface="Calibri"/>
                <a:cs typeface="Calibri"/>
              </a:rPr>
              <a:t>Designer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25" dirty="0">
                <a:solidFill>
                  <a:srgbClr val="FFC000"/>
                </a:solidFill>
                <a:latin typeface="Calibri"/>
                <a:cs typeface="Calibri"/>
              </a:rPr>
              <a:t>Fashion</a:t>
            </a:r>
            <a:r>
              <a:rPr sz="18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50" dirty="0">
                <a:solidFill>
                  <a:srgbClr val="FFC000"/>
                </a:solidFill>
                <a:latin typeface="Calibri"/>
                <a:cs typeface="Calibri"/>
              </a:rPr>
              <a:t>Designer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25" dirty="0">
                <a:solidFill>
                  <a:srgbClr val="FFC000"/>
                </a:solidFill>
                <a:latin typeface="Calibri"/>
                <a:cs typeface="Calibri"/>
              </a:rPr>
              <a:t>Fabric</a:t>
            </a:r>
            <a:r>
              <a:rPr sz="18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50" dirty="0">
                <a:solidFill>
                  <a:srgbClr val="FFC000"/>
                </a:solidFill>
                <a:latin typeface="Calibri"/>
                <a:cs typeface="Calibri"/>
              </a:rPr>
              <a:t>Designer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95" dirty="0">
                <a:solidFill>
                  <a:srgbClr val="FFC000"/>
                </a:solidFill>
                <a:latin typeface="Calibri"/>
                <a:cs typeface="Calibri"/>
              </a:rPr>
              <a:t>Architect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00" dirty="0">
                <a:solidFill>
                  <a:srgbClr val="FFC000"/>
                </a:solidFill>
                <a:latin typeface="Calibri"/>
                <a:cs typeface="Calibri"/>
              </a:rPr>
              <a:t>Art</a:t>
            </a:r>
            <a:r>
              <a:rPr sz="18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FFC000"/>
                </a:solidFill>
                <a:latin typeface="Calibri"/>
                <a:cs typeface="Calibri"/>
              </a:rPr>
              <a:t>Education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00" dirty="0">
                <a:solidFill>
                  <a:srgbClr val="FFC000"/>
                </a:solidFill>
                <a:latin typeface="Calibri"/>
                <a:cs typeface="Calibri"/>
              </a:rPr>
              <a:t>Art</a:t>
            </a:r>
            <a:r>
              <a:rPr sz="18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FFC000"/>
                </a:solidFill>
                <a:latin typeface="Calibri"/>
                <a:cs typeface="Calibri"/>
              </a:rPr>
              <a:t>Therapy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05" dirty="0">
                <a:solidFill>
                  <a:srgbClr val="FFC000"/>
                </a:solidFill>
                <a:latin typeface="Calibri"/>
                <a:cs typeface="Calibri"/>
              </a:rPr>
              <a:t>Theatre</a:t>
            </a:r>
            <a:r>
              <a:rPr sz="18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05" dirty="0">
                <a:solidFill>
                  <a:srgbClr val="FFC000"/>
                </a:solidFill>
                <a:latin typeface="Calibri"/>
                <a:cs typeface="Calibri"/>
              </a:rPr>
              <a:t>set</a:t>
            </a:r>
            <a:r>
              <a:rPr sz="1800" b="1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40" dirty="0">
                <a:solidFill>
                  <a:srgbClr val="FFC000"/>
                </a:solidFill>
                <a:latin typeface="Calibri"/>
                <a:cs typeface="Calibri"/>
              </a:rPr>
              <a:t>designer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55" dirty="0">
                <a:solidFill>
                  <a:srgbClr val="FFC000"/>
                </a:solidFill>
                <a:latin typeface="Calibri"/>
                <a:cs typeface="Calibri"/>
              </a:rPr>
              <a:t>Costume</a:t>
            </a:r>
            <a:r>
              <a:rPr sz="18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40" dirty="0">
                <a:solidFill>
                  <a:srgbClr val="FFC000"/>
                </a:solidFill>
                <a:latin typeface="Calibri"/>
                <a:cs typeface="Calibri"/>
              </a:rPr>
              <a:t>designer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65" dirty="0">
                <a:solidFill>
                  <a:srgbClr val="FFC000"/>
                </a:solidFill>
                <a:latin typeface="Calibri"/>
                <a:cs typeface="Calibri"/>
              </a:rPr>
              <a:t>Jewelry</a:t>
            </a:r>
            <a:r>
              <a:rPr sz="18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45" dirty="0">
                <a:solidFill>
                  <a:srgbClr val="FFC000"/>
                </a:solidFill>
                <a:latin typeface="Calibri"/>
                <a:cs typeface="Calibri"/>
              </a:rPr>
              <a:t>designer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1" spc="130" dirty="0">
                <a:solidFill>
                  <a:srgbClr val="FFC000"/>
                </a:solidFill>
                <a:latin typeface="Calibri"/>
                <a:cs typeface="Calibri"/>
              </a:rPr>
              <a:t>Film</a:t>
            </a:r>
            <a:r>
              <a:rPr sz="1800" b="1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30" dirty="0">
                <a:solidFill>
                  <a:srgbClr val="FFC000"/>
                </a:solidFill>
                <a:latin typeface="Calibri"/>
                <a:cs typeface="Calibri"/>
              </a:rPr>
              <a:t>Prop</a:t>
            </a:r>
            <a:r>
              <a:rPr sz="18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FFC000"/>
                </a:solidFill>
                <a:latin typeface="Calibri"/>
                <a:cs typeface="Calibri"/>
              </a:rPr>
              <a:t>designer/maker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96011" y="1423416"/>
            <a:ext cx="3820795" cy="4950460"/>
            <a:chOff x="96011" y="1423416"/>
            <a:chExt cx="3820795" cy="4950460"/>
          </a:xfrm>
        </p:grpSpPr>
        <p:sp>
          <p:nvSpPr>
            <p:cNvPr id="15" name="object 15"/>
            <p:cNvSpPr/>
            <p:nvPr/>
          </p:nvSpPr>
          <p:spPr>
            <a:xfrm>
              <a:off x="115061" y="1442466"/>
              <a:ext cx="3782695" cy="4912360"/>
            </a:xfrm>
            <a:custGeom>
              <a:avLst/>
              <a:gdLst/>
              <a:ahLst/>
              <a:cxnLst/>
              <a:rect l="l" t="t" r="r" b="b"/>
              <a:pathLst>
                <a:path w="3782695" h="491236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712474"/>
                  </a:lnTo>
                  <a:lnTo>
                    <a:pt x="5265" y="4758188"/>
                  </a:lnTo>
                  <a:lnTo>
                    <a:pt x="20265" y="4800154"/>
                  </a:lnTo>
                  <a:lnTo>
                    <a:pt x="43802" y="4837173"/>
                  </a:lnTo>
                  <a:lnTo>
                    <a:pt x="74678" y="4868049"/>
                  </a:lnTo>
                  <a:lnTo>
                    <a:pt x="111697" y="4891586"/>
                  </a:lnTo>
                  <a:lnTo>
                    <a:pt x="153663" y="4906586"/>
                  </a:lnTo>
                  <a:lnTo>
                    <a:pt x="199377" y="4911852"/>
                  </a:lnTo>
                  <a:lnTo>
                    <a:pt x="3583178" y="4911852"/>
                  </a:lnTo>
                  <a:lnTo>
                    <a:pt x="3628892" y="4906586"/>
                  </a:lnTo>
                  <a:lnTo>
                    <a:pt x="3670859" y="4891586"/>
                  </a:lnTo>
                  <a:lnTo>
                    <a:pt x="3707881" y="4868049"/>
                  </a:lnTo>
                  <a:lnTo>
                    <a:pt x="3738760" y="4837173"/>
                  </a:lnTo>
                  <a:lnTo>
                    <a:pt x="3762299" y="4800154"/>
                  </a:lnTo>
                  <a:lnTo>
                    <a:pt x="3777301" y="4758188"/>
                  </a:lnTo>
                  <a:lnTo>
                    <a:pt x="3782567" y="471247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5061" y="1442466"/>
              <a:ext cx="3782695" cy="4912360"/>
            </a:xfrm>
            <a:custGeom>
              <a:avLst/>
              <a:gdLst/>
              <a:ahLst/>
              <a:cxnLst/>
              <a:rect l="l" t="t" r="r" b="b"/>
              <a:pathLst>
                <a:path w="3782695" h="491236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712474"/>
                  </a:lnTo>
                  <a:lnTo>
                    <a:pt x="3777301" y="4758188"/>
                  </a:lnTo>
                  <a:lnTo>
                    <a:pt x="3762299" y="4800154"/>
                  </a:lnTo>
                  <a:lnTo>
                    <a:pt x="3738760" y="4837173"/>
                  </a:lnTo>
                  <a:lnTo>
                    <a:pt x="3707881" y="4868049"/>
                  </a:lnTo>
                  <a:lnTo>
                    <a:pt x="3670859" y="4891586"/>
                  </a:lnTo>
                  <a:lnTo>
                    <a:pt x="3628892" y="4906586"/>
                  </a:lnTo>
                  <a:lnTo>
                    <a:pt x="3583178" y="4911852"/>
                  </a:lnTo>
                  <a:lnTo>
                    <a:pt x="199377" y="4911852"/>
                  </a:lnTo>
                  <a:lnTo>
                    <a:pt x="153663" y="4906586"/>
                  </a:lnTo>
                  <a:lnTo>
                    <a:pt x="111697" y="4891586"/>
                  </a:lnTo>
                  <a:lnTo>
                    <a:pt x="74678" y="4868049"/>
                  </a:lnTo>
                  <a:lnTo>
                    <a:pt x="43802" y="4837173"/>
                  </a:lnTo>
                  <a:lnTo>
                    <a:pt x="20265" y="4800154"/>
                  </a:lnTo>
                  <a:lnTo>
                    <a:pt x="5265" y="4758188"/>
                  </a:lnTo>
                  <a:lnTo>
                    <a:pt x="0" y="471247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51256" y="1524761"/>
            <a:ext cx="3482975" cy="4832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95"/>
              </a:spcBef>
            </a:pPr>
            <a:r>
              <a:rPr sz="1600" b="1" spc="85" dirty="0">
                <a:solidFill>
                  <a:srgbClr val="FFC000"/>
                </a:solidFill>
                <a:latin typeface="Calibri"/>
                <a:cs typeface="Calibri"/>
              </a:rPr>
              <a:t>Further </a:t>
            </a:r>
            <a:r>
              <a:rPr sz="1600" b="1" spc="100" dirty="0">
                <a:solidFill>
                  <a:srgbClr val="FFC000"/>
                </a:solidFill>
                <a:latin typeface="Calibri"/>
                <a:cs typeface="Calibri"/>
              </a:rPr>
              <a:t>Education/Apprenticeships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165" dirty="0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1400" b="1" spc="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10" dirty="0">
                <a:solidFill>
                  <a:srgbClr val="FFC000"/>
                </a:solidFill>
                <a:latin typeface="Calibri"/>
                <a:cs typeface="Calibri"/>
              </a:rPr>
              <a:t>Levels</a:t>
            </a:r>
            <a:r>
              <a:rPr sz="1400" b="1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65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1256" y="1981962"/>
            <a:ext cx="2966085" cy="1306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105" dirty="0">
                <a:solidFill>
                  <a:srgbClr val="FFC000"/>
                </a:solidFill>
                <a:latin typeface="Calibri"/>
                <a:cs typeface="Calibri"/>
              </a:rPr>
              <a:t>Fine</a:t>
            </a:r>
            <a:r>
              <a:rPr sz="1400" b="1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55" dirty="0">
                <a:solidFill>
                  <a:srgbClr val="FFC000"/>
                </a:solidFill>
                <a:latin typeface="Calibri"/>
                <a:cs typeface="Calibri"/>
              </a:rPr>
              <a:t>Art</a:t>
            </a:r>
            <a:endParaRPr sz="1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105" dirty="0">
                <a:solidFill>
                  <a:srgbClr val="FFC000"/>
                </a:solidFill>
                <a:latin typeface="Calibri"/>
                <a:cs typeface="Calibri"/>
              </a:rPr>
              <a:t>Graphic</a:t>
            </a:r>
            <a:r>
              <a:rPr sz="14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95" dirty="0">
                <a:solidFill>
                  <a:srgbClr val="FFC000"/>
                </a:solidFill>
                <a:latin typeface="Calibri"/>
                <a:cs typeface="Calibri"/>
              </a:rPr>
              <a:t>Communication</a:t>
            </a:r>
            <a:endParaRPr sz="1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80" dirty="0">
                <a:solidFill>
                  <a:srgbClr val="FFC000"/>
                </a:solidFill>
                <a:latin typeface="Calibri"/>
                <a:cs typeface="Calibri"/>
              </a:rPr>
              <a:t>Textile</a:t>
            </a:r>
            <a:r>
              <a:rPr sz="1400" b="1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30" dirty="0">
                <a:solidFill>
                  <a:srgbClr val="FFC000"/>
                </a:solidFill>
                <a:latin typeface="Calibri"/>
                <a:cs typeface="Calibri"/>
              </a:rPr>
              <a:t>Design</a:t>
            </a:r>
            <a:endParaRPr sz="1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80" dirty="0">
                <a:solidFill>
                  <a:srgbClr val="FFC000"/>
                </a:solidFill>
                <a:latin typeface="Calibri"/>
                <a:cs typeface="Calibri"/>
              </a:rPr>
              <a:t>Three-</a:t>
            </a:r>
            <a:r>
              <a:rPr sz="1400" b="1" spc="105" dirty="0">
                <a:solidFill>
                  <a:srgbClr val="FFC000"/>
                </a:solidFill>
                <a:latin typeface="Calibri"/>
                <a:cs typeface="Calibri"/>
              </a:rPr>
              <a:t>dimensional</a:t>
            </a:r>
            <a:r>
              <a:rPr sz="14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30" dirty="0">
                <a:solidFill>
                  <a:srgbClr val="FFC000"/>
                </a:solidFill>
                <a:latin typeface="Calibri"/>
                <a:cs typeface="Calibri"/>
              </a:rPr>
              <a:t>Design</a:t>
            </a:r>
            <a:endParaRPr sz="1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110" dirty="0">
                <a:solidFill>
                  <a:srgbClr val="FFC000"/>
                </a:solidFill>
                <a:latin typeface="Calibri"/>
                <a:cs typeface="Calibri"/>
              </a:rPr>
              <a:t>Photography</a:t>
            </a:r>
            <a:endParaRPr sz="1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90" dirty="0">
                <a:solidFill>
                  <a:srgbClr val="FFC000"/>
                </a:solidFill>
                <a:latin typeface="Calibri"/>
                <a:cs typeface="Calibri"/>
              </a:rPr>
              <a:t>Critical</a:t>
            </a:r>
            <a:r>
              <a:rPr sz="1400" b="1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2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4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05" dirty="0">
                <a:solidFill>
                  <a:srgbClr val="FFC000"/>
                </a:solidFill>
                <a:latin typeface="Calibri"/>
                <a:cs typeface="Calibri"/>
              </a:rPr>
              <a:t>Contextual</a:t>
            </a:r>
            <a:r>
              <a:rPr sz="1400" b="1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95" dirty="0">
                <a:solidFill>
                  <a:srgbClr val="FFC000"/>
                </a:solidFill>
                <a:latin typeface="Calibri"/>
                <a:cs typeface="Calibri"/>
              </a:rPr>
              <a:t>Studies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1256" y="3475735"/>
            <a:ext cx="106553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110" dirty="0">
                <a:solidFill>
                  <a:srgbClr val="FFC000"/>
                </a:solidFill>
                <a:latin typeface="Calibri"/>
                <a:cs typeface="Calibri"/>
              </a:rPr>
              <a:t>Level</a:t>
            </a:r>
            <a:r>
              <a:rPr sz="14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90" dirty="0">
                <a:solidFill>
                  <a:srgbClr val="FFC000"/>
                </a:solidFill>
                <a:latin typeface="Calibri"/>
                <a:cs typeface="Calibri"/>
              </a:rPr>
              <a:t>3</a:t>
            </a:r>
            <a:r>
              <a:rPr sz="14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80" dirty="0">
                <a:solidFill>
                  <a:srgbClr val="FFC000"/>
                </a:solidFill>
                <a:latin typeface="Calibri"/>
                <a:cs typeface="Calibri"/>
              </a:rPr>
              <a:t>Btec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1256" y="3689096"/>
            <a:ext cx="3374390" cy="2160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95" dirty="0">
                <a:solidFill>
                  <a:srgbClr val="FFC000"/>
                </a:solidFill>
                <a:latin typeface="Calibri"/>
                <a:cs typeface="Calibri"/>
              </a:rPr>
              <a:t>National</a:t>
            </a:r>
            <a:r>
              <a:rPr sz="1400" b="1" spc="-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85" dirty="0">
                <a:solidFill>
                  <a:srgbClr val="FFC000"/>
                </a:solidFill>
                <a:latin typeface="Calibri"/>
                <a:cs typeface="Calibri"/>
              </a:rPr>
              <a:t>Certificate</a:t>
            </a:r>
            <a:r>
              <a:rPr sz="1400" b="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9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400" b="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80" dirty="0">
                <a:solidFill>
                  <a:srgbClr val="FFC000"/>
                </a:solidFill>
                <a:latin typeface="Calibri"/>
                <a:cs typeface="Calibri"/>
              </a:rPr>
              <a:t>Art</a:t>
            </a:r>
            <a:r>
              <a:rPr sz="1400" b="1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9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endParaRPr sz="14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1400" b="1" spc="140" dirty="0">
                <a:solidFill>
                  <a:srgbClr val="FFC000"/>
                </a:solidFill>
                <a:latin typeface="Calibri"/>
                <a:cs typeface="Calibri"/>
              </a:rPr>
              <a:t>Design</a:t>
            </a:r>
            <a:r>
              <a:rPr sz="14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55" dirty="0">
                <a:solidFill>
                  <a:srgbClr val="FFC000"/>
                </a:solidFill>
                <a:latin typeface="Calibri"/>
                <a:cs typeface="Calibri"/>
              </a:rPr>
              <a:t>(180</a:t>
            </a:r>
            <a:r>
              <a:rPr sz="1400" b="1" spc="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14" dirty="0">
                <a:solidFill>
                  <a:srgbClr val="FFC000"/>
                </a:solidFill>
                <a:latin typeface="Calibri"/>
                <a:cs typeface="Calibri"/>
              </a:rPr>
              <a:t>GLH)</a:t>
            </a:r>
            <a:endParaRPr sz="14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95" dirty="0">
                <a:solidFill>
                  <a:srgbClr val="FFC000"/>
                </a:solidFill>
                <a:latin typeface="Calibri"/>
                <a:cs typeface="Calibri"/>
              </a:rPr>
              <a:t>National</a:t>
            </a:r>
            <a:r>
              <a:rPr sz="1400" b="1" spc="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30" dirty="0">
                <a:solidFill>
                  <a:srgbClr val="FFC000"/>
                </a:solidFill>
                <a:latin typeface="Calibri"/>
                <a:cs typeface="Calibri"/>
              </a:rPr>
              <a:t>Extended</a:t>
            </a:r>
            <a:r>
              <a:rPr sz="14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85" dirty="0">
                <a:solidFill>
                  <a:srgbClr val="FFC000"/>
                </a:solidFill>
                <a:latin typeface="Calibri"/>
                <a:cs typeface="Calibri"/>
              </a:rPr>
              <a:t>Certificate</a:t>
            </a:r>
            <a:r>
              <a:rPr sz="1400" b="1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9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4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55" dirty="0">
                <a:solidFill>
                  <a:srgbClr val="FFC000"/>
                </a:solidFill>
                <a:latin typeface="Calibri"/>
                <a:cs typeface="Calibri"/>
              </a:rPr>
              <a:t>Art </a:t>
            </a:r>
            <a:r>
              <a:rPr sz="1400" b="1" spc="12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4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40" dirty="0">
                <a:solidFill>
                  <a:srgbClr val="FFC000"/>
                </a:solidFill>
                <a:latin typeface="Calibri"/>
                <a:cs typeface="Calibri"/>
              </a:rPr>
              <a:t>Design</a:t>
            </a:r>
            <a:r>
              <a:rPr sz="14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55" dirty="0">
                <a:solidFill>
                  <a:srgbClr val="FFC000"/>
                </a:solidFill>
                <a:latin typeface="Calibri"/>
                <a:cs typeface="Calibri"/>
              </a:rPr>
              <a:t>(360</a:t>
            </a:r>
            <a:r>
              <a:rPr sz="14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14" dirty="0">
                <a:solidFill>
                  <a:srgbClr val="FFC000"/>
                </a:solidFill>
                <a:latin typeface="Calibri"/>
                <a:cs typeface="Calibri"/>
              </a:rPr>
              <a:t>GLH)</a:t>
            </a:r>
            <a:endParaRPr sz="1400">
              <a:latin typeface="Calibri"/>
              <a:cs typeface="Calibri"/>
            </a:endParaRPr>
          </a:p>
          <a:p>
            <a:pPr marL="299085" marR="1524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95" dirty="0">
                <a:solidFill>
                  <a:srgbClr val="FFC000"/>
                </a:solidFill>
                <a:latin typeface="Calibri"/>
                <a:cs typeface="Calibri"/>
              </a:rPr>
              <a:t>National</a:t>
            </a:r>
            <a:r>
              <a:rPr sz="1400" b="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00" dirty="0">
                <a:solidFill>
                  <a:srgbClr val="FFC000"/>
                </a:solidFill>
                <a:latin typeface="Calibri"/>
                <a:cs typeface="Calibri"/>
              </a:rPr>
              <a:t>Foundation</a:t>
            </a:r>
            <a:r>
              <a:rPr sz="1400" b="1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25" dirty="0">
                <a:solidFill>
                  <a:srgbClr val="FFC000"/>
                </a:solidFill>
                <a:latin typeface="Calibri"/>
                <a:cs typeface="Calibri"/>
              </a:rPr>
              <a:t>Diploma</a:t>
            </a:r>
            <a:r>
              <a:rPr sz="1400" b="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9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4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55" dirty="0">
                <a:solidFill>
                  <a:srgbClr val="FFC000"/>
                </a:solidFill>
                <a:latin typeface="Calibri"/>
                <a:cs typeface="Calibri"/>
              </a:rPr>
              <a:t>Art </a:t>
            </a:r>
            <a:r>
              <a:rPr sz="1400" b="1" spc="12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4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40" dirty="0">
                <a:solidFill>
                  <a:srgbClr val="FFC000"/>
                </a:solidFill>
                <a:latin typeface="Calibri"/>
                <a:cs typeface="Calibri"/>
              </a:rPr>
              <a:t>Design</a:t>
            </a:r>
            <a:r>
              <a:rPr sz="14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55" dirty="0">
                <a:solidFill>
                  <a:srgbClr val="FFC000"/>
                </a:solidFill>
                <a:latin typeface="Calibri"/>
                <a:cs typeface="Calibri"/>
              </a:rPr>
              <a:t>(510</a:t>
            </a:r>
            <a:r>
              <a:rPr sz="14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14" dirty="0">
                <a:solidFill>
                  <a:srgbClr val="FFC000"/>
                </a:solidFill>
                <a:latin typeface="Calibri"/>
                <a:cs typeface="Calibri"/>
              </a:rPr>
              <a:t>GLH)</a:t>
            </a:r>
            <a:endParaRPr sz="1400">
              <a:latin typeface="Calibri"/>
              <a:cs typeface="Calibri"/>
            </a:endParaRPr>
          </a:p>
          <a:p>
            <a:pPr marL="299085" marR="1778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95" dirty="0">
                <a:solidFill>
                  <a:srgbClr val="FFC000"/>
                </a:solidFill>
                <a:latin typeface="Calibri"/>
                <a:cs typeface="Calibri"/>
              </a:rPr>
              <a:t>National</a:t>
            </a:r>
            <a:r>
              <a:rPr sz="1400" b="1" spc="-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25" dirty="0">
                <a:solidFill>
                  <a:srgbClr val="FFC000"/>
                </a:solidFill>
                <a:latin typeface="Calibri"/>
                <a:cs typeface="Calibri"/>
              </a:rPr>
              <a:t>Diploma</a:t>
            </a:r>
            <a:r>
              <a:rPr sz="1400" b="1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9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400" b="1" spc="-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80" dirty="0">
                <a:solidFill>
                  <a:srgbClr val="FFC000"/>
                </a:solidFill>
                <a:latin typeface="Calibri"/>
                <a:cs typeface="Calibri"/>
              </a:rPr>
              <a:t>Art</a:t>
            </a:r>
            <a:r>
              <a:rPr sz="14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2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4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30" dirty="0">
                <a:solidFill>
                  <a:srgbClr val="FFC000"/>
                </a:solidFill>
                <a:latin typeface="Calibri"/>
                <a:cs typeface="Calibri"/>
              </a:rPr>
              <a:t>Design </a:t>
            </a:r>
            <a:r>
              <a:rPr sz="1400" b="1" spc="155" dirty="0">
                <a:solidFill>
                  <a:srgbClr val="FFC000"/>
                </a:solidFill>
                <a:latin typeface="Calibri"/>
                <a:cs typeface="Calibri"/>
              </a:rPr>
              <a:t>(720</a:t>
            </a:r>
            <a:r>
              <a:rPr sz="1400" b="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65" dirty="0">
                <a:solidFill>
                  <a:srgbClr val="FFC000"/>
                </a:solidFill>
                <a:latin typeface="Calibri"/>
                <a:cs typeface="Calibri"/>
              </a:rPr>
              <a:t>GLH</a:t>
            </a:r>
            <a:r>
              <a:rPr sz="1400" b="1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-50" dirty="0">
                <a:solidFill>
                  <a:srgbClr val="FFC000"/>
                </a:solidFill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  <a:p>
            <a:pPr marL="299085" marR="16192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95" dirty="0">
                <a:solidFill>
                  <a:srgbClr val="FFC000"/>
                </a:solidFill>
                <a:latin typeface="Calibri"/>
                <a:cs typeface="Calibri"/>
              </a:rPr>
              <a:t>National</a:t>
            </a:r>
            <a:r>
              <a:rPr sz="1400" b="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30" dirty="0">
                <a:solidFill>
                  <a:srgbClr val="FFC000"/>
                </a:solidFill>
                <a:latin typeface="Calibri"/>
                <a:cs typeface="Calibri"/>
              </a:rPr>
              <a:t>Extended</a:t>
            </a:r>
            <a:r>
              <a:rPr sz="1400" b="1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25" dirty="0">
                <a:solidFill>
                  <a:srgbClr val="FFC000"/>
                </a:solidFill>
                <a:latin typeface="Calibri"/>
                <a:cs typeface="Calibri"/>
              </a:rPr>
              <a:t>Diploma</a:t>
            </a:r>
            <a:r>
              <a:rPr sz="1400" b="1" spc="1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9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400" b="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55" dirty="0">
                <a:solidFill>
                  <a:srgbClr val="FFC000"/>
                </a:solidFill>
                <a:latin typeface="Calibri"/>
                <a:cs typeface="Calibri"/>
              </a:rPr>
              <a:t>Art </a:t>
            </a:r>
            <a:r>
              <a:rPr sz="1400" b="1" spc="120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4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40" dirty="0">
                <a:solidFill>
                  <a:srgbClr val="FFC000"/>
                </a:solidFill>
                <a:latin typeface="Calibri"/>
                <a:cs typeface="Calibri"/>
              </a:rPr>
              <a:t>Design</a:t>
            </a:r>
            <a:r>
              <a:rPr sz="1400" b="1" spc="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60" dirty="0">
                <a:solidFill>
                  <a:srgbClr val="FFC000"/>
                </a:solidFill>
                <a:latin typeface="Calibri"/>
                <a:cs typeface="Calibri"/>
              </a:rPr>
              <a:t>(1080</a:t>
            </a:r>
            <a:r>
              <a:rPr sz="14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400" b="1" spc="114" dirty="0">
                <a:solidFill>
                  <a:srgbClr val="FFC000"/>
                </a:solidFill>
                <a:latin typeface="Calibri"/>
                <a:cs typeface="Calibri"/>
              </a:rPr>
              <a:t>GLH)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117847" y="1424939"/>
            <a:ext cx="3957954" cy="4950460"/>
            <a:chOff x="4117847" y="1424939"/>
            <a:chExt cx="3957954" cy="4950460"/>
          </a:xfrm>
        </p:grpSpPr>
        <p:sp>
          <p:nvSpPr>
            <p:cNvPr id="22" name="object 22"/>
            <p:cNvSpPr/>
            <p:nvPr/>
          </p:nvSpPr>
          <p:spPr>
            <a:xfrm>
              <a:off x="4136897" y="1443989"/>
              <a:ext cx="3919854" cy="4912360"/>
            </a:xfrm>
            <a:custGeom>
              <a:avLst/>
              <a:gdLst/>
              <a:ahLst/>
              <a:cxnLst/>
              <a:rect l="l" t="t" r="r" b="b"/>
              <a:pathLst>
                <a:path w="3919854" h="4912360">
                  <a:moveTo>
                    <a:pt x="3713099" y="0"/>
                  </a:moveTo>
                  <a:lnTo>
                    <a:pt x="206628" y="0"/>
                  </a:lnTo>
                  <a:lnTo>
                    <a:pt x="159233" y="5454"/>
                  </a:lnTo>
                  <a:lnTo>
                    <a:pt x="115734" y="20992"/>
                  </a:lnTo>
                  <a:lnTo>
                    <a:pt x="77370" y="45376"/>
                  </a:lnTo>
                  <a:lnTo>
                    <a:pt x="45376" y="77370"/>
                  </a:lnTo>
                  <a:lnTo>
                    <a:pt x="20992" y="115734"/>
                  </a:lnTo>
                  <a:lnTo>
                    <a:pt x="5454" y="159233"/>
                  </a:lnTo>
                  <a:lnTo>
                    <a:pt x="0" y="206629"/>
                  </a:lnTo>
                  <a:lnTo>
                    <a:pt x="0" y="4705235"/>
                  </a:lnTo>
                  <a:lnTo>
                    <a:pt x="5454" y="4752610"/>
                  </a:lnTo>
                  <a:lnTo>
                    <a:pt x="20992" y="4796099"/>
                  </a:lnTo>
                  <a:lnTo>
                    <a:pt x="45376" y="4834463"/>
                  </a:lnTo>
                  <a:lnTo>
                    <a:pt x="77370" y="4866460"/>
                  </a:lnTo>
                  <a:lnTo>
                    <a:pt x="115734" y="4890851"/>
                  </a:lnTo>
                  <a:lnTo>
                    <a:pt x="159233" y="4906395"/>
                  </a:lnTo>
                  <a:lnTo>
                    <a:pt x="206628" y="4911852"/>
                  </a:lnTo>
                  <a:lnTo>
                    <a:pt x="3713099" y="4911852"/>
                  </a:lnTo>
                  <a:lnTo>
                    <a:pt x="3760494" y="4906395"/>
                  </a:lnTo>
                  <a:lnTo>
                    <a:pt x="3803993" y="4890851"/>
                  </a:lnTo>
                  <a:lnTo>
                    <a:pt x="3842357" y="4866460"/>
                  </a:lnTo>
                  <a:lnTo>
                    <a:pt x="3874351" y="4834463"/>
                  </a:lnTo>
                  <a:lnTo>
                    <a:pt x="3898735" y="4796099"/>
                  </a:lnTo>
                  <a:lnTo>
                    <a:pt x="3914273" y="4752610"/>
                  </a:lnTo>
                  <a:lnTo>
                    <a:pt x="3919728" y="4705235"/>
                  </a:lnTo>
                  <a:lnTo>
                    <a:pt x="3919728" y="206629"/>
                  </a:lnTo>
                  <a:lnTo>
                    <a:pt x="3914273" y="159233"/>
                  </a:lnTo>
                  <a:lnTo>
                    <a:pt x="3898735" y="115734"/>
                  </a:lnTo>
                  <a:lnTo>
                    <a:pt x="3874351" y="77370"/>
                  </a:lnTo>
                  <a:lnTo>
                    <a:pt x="3842357" y="45376"/>
                  </a:lnTo>
                  <a:lnTo>
                    <a:pt x="3803993" y="20992"/>
                  </a:lnTo>
                  <a:lnTo>
                    <a:pt x="3760494" y="5454"/>
                  </a:lnTo>
                  <a:lnTo>
                    <a:pt x="3713099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136897" y="1443989"/>
              <a:ext cx="3919854" cy="4912360"/>
            </a:xfrm>
            <a:custGeom>
              <a:avLst/>
              <a:gdLst/>
              <a:ahLst/>
              <a:cxnLst/>
              <a:rect l="l" t="t" r="r" b="b"/>
              <a:pathLst>
                <a:path w="3919854" h="4912360">
                  <a:moveTo>
                    <a:pt x="0" y="206629"/>
                  </a:moveTo>
                  <a:lnTo>
                    <a:pt x="5454" y="159233"/>
                  </a:lnTo>
                  <a:lnTo>
                    <a:pt x="20992" y="115734"/>
                  </a:lnTo>
                  <a:lnTo>
                    <a:pt x="45376" y="77370"/>
                  </a:lnTo>
                  <a:lnTo>
                    <a:pt x="77370" y="45376"/>
                  </a:lnTo>
                  <a:lnTo>
                    <a:pt x="115734" y="20992"/>
                  </a:lnTo>
                  <a:lnTo>
                    <a:pt x="159233" y="5454"/>
                  </a:lnTo>
                  <a:lnTo>
                    <a:pt x="206628" y="0"/>
                  </a:lnTo>
                  <a:lnTo>
                    <a:pt x="3713099" y="0"/>
                  </a:lnTo>
                  <a:lnTo>
                    <a:pt x="3760494" y="5454"/>
                  </a:lnTo>
                  <a:lnTo>
                    <a:pt x="3803993" y="20992"/>
                  </a:lnTo>
                  <a:lnTo>
                    <a:pt x="3842357" y="45376"/>
                  </a:lnTo>
                  <a:lnTo>
                    <a:pt x="3874351" y="77370"/>
                  </a:lnTo>
                  <a:lnTo>
                    <a:pt x="3898735" y="115734"/>
                  </a:lnTo>
                  <a:lnTo>
                    <a:pt x="3914273" y="159233"/>
                  </a:lnTo>
                  <a:lnTo>
                    <a:pt x="3919728" y="206629"/>
                  </a:lnTo>
                  <a:lnTo>
                    <a:pt x="3919728" y="4705235"/>
                  </a:lnTo>
                  <a:lnTo>
                    <a:pt x="3914273" y="4752610"/>
                  </a:lnTo>
                  <a:lnTo>
                    <a:pt x="3898735" y="4796099"/>
                  </a:lnTo>
                  <a:lnTo>
                    <a:pt x="3874351" y="4834463"/>
                  </a:lnTo>
                  <a:lnTo>
                    <a:pt x="3842357" y="4866460"/>
                  </a:lnTo>
                  <a:lnTo>
                    <a:pt x="3803993" y="4890851"/>
                  </a:lnTo>
                  <a:lnTo>
                    <a:pt x="3760494" y="4906395"/>
                  </a:lnTo>
                  <a:lnTo>
                    <a:pt x="3713099" y="4911852"/>
                  </a:lnTo>
                  <a:lnTo>
                    <a:pt x="206628" y="4911852"/>
                  </a:lnTo>
                  <a:lnTo>
                    <a:pt x="159233" y="4906395"/>
                  </a:lnTo>
                  <a:lnTo>
                    <a:pt x="115734" y="4890851"/>
                  </a:lnTo>
                  <a:lnTo>
                    <a:pt x="77370" y="4866460"/>
                  </a:lnTo>
                  <a:lnTo>
                    <a:pt x="45376" y="4834463"/>
                  </a:lnTo>
                  <a:lnTo>
                    <a:pt x="20992" y="4796099"/>
                  </a:lnTo>
                  <a:lnTo>
                    <a:pt x="5454" y="4752610"/>
                  </a:lnTo>
                  <a:lnTo>
                    <a:pt x="0" y="4705235"/>
                  </a:lnTo>
                  <a:lnTo>
                    <a:pt x="0" y="20662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276471" y="1526540"/>
            <a:ext cx="3568700" cy="4831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215" algn="ctr">
              <a:lnSpc>
                <a:spcPct val="100000"/>
              </a:lnSpc>
              <a:spcBef>
                <a:spcPts val="100"/>
              </a:spcBef>
            </a:pPr>
            <a:r>
              <a:rPr sz="1800" b="1" spc="130" dirty="0">
                <a:solidFill>
                  <a:srgbClr val="FFC000"/>
                </a:solidFill>
                <a:latin typeface="Calibri"/>
                <a:cs typeface="Calibri"/>
              </a:rPr>
              <a:t>Life/Employability</a:t>
            </a:r>
            <a:r>
              <a:rPr sz="1800" b="1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800" b="1" spc="125" dirty="0">
                <a:solidFill>
                  <a:srgbClr val="FFC000"/>
                </a:solidFill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b="1" spc="75" dirty="0">
                <a:solidFill>
                  <a:srgbClr val="FFC000"/>
                </a:solidFill>
                <a:latin typeface="Calibri"/>
                <a:cs typeface="Calibri"/>
              </a:rPr>
              <a:t>Technical</a:t>
            </a:r>
            <a:r>
              <a:rPr sz="1100" b="1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60" dirty="0">
                <a:solidFill>
                  <a:srgbClr val="FFC000"/>
                </a:solidFill>
                <a:latin typeface="Calibri"/>
                <a:cs typeface="Calibri"/>
              </a:rPr>
              <a:t>ability</a:t>
            </a:r>
            <a:endParaRPr sz="1100">
              <a:latin typeface="Calibri"/>
              <a:cs typeface="Calibri"/>
            </a:endParaRPr>
          </a:p>
          <a:p>
            <a:pPr marL="12700" marR="425450">
              <a:lnSpc>
                <a:spcPct val="100000"/>
              </a:lnSpc>
            </a:pP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100" spc="1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100" spc="1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develop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technical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skills</a:t>
            </a:r>
            <a:r>
              <a:rPr sz="11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1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specialist</a:t>
            </a:r>
            <a:r>
              <a:rPr sz="1100" spc="1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FFC000"/>
                </a:solidFill>
                <a:latin typeface="Calibri"/>
                <a:cs typeface="Calibri"/>
              </a:rPr>
              <a:t>Art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knowledge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throughout</a:t>
            </a: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course.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b="1" spc="95" dirty="0">
                <a:solidFill>
                  <a:srgbClr val="FFC000"/>
                </a:solidFill>
                <a:latin typeface="Calibri"/>
                <a:cs typeface="Calibri"/>
              </a:rPr>
              <a:t>Problem</a:t>
            </a:r>
            <a:r>
              <a:rPr sz="1100" b="1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b="1" spc="85" dirty="0">
                <a:solidFill>
                  <a:srgbClr val="FFC000"/>
                </a:solidFill>
                <a:latin typeface="Calibri"/>
                <a:cs typeface="Calibri"/>
              </a:rPr>
              <a:t>solving</a:t>
            </a:r>
            <a:endParaRPr sz="1100">
              <a:latin typeface="Calibri"/>
              <a:cs typeface="Calibri"/>
            </a:endParaRPr>
          </a:p>
          <a:p>
            <a:pPr marL="12700" marR="19685">
              <a:lnSpc>
                <a:spcPct val="100000"/>
              </a:lnSpc>
            </a:pP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develop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problem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solving</a:t>
            </a: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skills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through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FFC000"/>
                </a:solidFill>
                <a:latin typeface="Calibri"/>
                <a:cs typeface="Calibri"/>
              </a:rPr>
              <a:t>your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practice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as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art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student: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for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example</a:t>
            </a: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how</a:t>
            </a: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FFC000"/>
                </a:solidFill>
                <a:latin typeface="Calibri"/>
                <a:cs typeface="Calibri"/>
              </a:rPr>
              <a:t>construct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3D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with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media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differing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properties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 or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how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FFC000"/>
                </a:solidFill>
                <a:latin typeface="Calibri"/>
                <a:cs typeface="Calibri"/>
              </a:rPr>
              <a:t>to 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replicate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effects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that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artists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has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created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with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FFC000"/>
                </a:solidFill>
                <a:latin typeface="Calibri"/>
                <a:cs typeface="Calibri"/>
              </a:rPr>
              <a:t>a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chosen</a:t>
            </a:r>
            <a:r>
              <a:rPr sz="1100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media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spc="75" dirty="0">
                <a:solidFill>
                  <a:srgbClr val="FFC000"/>
                </a:solidFill>
                <a:latin typeface="Calibri"/>
                <a:cs typeface="Calibri"/>
              </a:rPr>
              <a:t>Organisation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You’ll</a:t>
            </a:r>
            <a:r>
              <a:rPr sz="1100" spc="1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need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1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able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1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prioritize</a:t>
            </a:r>
            <a:r>
              <a:rPr sz="1100" spc="1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work</a:t>
            </a:r>
            <a:r>
              <a:rPr sz="1100" spc="1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meet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FFC000"/>
                </a:solidFill>
                <a:latin typeface="Calibri"/>
                <a:cs typeface="Calibri"/>
              </a:rPr>
              <a:t>strict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deadlines</a:t>
            </a:r>
            <a:r>
              <a:rPr sz="11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while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also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achieving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course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FFC000"/>
                </a:solidFill>
                <a:latin typeface="Calibri"/>
                <a:cs typeface="Calibri"/>
              </a:rPr>
              <a:t>criteria.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b="1" spc="60" dirty="0">
                <a:solidFill>
                  <a:srgbClr val="FFC000"/>
                </a:solidFill>
                <a:latin typeface="Calibri"/>
                <a:cs typeface="Calibri"/>
              </a:rPr>
              <a:t>Creativity</a:t>
            </a:r>
            <a:endParaRPr sz="1100">
              <a:latin typeface="Calibri"/>
              <a:cs typeface="Calibri"/>
            </a:endParaRPr>
          </a:p>
          <a:p>
            <a:pPr marL="12700" marR="45085">
              <a:lnSpc>
                <a:spcPct val="100000"/>
              </a:lnSpc>
            </a:pP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respond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themes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creatively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making</a:t>
            </a:r>
            <a:r>
              <a:rPr sz="1100" spc="1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FFC000"/>
                </a:solidFill>
                <a:latin typeface="Calibri"/>
                <a:cs typeface="Calibri"/>
              </a:rPr>
              <a:t>a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personal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response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your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chosen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theme.</a:t>
            </a:r>
            <a:r>
              <a:rPr sz="1100" spc="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you may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30" dirty="0">
                <a:solidFill>
                  <a:srgbClr val="FFC000"/>
                </a:solidFill>
                <a:latin typeface="Calibri"/>
                <a:cs typeface="Calibri"/>
              </a:rPr>
              <a:t>also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have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opportunity</a:t>
            </a:r>
            <a:r>
              <a:rPr sz="1100" spc="1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show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creativity</a:t>
            </a:r>
            <a:r>
              <a:rPr sz="1100" spc="10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by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using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photography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photoshop</a:t>
            </a:r>
            <a:r>
              <a:rPr sz="1100" spc="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support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25" dirty="0">
                <a:solidFill>
                  <a:srgbClr val="FFC000"/>
                </a:solidFill>
                <a:latin typeface="Calibri"/>
                <a:cs typeface="Calibri"/>
              </a:rPr>
              <a:t>the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development</a:t>
            </a: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100" spc="1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your</a:t>
            </a:r>
            <a:r>
              <a:rPr sz="1100" spc="1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ideas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b="1" spc="65" dirty="0">
                <a:solidFill>
                  <a:srgbClr val="FFC000"/>
                </a:solidFill>
                <a:latin typeface="Calibri"/>
                <a:cs typeface="Calibri"/>
              </a:rPr>
              <a:t>Analytics</a:t>
            </a:r>
            <a:endParaRPr sz="1100">
              <a:latin typeface="Calibri"/>
              <a:cs typeface="Calibri"/>
            </a:endParaRPr>
          </a:p>
          <a:p>
            <a:pPr marL="12700" marR="58419" algn="just">
              <a:lnSpc>
                <a:spcPct val="100000"/>
              </a:lnSpc>
            </a:pP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analyse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100" spc="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work</a:t>
            </a:r>
            <a:r>
              <a:rPr sz="1100" spc="1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100" spc="1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other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artists</a:t>
            </a:r>
            <a:r>
              <a:rPr sz="1100" spc="1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1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help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FFC000"/>
                </a:solidFill>
                <a:latin typeface="Calibri"/>
                <a:cs typeface="Calibri"/>
              </a:rPr>
              <a:t>inform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way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which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work</a:t>
            </a:r>
            <a:r>
              <a:rPr sz="1100" spc="9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how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use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media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 and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materials</a:t>
            </a:r>
            <a:r>
              <a:rPr sz="1100" spc="2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100" spc="2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your</a:t>
            </a:r>
            <a:r>
              <a:rPr sz="1100" spc="2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20" dirty="0">
                <a:solidFill>
                  <a:srgbClr val="FFC000"/>
                </a:solidFill>
                <a:latin typeface="Calibri"/>
                <a:cs typeface="Calibri"/>
              </a:rPr>
              <a:t>work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spc="70" dirty="0">
                <a:solidFill>
                  <a:srgbClr val="FFC000"/>
                </a:solidFill>
                <a:latin typeface="Calibri"/>
                <a:cs typeface="Calibri"/>
              </a:rPr>
              <a:t>Discipline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100" spc="85" dirty="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need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know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do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what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expected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you.</a:t>
            </a:r>
            <a:r>
              <a:rPr sz="1100" spc="8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This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ranges</a:t>
            </a:r>
            <a:r>
              <a:rPr sz="1100" spc="1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from</a:t>
            </a:r>
            <a:r>
              <a:rPr sz="1100" spc="1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organising</a:t>
            </a:r>
            <a:r>
              <a:rPr sz="1100" spc="1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yourself</a:t>
            </a:r>
            <a:r>
              <a:rPr sz="1100" spc="10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1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appropriate</a:t>
            </a:r>
            <a:r>
              <a:rPr sz="1100" spc="1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5" dirty="0">
                <a:solidFill>
                  <a:srgbClr val="FFC000"/>
                </a:solidFill>
                <a:latin typeface="Calibri"/>
                <a:cs typeface="Calibri"/>
              </a:rPr>
              <a:t>media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equipment, 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being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on</a:t>
            </a:r>
            <a:r>
              <a:rPr sz="1100" spc="7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time,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1100" spc="5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90" dirty="0">
                <a:solidFill>
                  <a:srgbClr val="FFC000"/>
                </a:solidFill>
                <a:latin typeface="Calibri"/>
                <a:cs typeface="Calibri"/>
              </a:rPr>
              <a:t>being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responsible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behaving</a:t>
            </a:r>
            <a:r>
              <a:rPr sz="1100" spc="3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50" dirty="0">
                <a:solidFill>
                  <a:srgbClr val="FFC000"/>
                </a:solidFill>
                <a:latin typeface="Calibri"/>
                <a:cs typeface="Calibri"/>
              </a:rPr>
              <a:t>appropriately</a:t>
            </a:r>
            <a:r>
              <a:rPr sz="1100" spc="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at</a:t>
            </a:r>
            <a:r>
              <a:rPr sz="1100" spc="6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C000"/>
                </a:solidFill>
                <a:latin typeface="Calibri"/>
                <a:cs typeface="Calibri"/>
              </a:rPr>
              <a:t>all</a:t>
            </a:r>
            <a:r>
              <a:rPr sz="1100" spc="4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FFC000"/>
                </a:solidFill>
                <a:latin typeface="Calibri"/>
                <a:cs typeface="Calibri"/>
              </a:rPr>
              <a:t>times..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47241" y="6511797"/>
            <a:ext cx="9096375" cy="557845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i="1" spc="60" dirty="0">
                <a:latin typeface="Calibri"/>
                <a:cs typeface="Calibri"/>
                <a:hlinkClick r:id="rId4"/>
              </a:rPr>
              <a:t>angela.devall</a:t>
            </a:r>
            <a:r>
              <a:rPr sz="1800" i="1" spc="60" dirty="0">
                <a:latin typeface="Calibri"/>
                <a:cs typeface="Calibri"/>
                <a:hlinkClick r:id="rId4"/>
              </a:rPr>
              <a:t>@heritage.</a:t>
            </a:r>
            <a:r>
              <a:rPr lang="en-US" i="1" spc="60" dirty="0">
                <a:latin typeface="Calibri"/>
                <a:cs typeface="Calibri"/>
                <a:hlinkClick r:id="rId4"/>
              </a:rPr>
              <a:t>ttct.co.uk</a:t>
            </a:r>
            <a:endParaRPr lang="en-US" dirty="0">
              <a:latin typeface="Calibri"/>
              <a:cs typeface="Calibri"/>
            </a:endParaRPr>
          </a:p>
          <a:p>
            <a:pPr marL="12700">
              <a:spcBef>
                <a:spcPts val="30"/>
              </a:spcBef>
            </a:pPr>
            <a:endParaRPr lang="en-US" i="1" spc="6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1074</Words>
  <Application>Microsoft Office PowerPoint</Application>
  <PresentationFormat>Widescreen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Office Theme</vt:lpstr>
      <vt:lpstr>Course Information: Art Craft and Design</vt:lpstr>
      <vt:lpstr>Assessment: Art and Design</vt:lpstr>
      <vt:lpstr>Do’s and Don’ts: Art &amp; Design: Art Craft and Design</vt:lpstr>
      <vt:lpstr>Beyond Heritage: Art &amp; Design: Art, Craft and Design.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lastModifiedBy>Mrs A De Vall</cp:lastModifiedBy>
  <cp:revision>13</cp:revision>
  <dcterms:created xsi:type="dcterms:W3CDTF">2024-02-14T09:56:35Z</dcterms:created>
  <dcterms:modified xsi:type="dcterms:W3CDTF">2024-02-14T15:20:44Z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