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2D4421-8364-757B-961B-038EA9BD36EF}" v="110" dt="2024-02-15T13:14:12.58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E Trevis" userId="S::emma.trevis@heritage.ttct.co.uk::53ed163c-77db-4932-9f04-bd1abcfa5a2b" providerId="AD" clId="Web-{762D4421-8364-757B-961B-038EA9BD36EF}"/>
    <pc:docChg chg="modSld">
      <pc:chgData name="Miss E Trevis" userId="S::emma.trevis@heritage.ttct.co.uk::53ed163c-77db-4932-9f04-bd1abcfa5a2b" providerId="AD" clId="Web-{762D4421-8364-757B-961B-038EA9BD36EF}" dt="2024-02-15T13:14:10.980" v="61" actId="20577"/>
      <pc:docMkLst>
        <pc:docMk/>
      </pc:docMkLst>
      <pc:sldChg chg="addSp modSp">
        <pc:chgData name="Miss E Trevis" userId="S::emma.trevis@heritage.ttct.co.uk::53ed163c-77db-4932-9f04-bd1abcfa5a2b" providerId="AD" clId="Web-{762D4421-8364-757B-961B-038EA9BD36EF}" dt="2024-02-15T13:13:35.478" v="24" actId="20577"/>
        <pc:sldMkLst>
          <pc:docMk/>
          <pc:sldMk cId="0" sldId="256"/>
        </pc:sldMkLst>
        <pc:spChg chg="mod">
          <ac:chgData name="Miss E Trevis" userId="S::emma.trevis@heritage.ttct.co.uk::53ed163c-77db-4932-9f04-bd1abcfa5a2b" providerId="AD" clId="Web-{762D4421-8364-757B-961B-038EA9BD36EF}" dt="2024-02-15T13:13:12.336" v="13" actId="14100"/>
          <ac:spMkLst>
            <pc:docMk/>
            <pc:sldMk cId="0" sldId="256"/>
            <ac:spMk id="5" creationId="{00000000-0000-0000-0000-000000000000}"/>
          </ac:spMkLst>
        </pc:spChg>
        <pc:spChg chg="add mod">
          <ac:chgData name="Miss E Trevis" userId="S::emma.trevis@heritage.ttct.co.uk::53ed163c-77db-4932-9f04-bd1abcfa5a2b" providerId="AD" clId="Web-{762D4421-8364-757B-961B-038EA9BD36EF}" dt="2024-02-15T13:13:35.478" v="24" actId="20577"/>
          <ac:spMkLst>
            <pc:docMk/>
            <pc:sldMk cId="0" sldId="256"/>
            <ac:spMk id="12" creationId="{A1DC7AF2-7DDE-38E8-9E4A-FB6763D67139}"/>
          </ac:spMkLst>
        </pc:spChg>
      </pc:sldChg>
      <pc:sldChg chg="modSp">
        <pc:chgData name="Miss E Trevis" userId="S::emma.trevis@heritage.ttct.co.uk::53ed163c-77db-4932-9f04-bd1abcfa5a2b" providerId="AD" clId="Web-{762D4421-8364-757B-961B-038EA9BD36EF}" dt="2024-02-15T13:13:53.854" v="40" actId="20577"/>
        <pc:sldMkLst>
          <pc:docMk/>
          <pc:sldMk cId="0" sldId="257"/>
        </pc:sldMkLst>
        <pc:spChg chg="mod">
          <ac:chgData name="Miss E Trevis" userId="S::emma.trevis@heritage.ttct.co.uk::53ed163c-77db-4932-9f04-bd1abcfa5a2b" providerId="AD" clId="Web-{762D4421-8364-757B-961B-038EA9BD36EF}" dt="2024-02-15T13:13:53.854" v="40" actId="20577"/>
          <ac:spMkLst>
            <pc:docMk/>
            <pc:sldMk cId="0" sldId="257"/>
            <ac:spMk id="6" creationId="{00000000-0000-0000-0000-000000000000}"/>
          </ac:spMkLst>
        </pc:spChg>
      </pc:sldChg>
      <pc:sldChg chg="delSp modSp">
        <pc:chgData name="Miss E Trevis" userId="S::emma.trevis@heritage.ttct.co.uk::53ed163c-77db-4932-9f04-bd1abcfa5a2b" providerId="AD" clId="Web-{762D4421-8364-757B-961B-038EA9BD36EF}" dt="2024-02-15T13:14:10.980" v="61" actId="20577"/>
        <pc:sldMkLst>
          <pc:docMk/>
          <pc:sldMk cId="0" sldId="259"/>
        </pc:sldMkLst>
        <pc:spChg chg="mod">
          <ac:chgData name="Miss E Trevis" userId="S::emma.trevis@heritage.ttct.co.uk::53ed163c-77db-4932-9f04-bd1abcfa5a2b" providerId="AD" clId="Web-{762D4421-8364-757B-961B-038EA9BD36EF}" dt="2024-02-15T13:14:10.980" v="61" actId="20577"/>
          <ac:spMkLst>
            <pc:docMk/>
            <pc:sldMk cId="0" sldId="259"/>
            <ac:spMk id="3" creationId="{00000000-0000-0000-0000-000000000000}"/>
          </ac:spMkLst>
        </pc:spChg>
        <pc:picChg chg="del">
          <ac:chgData name="Miss E Trevis" userId="S::emma.trevis@heritage.ttct.co.uk::53ed163c-77db-4932-9f04-bd1abcfa5a2b" providerId="AD" clId="Web-{762D4421-8364-757B-961B-038EA9BD36EF}" dt="2024-02-15T13:13:56.791" v="41"/>
          <ac:picMkLst>
            <pc:docMk/>
            <pc:sldMk cId="0" sldId="259"/>
            <ac:picMk id="19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25195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377952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377952"/>
            <a:ext cx="504444" cy="800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40127" y="516077"/>
            <a:ext cx="8111744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mma.trevis@heritage.ttct.co.uk" TargetMode="External"/><Relationship Id="rId4" Type="http://schemas.openxmlformats.org/officeDocument/2006/relationships/hyperlink" Target="https://www.python.org/download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Newton2@heritage.derbyshire.sch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179" y="1748027"/>
            <a:ext cx="7086600" cy="4361815"/>
          </a:xfrm>
          <a:custGeom>
            <a:avLst/>
            <a:gdLst/>
            <a:ahLst/>
            <a:cxnLst/>
            <a:rect l="l" t="t" r="r" b="b"/>
            <a:pathLst>
              <a:path w="7086600" h="4361815">
                <a:moveTo>
                  <a:pt x="6771640" y="0"/>
                </a:moveTo>
                <a:lnTo>
                  <a:pt x="314960" y="0"/>
                </a:lnTo>
                <a:lnTo>
                  <a:pt x="268416" y="3414"/>
                </a:lnTo>
                <a:lnTo>
                  <a:pt x="223993" y="13331"/>
                </a:lnTo>
                <a:lnTo>
                  <a:pt x="182178" y="29266"/>
                </a:lnTo>
                <a:lnTo>
                  <a:pt x="143459" y="50731"/>
                </a:lnTo>
                <a:lnTo>
                  <a:pt x="108321" y="77240"/>
                </a:lnTo>
                <a:lnTo>
                  <a:pt x="77252" y="108305"/>
                </a:lnTo>
                <a:lnTo>
                  <a:pt x="50740" y="143442"/>
                </a:lnTo>
                <a:lnTo>
                  <a:pt x="29272" y="182162"/>
                </a:lnTo>
                <a:lnTo>
                  <a:pt x="13334" y="223979"/>
                </a:lnTo>
                <a:lnTo>
                  <a:pt x="3414" y="268407"/>
                </a:lnTo>
                <a:lnTo>
                  <a:pt x="0" y="314960"/>
                </a:lnTo>
                <a:lnTo>
                  <a:pt x="0" y="4046766"/>
                </a:lnTo>
                <a:lnTo>
                  <a:pt x="3414" y="4093309"/>
                </a:lnTo>
                <a:lnTo>
                  <a:pt x="13334" y="4137732"/>
                </a:lnTo>
                <a:lnTo>
                  <a:pt x="29272" y="4179547"/>
                </a:lnTo>
                <a:lnTo>
                  <a:pt x="50740" y="4218267"/>
                </a:lnTo>
                <a:lnTo>
                  <a:pt x="77252" y="4253404"/>
                </a:lnTo>
                <a:lnTo>
                  <a:pt x="108321" y="4284473"/>
                </a:lnTo>
                <a:lnTo>
                  <a:pt x="143459" y="4310985"/>
                </a:lnTo>
                <a:lnTo>
                  <a:pt x="182178" y="4332453"/>
                </a:lnTo>
                <a:lnTo>
                  <a:pt x="223993" y="4348391"/>
                </a:lnTo>
                <a:lnTo>
                  <a:pt x="268416" y="4358311"/>
                </a:lnTo>
                <a:lnTo>
                  <a:pt x="314960" y="4361726"/>
                </a:lnTo>
                <a:lnTo>
                  <a:pt x="6771640" y="4361726"/>
                </a:lnTo>
                <a:lnTo>
                  <a:pt x="6818192" y="4358311"/>
                </a:lnTo>
                <a:lnTo>
                  <a:pt x="6862620" y="4348391"/>
                </a:lnTo>
                <a:lnTo>
                  <a:pt x="6904437" y="4332453"/>
                </a:lnTo>
                <a:lnTo>
                  <a:pt x="6943157" y="4310985"/>
                </a:lnTo>
                <a:lnTo>
                  <a:pt x="6978294" y="4284473"/>
                </a:lnTo>
                <a:lnTo>
                  <a:pt x="7009359" y="4253404"/>
                </a:lnTo>
                <a:lnTo>
                  <a:pt x="7035868" y="4218267"/>
                </a:lnTo>
                <a:lnTo>
                  <a:pt x="7057333" y="4179547"/>
                </a:lnTo>
                <a:lnTo>
                  <a:pt x="7073268" y="4137732"/>
                </a:lnTo>
                <a:lnTo>
                  <a:pt x="7083185" y="4093309"/>
                </a:lnTo>
                <a:lnTo>
                  <a:pt x="7086600" y="4046766"/>
                </a:lnTo>
                <a:lnTo>
                  <a:pt x="7086600" y="314960"/>
                </a:lnTo>
                <a:lnTo>
                  <a:pt x="7083185" y="268407"/>
                </a:lnTo>
                <a:lnTo>
                  <a:pt x="7073268" y="223979"/>
                </a:lnTo>
                <a:lnTo>
                  <a:pt x="7057333" y="182162"/>
                </a:lnTo>
                <a:lnTo>
                  <a:pt x="7035868" y="143442"/>
                </a:lnTo>
                <a:lnTo>
                  <a:pt x="7009359" y="108305"/>
                </a:lnTo>
                <a:lnTo>
                  <a:pt x="6978294" y="77240"/>
                </a:lnTo>
                <a:lnTo>
                  <a:pt x="6943157" y="50731"/>
                </a:lnTo>
                <a:lnTo>
                  <a:pt x="6904437" y="29266"/>
                </a:lnTo>
                <a:lnTo>
                  <a:pt x="6862620" y="13331"/>
                </a:lnTo>
                <a:lnTo>
                  <a:pt x="6818192" y="3414"/>
                </a:lnTo>
                <a:lnTo>
                  <a:pt x="6771640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81048" y="516077"/>
            <a:ext cx="86112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0" dirty="0"/>
              <a:t>Course</a:t>
            </a:r>
            <a:r>
              <a:rPr spc="110" dirty="0"/>
              <a:t> </a:t>
            </a:r>
            <a:r>
              <a:rPr spc="220" dirty="0"/>
              <a:t>Information:</a:t>
            </a:r>
            <a:r>
              <a:rPr spc="105" dirty="0"/>
              <a:t> </a:t>
            </a:r>
            <a:r>
              <a:rPr spc="310" dirty="0">
                <a:solidFill>
                  <a:srgbClr val="FFC000"/>
                </a:solidFill>
              </a:rPr>
              <a:t>Computer</a:t>
            </a:r>
            <a:r>
              <a:rPr spc="90" dirty="0">
                <a:solidFill>
                  <a:srgbClr val="FFC000"/>
                </a:solidFill>
              </a:rPr>
              <a:t> </a:t>
            </a:r>
            <a:r>
              <a:rPr spc="290" dirty="0">
                <a:solidFill>
                  <a:srgbClr val="FFC000"/>
                </a:solidFill>
              </a:rPr>
              <a:t>Science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6002" y="1818249"/>
            <a:ext cx="6980800" cy="6514347"/>
          </a:xfrm>
          <a:prstGeom prst="rect">
            <a:avLst/>
          </a:prstGeom>
        </p:spPr>
        <p:txBody>
          <a:bodyPr vert="horz" wrap="square" lIns="0" tIns="34290" rIns="0" bIns="0" rtlCol="0" anchor="t">
            <a:spAutoFit/>
          </a:bodyPr>
          <a:lstStyle/>
          <a:p>
            <a:pPr marL="12700" marR="3556635">
              <a:lnSpc>
                <a:spcPct val="90000"/>
              </a:lnSpc>
              <a:spcBef>
                <a:spcPts val="270"/>
              </a:spcBef>
            </a:pPr>
            <a:r>
              <a:rPr sz="1200" spc="90" dirty="0">
                <a:latin typeface="Calibri"/>
                <a:cs typeface="Calibri"/>
              </a:rPr>
              <a:t>The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95" dirty="0">
                <a:latin typeface="Calibri"/>
                <a:cs typeface="Calibri"/>
              </a:rPr>
              <a:t>Edexcel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90" dirty="0">
                <a:latin typeface="Calibri"/>
                <a:cs typeface="Calibri"/>
              </a:rPr>
              <a:t>Computer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95" dirty="0">
                <a:latin typeface="Calibri"/>
                <a:cs typeface="Calibri"/>
              </a:rPr>
              <a:t>Science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185" dirty="0">
                <a:latin typeface="Calibri"/>
                <a:cs typeface="Calibri"/>
              </a:rPr>
              <a:t>GCSE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is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the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60" dirty="0">
                <a:latin typeface="Calibri"/>
                <a:cs typeface="Calibri"/>
              </a:rPr>
              <a:t>perfect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80" dirty="0">
                <a:latin typeface="Calibri"/>
                <a:cs typeface="Calibri"/>
              </a:rPr>
              <a:t>steppingstone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for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students </a:t>
            </a:r>
            <a:r>
              <a:rPr sz="1200" spc="85" dirty="0">
                <a:latin typeface="Calibri"/>
                <a:cs typeface="Calibri"/>
              </a:rPr>
              <a:t>aiming </a:t>
            </a:r>
            <a:r>
              <a:rPr sz="1200" dirty="0">
                <a:latin typeface="Calibri"/>
                <a:cs typeface="Calibri"/>
              </a:rPr>
              <a:t>for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80" dirty="0">
                <a:latin typeface="Calibri"/>
                <a:cs typeface="Calibri"/>
              </a:rPr>
              <a:t>a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career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in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the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90" dirty="0">
                <a:latin typeface="Calibri"/>
                <a:cs typeface="Calibri"/>
              </a:rPr>
              <a:t>computing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sector, </a:t>
            </a:r>
            <a:r>
              <a:rPr sz="1200" spc="80" dirty="0">
                <a:latin typeface="Calibri"/>
                <a:cs typeface="Calibri"/>
              </a:rPr>
              <a:t>such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as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cybersecurity,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multimedia </a:t>
            </a:r>
            <a:r>
              <a:rPr sz="1200" spc="80" dirty="0">
                <a:latin typeface="Calibri"/>
                <a:cs typeface="Calibri"/>
              </a:rPr>
              <a:t>programmers,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systems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analyst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95" dirty="0">
                <a:latin typeface="Calibri"/>
                <a:cs typeface="Calibri"/>
              </a:rPr>
              <a:t>and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125" dirty="0">
                <a:latin typeface="Calibri"/>
                <a:cs typeface="Calibri"/>
              </a:rPr>
              <a:t>game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85" dirty="0">
                <a:latin typeface="Calibri"/>
                <a:cs typeface="Calibri"/>
              </a:rPr>
              <a:t>development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industries.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You’ll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40" dirty="0">
                <a:latin typeface="Calibri"/>
                <a:cs typeface="Calibri"/>
              </a:rPr>
              <a:t>learn </a:t>
            </a:r>
            <a:r>
              <a:rPr sz="1200" spc="70" dirty="0">
                <a:latin typeface="Calibri"/>
                <a:cs typeface="Calibri"/>
              </a:rPr>
              <a:t>about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the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60" dirty="0">
                <a:latin typeface="Calibri"/>
                <a:cs typeface="Calibri"/>
              </a:rPr>
              <a:t>fundamentals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10" dirty="0">
                <a:latin typeface="Calibri"/>
                <a:cs typeface="Calibri"/>
              </a:rPr>
              <a:t> </a:t>
            </a:r>
            <a:r>
              <a:rPr sz="1200" spc="75" dirty="0">
                <a:latin typeface="Calibri"/>
                <a:cs typeface="Calibri"/>
              </a:rPr>
              <a:t>computer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85" dirty="0">
                <a:latin typeface="Calibri"/>
                <a:cs typeface="Calibri"/>
              </a:rPr>
              <a:t>science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90" dirty="0">
                <a:latin typeface="Calibri"/>
                <a:cs typeface="Calibri"/>
              </a:rPr>
              <a:t>including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units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work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75" dirty="0">
                <a:latin typeface="Calibri"/>
                <a:cs typeface="Calibri"/>
              </a:rPr>
              <a:t>covering,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40" dirty="0">
                <a:latin typeface="Calibri"/>
                <a:cs typeface="Calibri"/>
              </a:rPr>
              <a:t>data, </a:t>
            </a:r>
            <a:r>
              <a:rPr sz="1200" spc="55" dirty="0">
                <a:latin typeface="Calibri"/>
                <a:cs typeface="Calibri"/>
              </a:rPr>
              <a:t>hardware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95" dirty="0">
                <a:latin typeface="Calibri"/>
                <a:cs typeface="Calibri"/>
              </a:rPr>
              <a:t>and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networking,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as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well</a:t>
            </a:r>
            <a:r>
              <a:rPr sz="1200" spc="65" dirty="0">
                <a:latin typeface="Calibri"/>
                <a:cs typeface="Calibri"/>
              </a:rPr>
              <a:t> as </a:t>
            </a:r>
            <a:r>
              <a:rPr sz="1200" spc="70" dirty="0">
                <a:latin typeface="Calibri"/>
                <a:cs typeface="Calibri"/>
              </a:rPr>
              <a:t>how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90" dirty="0">
                <a:latin typeface="Calibri"/>
                <a:cs typeface="Calibri"/>
              </a:rPr>
              <a:t>computing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impacts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90" dirty="0">
                <a:latin typeface="Calibri"/>
                <a:cs typeface="Calibri"/>
              </a:rPr>
              <a:t>on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60" dirty="0">
                <a:latin typeface="Calibri"/>
                <a:cs typeface="Calibri"/>
              </a:rPr>
              <a:t>our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lives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in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different </a:t>
            </a:r>
            <a:r>
              <a:rPr sz="1200" dirty="0">
                <a:latin typeface="Calibri"/>
                <a:cs typeface="Calibri"/>
              </a:rPr>
              <a:t>ways.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This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theory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will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125" dirty="0">
                <a:latin typeface="Calibri"/>
                <a:cs typeface="Calibri"/>
              </a:rPr>
              <a:t>be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75" dirty="0">
                <a:latin typeface="Calibri"/>
                <a:cs typeface="Calibri"/>
              </a:rPr>
              <a:t>studied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90" dirty="0">
                <a:latin typeface="Calibri"/>
                <a:cs typeface="Calibri"/>
              </a:rPr>
              <a:t>alongside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a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95" dirty="0">
                <a:latin typeface="Calibri"/>
                <a:cs typeface="Calibri"/>
              </a:rPr>
              <a:t>programming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95" dirty="0">
                <a:latin typeface="Calibri"/>
                <a:cs typeface="Calibri"/>
              </a:rPr>
              <a:t>language.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95" dirty="0">
                <a:latin typeface="Calibri"/>
                <a:cs typeface="Calibri"/>
              </a:rPr>
              <a:t>Using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a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text- </a:t>
            </a:r>
            <a:r>
              <a:rPr sz="1200" spc="110" dirty="0">
                <a:latin typeface="Calibri"/>
                <a:cs typeface="Calibri"/>
              </a:rPr>
              <a:t>based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100" dirty="0">
                <a:latin typeface="Calibri"/>
                <a:cs typeface="Calibri"/>
              </a:rPr>
              <a:t>language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75" dirty="0">
                <a:latin typeface="Calibri"/>
                <a:cs typeface="Calibri"/>
              </a:rPr>
              <a:t>you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will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learn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create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solutions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95" dirty="0">
                <a:latin typeface="Calibri"/>
                <a:cs typeface="Calibri"/>
              </a:rPr>
              <a:t>complex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problems.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200" spc="90" dirty="0">
                <a:latin typeface="Calibri"/>
                <a:cs typeface="Calibri"/>
              </a:rPr>
              <a:t>The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aims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100" dirty="0">
                <a:latin typeface="Calibri"/>
                <a:cs typeface="Calibri"/>
              </a:rPr>
              <a:t>and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objectives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this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qualification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are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85" dirty="0">
                <a:latin typeface="Calibri"/>
                <a:cs typeface="Calibri"/>
              </a:rPr>
              <a:t>enable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75" dirty="0">
                <a:latin typeface="Calibri"/>
                <a:cs typeface="Calibri"/>
              </a:rPr>
              <a:t>you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to:</a:t>
            </a:r>
            <a:endParaRPr sz="1200" dirty="0">
              <a:latin typeface="Calibri"/>
              <a:cs typeface="Calibri"/>
            </a:endParaRPr>
          </a:p>
          <a:p>
            <a:pPr marL="299085" marR="3887470" indent="-287020">
              <a:lnSpc>
                <a:spcPts val="1510"/>
              </a:lnSpc>
              <a:spcBef>
                <a:spcPts val="103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75" dirty="0">
                <a:latin typeface="Calibri"/>
                <a:cs typeface="Calibri"/>
              </a:rPr>
              <a:t>Understand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95" dirty="0">
                <a:latin typeface="Calibri"/>
                <a:cs typeface="Calibri"/>
              </a:rPr>
              <a:t>and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85" dirty="0">
                <a:latin typeface="Calibri"/>
                <a:cs typeface="Calibri"/>
              </a:rPr>
              <a:t>apply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the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60" dirty="0">
                <a:latin typeface="Calibri"/>
                <a:cs typeface="Calibri"/>
              </a:rPr>
              <a:t>fundamental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principles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95" dirty="0">
                <a:latin typeface="Calibri"/>
                <a:cs typeface="Calibri"/>
              </a:rPr>
              <a:t>and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85" dirty="0">
                <a:latin typeface="Calibri"/>
                <a:cs typeface="Calibri"/>
              </a:rPr>
              <a:t>concepts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computer </a:t>
            </a:r>
            <a:r>
              <a:rPr sz="1200" spc="75" dirty="0">
                <a:latin typeface="Calibri"/>
                <a:cs typeface="Calibri"/>
              </a:rPr>
              <a:t>science,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90" dirty="0">
                <a:latin typeface="Calibri"/>
                <a:cs typeface="Calibri"/>
              </a:rPr>
              <a:t>including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abstraction,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75" dirty="0">
                <a:latin typeface="Calibri"/>
                <a:cs typeface="Calibri"/>
              </a:rPr>
              <a:t>decomposition,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80" dirty="0">
                <a:latin typeface="Calibri"/>
                <a:cs typeface="Calibri"/>
              </a:rPr>
              <a:t>logic,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60" dirty="0">
                <a:latin typeface="Calibri"/>
                <a:cs typeface="Calibri"/>
              </a:rPr>
              <a:t>algorithms,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95" dirty="0">
                <a:latin typeface="Calibri"/>
                <a:cs typeface="Calibri"/>
              </a:rPr>
              <a:t>and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40" dirty="0">
                <a:latin typeface="Calibri"/>
                <a:cs typeface="Calibri"/>
              </a:rPr>
              <a:t>data </a:t>
            </a:r>
            <a:r>
              <a:rPr sz="1200" spc="45" dirty="0">
                <a:latin typeface="Calibri"/>
                <a:cs typeface="Calibri"/>
              </a:rPr>
              <a:t>representation</a:t>
            </a:r>
            <a:endParaRPr sz="1200" dirty="0">
              <a:latin typeface="Calibri"/>
              <a:cs typeface="Calibri"/>
            </a:endParaRPr>
          </a:p>
          <a:p>
            <a:pPr marL="299085" indent="-287020">
              <a:lnSpc>
                <a:spcPts val="1595"/>
              </a:lnSpc>
              <a:spcBef>
                <a:spcPts val="81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80" dirty="0">
                <a:latin typeface="Calibri"/>
                <a:cs typeface="Calibri"/>
              </a:rPr>
              <a:t>Analyse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85" dirty="0">
                <a:latin typeface="Calibri"/>
                <a:cs typeface="Calibri"/>
              </a:rPr>
              <a:t>problems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in </a:t>
            </a:r>
            <a:r>
              <a:rPr sz="1200" spc="65" dirty="0">
                <a:latin typeface="Calibri"/>
                <a:cs typeface="Calibri"/>
              </a:rPr>
              <a:t>computational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terms </a:t>
            </a:r>
            <a:r>
              <a:rPr sz="1200" spc="70" dirty="0">
                <a:latin typeface="Calibri"/>
                <a:cs typeface="Calibri"/>
              </a:rPr>
              <a:t>through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practical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80" dirty="0">
                <a:latin typeface="Calibri"/>
                <a:cs typeface="Calibri"/>
              </a:rPr>
              <a:t>experience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solving</a:t>
            </a:r>
            <a:endParaRPr sz="1200" dirty="0">
              <a:latin typeface="Calibri"/>
              <a:cs typeface="Calibri"/>
            </a:endParaRPr>
          </a:p>
          <a:p>
            <a:pPr marL="299085">
              <a:lnSpc>
                <a:spcPts val="1595"/>
              </a:lnSpc>
            </a:pPr>
            <a:r>
              <a:rPr sz="1200" spc="80" dirty="0">
                <a:latin typeface="Calibri"/>
                <a:cs typeface="Calibri"/>
              </a:rPr>
              <a:t>such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75" dirty="0">
                <a:latin typeface="Calibri"/>
                <a:cs typeface="Calibri"/>
              </a:rPr>
              <a:t>problems,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85" dirty="0">
                <a:latin typeface="Calibri"/>
                <a:cs typeface="Calibri"/>
              </a:rPr>
              <a:t>including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90" dirty="0">
                <a:latin typeface="Calibri"/>
                <a:cs typeface="Calibri"/>
              </a:rPr>
              <a:t>designing,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writing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100" dirty="0">
                <a:latin typeface="Calibri"/>
                <a:cs typeface="Calibri"/>
              </a:rPr>
              <a:t>and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135" dirty="0">
                <a:latin typeface="Calibri"/>
                <a:cs typeface="Calibri"/>
              </a:rPr>
              <a:t>debugging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75" dirty="0">
                <a:latin typeface="Calibri"/>
                <a:cs typeface="Calibri"/>
              </a:rPr>
              <a:t>programs</a:t>
            </a:r>
            <a:endParaRPr sz="12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83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65" dirty="0">
                <a:latin typeface="Calibri"/>
                <a:cs typeface="Calibri"/>
              </a:rPr>
              <a:t>Think</a:t>
            </a:r>
            <a:r>
              <a:rPr sz="1200" spc="1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creatively,</a:t>
            </a:r>
            <a:r>
              <a:rPr sz="1200" spc="120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innovatively,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analytically,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logically</a:t>
            </a:r>
            <a:r>
              <a:rPr sz="1200" spc="220" dirty="0">
                <a:latin typeface="Calibri"/>
                <a:cs typeface="Calibri"/>
              </a:rPr>
              <a:t> </a:t>
            </a:r>
            <a:r>
              <a:rPr sz="1200" spc="95" dirty="0">
                <a:latin typeface="Calibri"/>
                <a:cs typeface="Calibri"/>
              </a:rPr>
              <a:t>and</a:t>
            </a:r>
            <a:r>
              <a:rPr sz="1200" spc="2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critically</a:t>
            </a:r>
            <a:endParaRPr sz="1200" dirty="0">
              <a:latin typeface="Calibri"/>
              <a:cs typeface="Calibri"/>
            </a:endParaRPr>
          </a:p>
          <a:p>
            <a:pPr marL="299085" marR="4297045" indent="-287020">
              <a:lnSpc>
                <a:spcPts val="1510"/>
              </a:lnSpc>
              <a:spcBef>
                <a:spcPts val="103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75" dirty="0">
                <a:latin typeface="Calibri"/>
                <a:cs typeface="Calibri"/>
              </a:rPr>
              <a:t>Understand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the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80" dirty="0">
                <a:latin typeface="Calibri"/>
                <a:cs typeface="Calibri"/>
              </a:rPr>
              <a:t>components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that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85" dirty="0">
                <a:latin typeface="Calibri"/>
                <a:cs typeface="Calibri"/>
              </a:rPr>
              <a:t>make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114" dirty="0">
                <a:latin typeface="Calibri"/>
                <a:cs typeface="Calibri"/>
              </a:rPr>
              <a:t>up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digital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systems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95" dirty="0">
                <a:latin typeface="Calibri"/>
                <a:cs typeface="Calibri"/>
              </a:rPr>
              <a:t>and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how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30" dirty="0">
                <a:latin typeface="Calibri"/>
                <a:cs typeface="Calibri"/>
              </a:rPr>
              <a:t>they </a:t>
            </a:r>
            <a:r>
              <a:rPr sz="1200" spc="75" dirty="0">
                <a:latin typeface="Calibri"/>
                <a:cs typeface="Calibri"/>
              </a:rPr>
              <a:t>communicate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with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95" dirty="0">
                <a:latin typeface="Calibri"/>
                <a:cs typeface="Calibri"/>
              </a:rPr>
              <a:t>one</a:t>
            </a:r>
            <a:r>
              <a:rPr sz="1200" spc="55" dirty="0">
                <a:latin typeface="Calibri"/>
                <a:cs typeface="Calibri"/>
              </a:rPr>
              <a:t> another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95" dirty="0">
                <a:latin typeface="Calibri"/>
                <a:cs typeface="Calibri"/>
              </a:rPr>
              <a:t>and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with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other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55" dirty="0">
                <a:latin typeface="Calibri"/>
                <a:cs typeface="Calibri"/>
              </a:rPr>
              <a:t>systems</a:t>
            </a:r>
            <a:endParaRPr sz="1200" dirty="0">
              <a:latin typeface="Calibri"/>
              <a:cs typeface="Calibri"/>
            </a:endParaRPr>
          </a:p>
          <a:p>
            <a:pPr marL="299085" indent="-287020">
              <a:lnSpc>
                <a:spcPts val="1595"/>
              </a:lnSpc>
              <a:spcBef>
                <a:spcPts val="81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75" dirty="0">
                <a:latin typeface="Calibri"/>
                <a:cs typeface="Calibri"/>
              </a:rPr>
              <a:t>Understand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50" dirty="0">
                <a:latin typeface="Calibri"/>
                <a:cs typeface="Calibri"/>
              </a:rPr>
              <a:t>the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impact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70" dirty="0">
                <a:latin typeface="Calibri"/>
                <a:cs typeface="Calibri"/>
              </a:rPr>
              <a:t>digital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80" dirty="0">
                <a:latin typeface="Calibri"/>
                <a:cs typeface="Calibri"/>
              </a:rPr>
              <a:t>technology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90" dirty="0">
                <a:latin typeface="Calibri"/>
                <a:cs typeface="Calibri"/>
              </a:rPr>
              <a:t>on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wider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society,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85" dirty="0">
                <a:latin typeface="Calibri"/>
                <a:cs typeface="Calibri"/>
              </a:rPr>
              <a:t>including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65" dirty="0">
                <a:latin typeface="Calibri"/>
                <a:cs typeface="Calibri"/>
              </a:rPr>
              <a:t>issues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of</a:t>
            </a:r>
            <a:endParaRPr sz="1200" dirty="0">
              <a:latin typeface="Calibri"/>
              <a:cs typeface="Calibri"/>
            </a:endParaRPr>
          </a:p>
          <a:p>
            <a:pPr marL="299085">
              <a:lnSpc>
                <a:spcPts val="1595"/>
              </a:lnSpc>
            </a:pPr>
            <a:r>
              <a:rPr sz="1200" spc="40" dirty="0">
                <a:latin typeface="Calibri"/>
                <a:cs typeface="Calibri"/>
              </a:rPr>
              <a:t>privacy.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700">
              <a:latin typeface="Calibri"/>
              <a:cs typeface="Calibri"/>
            </a:endParaRPr>
          </a:p>
          <a:p>
            <a:pPr marL="1053465">
              <a:lnSpc>
                <a:spcPct val="100000"/>
              </a:lnSpc>
              <a:spcBef>
                <a:spcPts val="1495"/>
              </a:spcBef>
            </a:pPr>
            <a:endParaRPr sz="1800" i="1" spc="65" dirty="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461821" y="1778825"/>
            <a:ext cx="4661535" cy="3128010"/>
            <a:chOff x="7461821" y="1778825"/>
            <a:chExt cx="4661535" cy="312801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90459" y="1807464"/>
              <a:ext cx="4604004" cy="307086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7476108" y="1793113"/>
              <a:ext cx="4632960" cy="3099435"/>
            </a:xfrm>
            <a:custGeom>
              <a:avLst/>
              <a:gdLst/>
              <a:ahLst/>
              <a:cxnLst/>
              <a:rect l="l" t="t" r="r" b="b"/>
              <a:pathLst>
                <a:path w="4632959" h="3099435">
                  <a:moveTo>
                    <a:pt x="0" y="3099435"/>
                  </a:moveTo>
                  <a:lnTo>
                    <a:pt x="4632579" y="3099435"/>
                  </a:lnTo>
                  <a:lnTo>
                    <a:pt x="4632579" y="0"/>
                  </a:lnTo>
                  <a:lnTo>
                    <a:pt x="0" y="0"/>
                  </a:lnTo>
                  <a:lnTo>
                    <a:pt x="0" y="3099435"/>
                  </a:lnTo>
                  <a:close/>
                </a:path>
              </a:pathLst>
            </a:custGeom>
            <a:ln w="28575">
              <a:solidFill>
                <a:srgbClr val="E3B4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7461821" y="5046345"/>
            <a:ext cx="4661535" cy="973455"/>
            <a:chOff x="7461821" y="5046345"/>
            <a:chExt cx="4661535" cy="973455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90459" y="5074920"/>
              <a:ext cx="4604004" cy="915924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7476108" y="5060632"/>
              <a:ext cx="4632960" cy="944880"/>
            </a:xfrm>
            <a:custGeom>
              <a:avLst/>
              <a:gdLst/>
              <a:ahLst/>
              <a:cxnLst/>
              <a:rect l="l" t="t" r="r" b="b"/>
              <a:pathLst>
                <a:path w="4632959" h="944879">
                  <a:moveTo>
                    <a:pt x="0" y="944498"/>
                  </a:moveTo>
                  <a:lnTo>
                    <a:pt x="4632579" y="944498"/>
                  </a:lnTo>
                  <a:lnTo>
                    <a:pt x="4632579" y="0"/>
                  </a:lnTo>
                  <a:lnTo>
                    <a:pt x="0" y="0"/>
                  </a:lnTo>
                  <a:lnTo>
                    <a:pt x="0" y="944498"/>
                  </a:lnTo>
                  <a:close/>
                </a:path>
              </a:pathLst>
            </a:custGeom>
            <a:ln w="28575">
              <a:solidFill>
                <a:srgbClr val="E3B4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A1DC7AF2-7DDE-38E8-9E4A-FB6763D67139}"/>
              </a:ext>
            </a:extLst>
          </p:cNvPr>
          <p:cNvSpPr txBox="1"/>
          <p:nvPr/>
        </p:nvSpPr>
        <p:spPr>
          <a:xfrm>
            <a:off x="2516554" y="6160477"/>
            <a:ext cx="888804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i="1" dirty="0">
                <a:latin typeface="Calibri"/>
              </a:rPr>
              <a:t>For further information on this course please contact </a:t>
            </a:r>
            <a:r>
              <a:rPr lang="en-US" i="1" u="sng" dirty="0">
                <a:solidFill>
                  <a:srgbClr val="0000FF"/>
                </a:solidFill>
                <a:latin typeface="Calibri"/>
                <a:cs typeface="Segoe UI"/>
              </a:rPr>
              <a:t>emma.trevis@heritage.ttct.co.uk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16200" y="516077"/>
            <a:ext cx="69424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75" dirty="0"/>
              <a:t>Assessment:</a:t>
            </a:r>
            <a:r>
              <a:rPr spc="85" dirty="0"/>
              <a:t> </a:t>
            </a:r>
            <a:r>
              <a:rPr spc="310" dirty="0">
                <a:solidFill>
                  <a:srgbClr val="FFC000"/>
                </a:solidFill>
              </a:rPr>
              <a:t>Computer</a:t>
            </a:r>
            <a:r>
              <a:rPr spc="100" dirty="0">
                <a:solidFill>
                  <a:srgbClr val="FFC000"/>
                </a:solidFill>
              </a:rPr>
              <a:t> </a:t>
            </a:r>
            <a:r>
              <a:rPr spc="290" dirty="0">
                <a:solidFill>
                  <a:srgbClr val="FFC000"/>
                </a:solidFill>
              </a:rPr>
              <a:t>Science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4131" y="1534667"/>
            <a:ext cx="3849623" cy="443179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04715" y="1534667"/>
            <a:ext cx="3872484" cy="443179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402461" y="4342257"/>
            <a:ext cx="10582910" cy="2744341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9543415" marR="5080"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Click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u="sng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here</a:t>
            </a:r>
            <a:r>
              <a:rPr sz="1800" spc="-20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be</a:t>
            </a:r>
            <a:r>
              <a:rPr sz="1800" spc="5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taken</a:t>
            </a:r>
            <a:r>
              <a:rPr sz="1800" spc="-100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to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Python </a:t>
            </a:r>
            <a:r>
              <a:rPr sz="1800" spc="-25" dirty="0">
                <a:latin typeface="Calibri"/>
                <a:cs typeface="Calibri"/>
              </a:rPr>
              <a:t>IDE</a:t>
            </a:r>
            <a:endParaRPr sz="1800">
              <a:latin typeface="Calibri"/>
              <a:cs typeface="Calibri"/>
            </a:endParaRPr>
          </a:p>
          <a:p>
            <a:pPr marL="9593580" marR="55880" algn="ctr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download </a:t>
            </a:r>
            <a:r>
              <a:rPr sz="1800" spc="-20" dirty="0">
                <a:latin typeface="Calibri"/>
                <a:cs typeface="Calibri"/>
              </a:rPr>
              <a:t>page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65" dirty="0">
                <a:latin typeface="Calibri"/>
                <a:cs typeface="Calibri"/>
                <a:hlinkClick r:id="rId5"/>
              </a:rPr>
              <a:t>emma.trevis@heritage.ttct.co.uk</a:t>
            </a:r>
            <a:endParaRPr lang="en-US">
              <a:latin typeface="Calibri"/>
              <a:cs typeface="Calibri"/>
            </a:endParaRPr>
          </a:p>
          <a:p>
            <a:pPr marL="12700">
              <a:spcBef>
                <a:spcPts val="5"/>
              </a:spcBef>
            </a:pPr>
            <a:endParaRPr lang="en-US" i="1" spc="65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75764" y="516077"/>
            <a:ext cx="78219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/>
              <a:t>Do’s</a:t>
            </a:r>
            <a:r>
              <a:rPr spc="105" dirty="0"/>
              <a:t> </a:t>
            </a:r>
            <a:r>
              <a:rPr spc="315" dirty="0"/>
              <a:t>and</a:t>
            </a:r>
            <a:r>
              <a:rPr spc="90" dirty="0"/>
              <a:t> </a:t>
            </a:r>
            <a:r>
              <a:rPr spc="270" dirty="0"/>
              <a:t>Don'ts:</a:t>
            </a:r>
            <a:r>
              <a:rPr spc="95" dirty="0"/>
              <a:t> </a:t>
            </a:r>
            <a:r>
              <a:rPr spc="310" dirty="0">
                <a:solidFill>
                  <a:srgbClr val="FFC000"/>
                </a:solidFill>
              </a:rPr>
              <a:t>Computer</a:t>
            </a:r>
            <a:r>
              <a:rPr spc="90" dirty="0">
                <a:solidFill>
                  <a:srgbClr val="FFC000"/>
                </a:solidFill>
              </a:rPr>
              <a:t> </a:t>
            </a:r>
            <a:r>
              <a:rPr spc="290" dirty="0">
                <a:solidFill>
                  <a:srgbClr val="FFC000"/>
                </a:solidFill>
              </a:rPr>
              <a:t>Science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82649" y="6503314"/>
            <a:ext cx="94253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  <a:hlinkClick r:id="rId2"/>
              </a:rPr>
              <a:t>SNewton2@heritage.derbyshire.sch.uk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93001" y="1526666"/>
          <a:ext cx="11634470" cy="4218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17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7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4400" b="1" spc="30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Do’s</a:t>
                      </a:r>
                      <a:endParaRPr sz="44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4400" b="1" spc="3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Don’ts</a:t>
                      </a:r>
                      <a:endParaRPr sz="44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90805" marR="109855">
                        <a:lnSpc>
                          <a:spcPct val="100600"/>
                        </a:lnSpc>
                        <a:spcBef>
                          <a:spcPts val="275"/>
                        </a:spcBef>
                      </a:pPr>
                      <a:r>
                        <a:rPr sz="1600" spc="70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16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6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600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have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90" dirty="0">
                          <a:latin typeface="Calibri"/>
                          <a:cs typeface="Calibri"/>
                        </a:rPr>
                        <a:t>keen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interest</a:t>
                      </a:r>
                      <a:r>
                        <a:rPr sz="16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6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14" dirty="0">
                          <a:latin typeface="Calibri"/>
                          <a:cs typeface="Calibri"/>
                        </a:rPr>
                        <a:t>Computing</a:t>
                      </a:r>
                      <a:r>
                        <a:rPr sz="16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(not </a:t>
                      </a:r>
                      <a:r>
                        <a:rPr sz="1600" spc="95" dirty="0">
                          <a:latin typeface="Calibri"/>
                          <a:cs typeface="Calibri"/>
                        </a:rPr>
                        <a:t>gaming!)</a:t>
                      </a:r>
                      <a:r>
                        <a:rPr sz="16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1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90" dirty="0">
                          <a:latin typeface="Calibri"/>
                          <a:cs typeface="Calibri"/>
                        </a:rPr>
                        <a:t>enjoyed</a:t>
                      </a:r>
                      <a:r>
                        <a:rPr sz="16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65" dirty="0">
                          <a:latin typeface="Calibri"/>
                          <a:cs typeface="Calibri"/>
                        </a:rPr>
                        <a:t>your</a:t>
                      </a:r>
                      <a:r>
                        <a:rPr sz="1600" spc="55" dirty="0">
                          <a:latin typeface="Calibri"/>
                          <a:cs typeface="Calibri"/>
                        </a:rPr>
                        <a:t> lesson’s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 in</a:t>
                      </a:r>
                      <a:r>
                        <a:rPr sz="16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40" dirty="0">
                          <a:latin typeface="Calibri"/>
                          <a:cs typeface="Calibri"/>
                        </a:rPr>
                        <a:t>Y7</a:t>
                      </a:r>
                      <a:r>
                        <a:rPr sz="16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1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10" dirty="0">
                          <a:latin typeface="Calibri"/>
                          <a:cs typeface="Calibri"/>
                        </a:rPr>
                        <a:t>Y8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600" spc="70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6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00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10" dirty="0">
                          <a:latin typeface="Calibri"/>
                          <a:cs typeface="Calibri"/>
                        </a:rPr>
                        <a:t>get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00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16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6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5" dirty="0">
                          <a:latin typeface="Calibri"/>
                          <a:cs typeface="Calibri"/>
                        </a:rPr>
                        <a:t>Teacher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6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600" spc="70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16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6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16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600" spc="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you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want</a:t>
                      </a:r>
                      <a:r>
                        <a:rPr sz="16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10" dirty="0">
                          <a:latin typeface="Calibri"/>
                          <a:cs typeface="Calibri"/>
                        </a:rPr>
                        <a:t>develop</a:t>
                      </a:r>
                      <a:r>
                        <a:rPr sz="16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45" dirty="0">
                          <a:latin typeface="Calibri"/>
                          <a:cs typeface="Calibri"/>
                        </a:rPr>
                        <a:t>your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creativity,</a:t>
                      </a:r>
                      <a:r>
                        <a:rPr sz="16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00" dirty="0">
                          <a:latin typeface="Calibri"/>
                          <a:cs typeface="Calibri"/>
                        </a:rPr>
                        <a:t>problem</a:t>
                      </a:r>
                      <a:r>
                        <a:rPr sz="16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solving,</a:t>
                      </a:r>
                      <a:r>
                        <a:rPr sz="16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60" dirty="0">
                          <a:latin typeface="Calibri"/>
                          <a:cs typeface="Calibri"/>
                        </a:rPr>
                        <a:t>analysis</a:t>
                      </a:r>
                      <a:r>
                        <a:rPr sz="16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1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60" dirty="0">
                          <a:latin typeface="Calibri"/>
                          <a:cs typeface="Calibri"/>
                        </a:rPr>
                        <a:t>evaluation</a:t>
                      </a:r>
                      <a:r>
                        <a:rPr sz="16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45" dirty="0">
                          <a:latin typeface="Calibri"/>
                          <a:cs typeface="Calibri"/>
                        </a:rPr>
                        <a:t>skills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68605">
                        <a:lnSpc>
                          <a:spcPct val="100600"/>
                        </a:lnSpc>
                        <a:spcBef>
                          <a:spcPts val="275"/>
                        </a:spcBef>
                      </a:pPr>
                      <a:r>
                        <a:rPr sz="1600" spc="70" dirty="0">
                          <a:latin typeface="Calibri"/>
                          <a:cs typeface="Calibri"/>
                        </a:rPr>
                        <a:t>Don’t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just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05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16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might</a:t>
                      </a:r>
                      <a:r>
                        <a:rPr sz="16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16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95" dirty="0">
                          <a:latin typeface="Calibri"/>
                          <a:cs typeface="Calibri"/>
                        </a:rPr>
                        <a:t>group 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6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60" dirty="0">
                          <a:latin typeface="Calibri"/>
                          <a:cs typeface="Calibri"/>
                        </a:rPr>
                        <a:t>friends</a:t>
                      </a:r>
                      <a:r>
                        <a:rPr sz="16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16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will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35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05" dirty="0">
                          <a:latin typeface="Calibri"/>
                          <a:cs typeface="Calibri"/>
                        </a:rPr>
                        <a:t>picking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it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90805" marR="417830">
                        <a:lnSpc>
                          <a:spcPct val="100600"/>
                        </a:lnSpc>
                        <a:spcBef>
                          <a:spcPts val="280"/>
                        </a:spcBef>
                      </a:pPr>
                      <a:r>
                        <a:rPr sz="1600" spc="70" dirty="0">
                          <a:latin typeface="Calibri"/>
                          <a:cs typeface="Calibri"/>
                        </a:rPr>
                        <a:t>Pick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16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6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16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70" dirty="0">
                          <a:latin typeface="Calibri"/>
                          <a:cs typeface="Calibri"/>
                        </a:rPr>
                        <a:t>aspire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working 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6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05" dirty="0">
                          <a:latin typeface="Calibri"/>
                          <a:cs typeface="Calibri"/>
                        </a:rPr>
                        <a:t>Computing </a:t>
                      </a:r>
                      <a:r>
                        <a:rPr sz="1600" spc="45" dirty="0">
                          <a:latin typeface="Calibri"/>
                          <a:cs typeface="Calibri"/>
                        </a:rPr>
                        <a:t>industry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00660">
                        <a:lnSpc>
                          <a:spcPct val="100299"/>
                        </a:lnSpc>
                        <a:spcBef>
                          <a:spcPts val="285"/>
                        </a:spcBef>
                      </a:pPr>
                      <a:r>
                        <a:rPr sz="1600" spc="70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16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6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600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you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think</a:t>
                      </a:r>
                      <a:r>
                        <a:rPr sz="16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16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will</a:t>
                      </a:r>
                      <a:r>
                        <a:rPr sz="16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35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16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25" dirty="0">
                          <a:latin typeface="Calibri"/>
                          <a:cs typeface="Calibri"/>
                        </a:rPr>
                        <a:t>doing</a:t>
                      </a:r>
                      <a:r>
                        <a:rPr sz="16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60" dirty="0">
                          <a:latin typeface="Calibri"/>
                          <a:cs typeface="Calibri"/>
                        </a:rPr>
                        <a:t>practical</a:t>
                      </a:r>
                      <a:r>
                        <a:rPr sz="16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every 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lesson,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600" spc="45" dirty="0">
                          <a:latin typeface="Calibri"/>
                          <a:cs typeface="Calibri"/>
                        </a:rPr>
                        <a:t>majority</a:t>
                      </a:r>
                      <a:r>
                        <a:rPr sz="16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6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16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6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theory/controlled </a:t>
                      </a:r>
                      <a:r>
                        <a:rPr sz="1600" spc="65" dirty="0">
                          <a:latin typeface="Calibri"/>
                          <a:cs typeface="Calibri"/>
                        </a:rPr>
                        <a:t>assessment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3585">
                <a:tc>
                  <a:txBody>
                    <a:bodyPr/>
                    <a:lstStyle/>
                    <a:p>
                      <a:pPr marL="90805" marR="247650">
                        <a:lnSpc>
                          <a:spcPct val="100600"/>
                        </a:lnSpc>
                        <a:spcBef>
                          <a:spcPts val="280"/>
                        </a:spcBef>
                      </a:pPr>
                      <a:r>
                        <a:rPr sz="1600" spc="70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6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course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600" spc="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60" dirty="0">
                          <a:latin typeface="Calibri"/>
                          <a:cs typeface="Calibri"/>
                        </a:rPr>
                        <a:t>work</a:t>
                      </a:r>
                      <a:r>
                        <a:rPr sz="16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well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 independently</a:t>
                      </a:r>
                      <a:r>
                        <a:rPr sz="16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1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 you</a:t>
                      </a:r>
                      <a:r>
                        <a:rPr sz="16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35" dirty="0">
                          <a:latin typeface="Calibri"/>
                          <a:cs typeface="Calibri"/>
                        </a:rPr>
                        <a:t>like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14" dirty="0">
                          <a:latin typeface="Calibri"/>
                          <a:cs typeface="Calibri"/>
                        </a:rPr>
                        <a:t>spending</a:t>
                      </a:r>
                      <a:r>
                        <a:rPr sz="16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5" dirty="0">
                          <a:latin typeface="Calibri"/>
                          <a:cs typeface="Calibri"/>
                        </a:rPr>
                        <a:t>time</a:t>
                      </a:r>
                      <a:r>
                        <a:rPr sz="1600" spc="95" dirty="0">
                          <a:latin typeface="Calibri"/>
                          <a:cs typeface="Calibri"/>
                        </a:rPr>
                        <a:t> solving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problems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90805">
                        <a:lnSpc>
                          <a:spcPct val="100600"/>
                        </a:lnSpc>
                        <a:spcBef>
                          <a:spcPts val="280"/>
                        </a:spcBef>
                      </a:pPr>
                      <a:r>
                        <a:rPr sz="1600" spc="70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16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16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00" dirty="0">
                          <a:latin typeface="Calibri"/>
                          <a:cs typeface="Calibri"/>
                        </a:rPr>
                        <a:t>so</a:t>
                      </a:r>
                      <a:r>
                        <a:rPr sz="16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16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90" dirty="0">
                          <a:latin typeface="Calibri"/>
                          <a:cs typeface="Calibri"/>
                        </a:rPr>
                        <a:t>can</a:t>
                      </a:r>
                      <a:r>
                        <a:rPr sz="16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70" dirty="0">
                          <a:latin typeface="Calibri"/>
                          <a:cs typeface="Calibri"/>
                        </a:rPr>
                        <a:t>dismantle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600" spc="11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rebuild</a:t>
                      </a:r>
                      <a:r>
                        <a:rPr sz="16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computers </a:t>
                      </a:r>
                      <a:r>
                        <a:rPr sz="1600" spc="7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6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90" dirty="0">
                          <a:latin typeface="Calibri"/>
                          <a:cs typeface="Calibri"/>
                        </a:rPr>
                        <a:t>make</a:t>
                      </a:r>
                      <a:r>
                        <a:rPr sz="16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25" dirty="0">
                          <a:latin typeface="Calibri"/>
                          <a:cs typeface="Calibri"/>
                        </a:rPr>
                        <a:t>games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6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6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we </a:t>
                      </a:r>
                      <a:r>
                        <a:rPr sz="1600" spc="55" dirty="0">
                          <a:latin typeface="Calibri"/>
                          <a:cs typeface="Calibri"/>
                        </a:rPr>
                        <a:t>don’t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45" dirty="0">
                          <a:latin typeface="Calibri"/>
                          <a:cs typeface="Calibri"/>
                        </a:rPr>
                        <a:t>do</a:t>
                      </a:r>
                      <a:r>
                        <a:rPr sz="16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6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all.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615">
                <a:tc>
                  <a:txBody>
                    <a:bodyPr/>
                    <a:lstStyle/>
                    <a:p>
                      <a:pPr marL="90805" marR="276860">
                        <a:lnSpc>
                          <a:spcPct val="100600"/>
                        </a:lnSpc>
                        <a:spcBef>
                          <a:spcPts val="280"/>
                        </a:spcBef>
                      </a:pPr>
                      <a:r>
                        <a:rPr sz="1600" spc="70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600" spc="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16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5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16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65" dirty="0">
                          <a:latin typeface="Calibri"/>
                          <a:cs typeface="Calibri"/>
                        </a:rPr>
                        <a:t>willing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70" dirty="0">
                          <a:latin typeface="Calibri"/>
                          <a:cs typeface="Calibri"/>
                        </a:rPr>
                        <a:t>put</a:t>
                      </a:r>
                      <a:r>
                        <a:rPr sz="16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6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effort,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both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25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class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home.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37515">
                        <a:lnSpc>
                          <a:spcPct val="100600"/>
                        </a:lnSpc>
                        <a:spcBef>
                          <a:spcPts val="280"/>
                        </a:spcBef>
                      </a:pPr>
                      <a:r>
                        <a:rPr sz="1600" spc="70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6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85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16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think</a:t>
                      </a:r>
                      <a:r>
                        <a:rPr sz="16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95" dirty="0">
                          <a:latin typeface="Calibri"/>
                          <a:cs typeface="Calibri"/>
                        </a:rPr>
                        <a:t>easy…There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5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16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235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16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easy </a:t>
                      </a:r>
                      <a:r>
                        <a:rPr sz="1600" spc="60" dirty="0">
                          <a:latin typeface="Calibri"/>
                          <a:cs typeface="Calibri"/>
                        </a:rPr>
                        <a:t>courses!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02461" y="6503314"/>
            <a:ext cx="9385935" cy="29972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65" dirty="0">
                <a:latin typeface="Calibri"/>
                <a:cs typeface="Calibri"/>
              </a:rPr>
              <a:t>emma.trevis@heritage.ttct.co.uk</a:t>
            </a:r>
            <a:endParaRPr sz="1800" dirty="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276843" y="1528572"/>
            <a:ext cx="3820795" cy="4852670"/>
            <a:chOff x="8276843" y="1528572"/>
            <a:chExt cx="3820795" cy="4852670"/>
          </a:xfrm>
        </p:grpSpPr>
        <p:sp>
          <p:nvSpPr>
            <p:cNvPr id="5" name="object 5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3583178" y="0"/>
                  </a:moveTo>
                  <a:lnTo>
                    <a:pt x="199389" y="0"/>
                  </a:lnTo>
                  <a:lnTo>
                    <a:pt x="153675" y="5266"/>
                  </a:lnTo>
                  <a:lnTo>
                    <a:pt x="111708" y="20268"/>
                  </a:lnTo>
                  <a:lnTo>
                    <a:pt x="74686" y="43807"/>
                  </a:lnTo>
                  <a:lnTo>
                    <a:pt x="43807" y="74686"/>
                  </a:lnTo>
                  <a:lnTo>
                    <a:pt x="20268" y="111708"/>
                  </a:lnTo>
                  <a:lnTo>
                    <a:pt x="5266" y="153675"/>
                  </a:lnTo>
                  <a:lnTo>
                    <a:pt x="0" y="199389"/>
                  </a:lnTo>
                  <a:lnTo>
                    <a:pt x="0" y="4614938"/>
                  </a:lnTo>
                  <a:lnTo>
                    <a:pt x="5266" y="4660652"/>
                  </a:lnTo>
                  <a:lnTo>
                    <a:pt x="20268" y="4702618"/>
                  </a:lnTo>
                  <a:lnTo>
                    <a:pt x="43807" y="4739637"/>
                  </a:lnTo>
                  <a:lnTo>
                    <a:pt x="74686" y="4770513"/>
                  </a:lnTo>
                  <a:lnTo>
                    <a:pt x="111708" y="4794050"/>
                  </a:lnTo>
                  <a:lnTo>
                    <a:pt x="153675" y="4809050"/>
                  </a:lnTo>
                  <a:lnTo>
                    <a:pt x="199389" y="4814316"/>
                  </a:lnTo>
                  <a:lnTo>
                    <a:pt x="3583178" y="4814316"/>
                  </a:lnTo>
                  <a:lnTo>
                    <a:pt x="3628892" y="4809050"/>
                  </a:lnTo>
                  <a:lnTo>
                    <a:pt x="3670859" y="4794050"/>
                  </a:lnTo>
                  <a:lnTo>
                    <a:pt x="3707881" y="4770513"/>
                  </a:lnTo>
                  <a:lnTo>
                    <a:pt x="3738760" y="4739637"/>
                  </a:lnTo>
                  <a:lnTo>
                    <a:pt x="3762299" y="4702618"/>
                  </a:lnTo>
                  <a:lnTo>
                    <a:pt x="3777301" y="4660652"/>
                  </a:lnTo>
                  <a:lnTo>
                    <a:pt x="3782567" y="4614938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0" y="199389"/>
                  </a:moveTo>
                  <a:lnTo>
                    <a:pt x="5266" y="153675"/>
                  </a:lnTo>
                  <a:lnTo>
                    <a:pt x="20268" y="111708"/>
                  </a:lnTo>
                  <a:lnTo>
                    <a:pt x="43807" y="74686"/>
                  </a:lnTo>
                  <a:lnTo>
                    <a:pt x="74686" y="43807"/>
                  </a:lnTo>
                  <a:lnTo>
                    <a:pt x="111708" y="20268"/>
                  </a:lnTo>
                  <a:lnTo>
                    <a:pt x="153675" y="5266"/>
                  </a:lnTo>
                  <a:lnTo>
                    <a:pt x="199389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14938"/>
                  </a:lnTo>
                  <a:lnTo>
                    <a:pt x="3777301" y="4660652"/>
                  </a:lnTo>
                  <a:lnTo>
                    <a:pt x="3762299" y="4702618"/>
                  </a:lnTo>
                  <a:lnTo>
                    <a:pt x="3738760" y="4739637"/>
                  </a:lnTo>
                  <a:lnTo>
                    <a:pt x="3707881" y="4770513"/>
                  </a:lnTo>
                  <a:lnTo>
                    <a:pt x="3670859" y="4794050"/>
                  </a:lnTo>
                  <a:lnTo>
                    <a:pt x="3628892" y="4809050"/>
                  </a:lnTo>
                  <a:lnTo>
                    <a:pt x="3583178" y="4814316"/>
                  </a:lnTo>
                  <a:lnTo>
                    <a:pt x="199389" y="4814316"/>
                  </a:lnTo>
                  <a:lnTo>
                    <a:pt x="153675" y="4809050"/>
                  </a:lnTo>
                  <a:lnTo>
                    <a:pt x="111708" y="4794050"/>
                  </a:lnTo>
                  <a:lnTo>
                    <a:pt x="74686" y="4770513"/>
                  </a:lnTo>
                  <a:lnTo>
                    <a:pt x="43807" y="4739637"/>
                  </a:lnTo>
                  <a:lnTo>
                    <a:pt x="20268" y="4702618"/>
                  </a:lnTo>
                  <a:lnTo>
                    <a:pt x="5266" y="4660652"/>
                  </a:lnTo>
                  <a:lnTo>
                    <a:pt x="0" y="4614938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8434196" y="1630172"/>
            <a:ext cx="2891790" cy="4294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6745">
              <a:lnSpc>
                <a:spcPct val="100000"/>
              </a:lnSpc>
              <a:spcBef>
                <a:spcPts val="105"/>
              </a:spcBef>
            </a:pPr>
            <a:r>
              <a:rPr sz="1400" b="1" spc="80" dirty="0">
                <a:solidFill>
                  <a:srgbClr val="E2AF00"/>
                </a:solidFill>
                <a:latin typeface="Calibri"/>
                <a:cs typeface="Calibri"/>
              </a:rPr>
              <a:t>Potential</a:t>
            </a:r>
            <a:r>
              <a:rPr sz="1400" b="1" spc="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b="1" spc="100" dirty="0">
                <a:solidFill>
                  <a:srgbClr val="E2AF00"/>
                </a:solidFill>
                <a:latin typeface="Calibri"/>
                <a:cs typeface="Calibri"/>
              </a:rPr>
              <a:t>Career</a:t>
            </a:r>
            <a:r>
              <a:rPr sz="1400" b="1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b="1" spc="85" dirty="0">
                <a:solidFill>
                  <a:srgbClr val="E2AF00"/>
                </a:solidFill>
                <a:latin typeface="Calibri"/>
                <a:cs typeface="Calibri"/>
              </a:rPr>
              <a:t>Pathways</a:t>
            </a:r>
            <a:endParaRPr sz="1400">
              <a:latin typeface="Calibri"/>
              <a:cs typeface="Calibri"/>
            </a:endParaRPr>
          </a:p>
          <a:p>
            <a:pPr marL="12700" marR="1496060">
              <a:lnSpc>
                <a:spcPct val="100000"/>
              </a:lnSpc>
            </a:pPr>
            <a:r>
              <a:rPr sz="1400" spc="45" dirty="0">
                <a:solidFill>
                  <a:srgbClr val="E2AF00"/>
                </a:solidFill>
                <a:latin typeface="Calibri"/>
                <a:cs typeface="Calibri"/>
              </a:rPr>
              <a:t>Bioinformatics </a:t>
            </a:r>
            <a:r>
              <a:rPr sz="1400" spc="70" dirty="0">
                <a:solidFill>
                  <a:srgbClr val="E2AF00"/>
                </a:solidFill>
                <a:latin typeface="Calibri"/>
                <a:cs typeface="Calibri"/>
              </a:rPr>
              <a:t>Business</a:t>
            </a:r>
            <a:r>
              <a:rPr sz="14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45" dirty="0">
                <a:solidFill>
                  <a:srgbClr val="E2AF00"/>
                </a:solidFill>
                <a:latin typeface="Calibri"/>
                <a:cs typeface="Calibri"/>
              </a:rPr>
              <a:t>analysis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spc="90" dirty="0">
                <a:solidFill>
                  <a:srgbClr val="E2AF00"/>
                </a:solidFill>
                <a:latin typeface="Calibri"/>
                <a:cs typeface="Calibri"/>
              </a:rPr>
              <a:t>Computer</a:t>
            </a:r>
            <a:r>
              <a:rPr sz="14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100" dirty="0">
                <a:solidFill>
                  <a:srgbClr val="E2AF00"/>
                </a:solidFill>
                <a:latin typeface="Calibri"/>
                <a:cs typeface="Calibri"/>
              </a:rPr>
              <a:t>aided</a:t>
            </a:r>
            <a:r>
              <a:rPr sz="14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E2AF00"/>
                </a:solidFill>
                <a:latin typeface="Calibri"/>
                <a:cs typeface="Calibri"/>
              </a:rPr>
              <a:t>design</a:t>
            </a:r>
            <a:endParaRPr sz="1400">
              <a:latin typeface="Calibri"/>
              <a:cs typeface="Calibri"/>
            </a:endParaRPr>
          </a:p>
          <a:p>
            <a:pPr marL="12700" marR="554990">
              <a:lnSpc>
                <a:spcPct val="100000"/>
              </a:lnSpc>
            </a:pPr>
            <a:r>
              <a:rPr sz="1400" spc="145" dirty="0">
                <a:solidFill>
                  <a:srgbClr val="E2AF00"/>
                </a:solidFill>
                <a:latin typeface="Calibri"/>
                <a:cs typeface="Calibri"/>
              </a:rPr>
              <a:t>3D</a:t>
            </a:r>
            <a:r>
              <a:rPr sz="14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90" dirty="0">
                <a:solidFill>
                  <a:srgbClr val="E2AF00"/>
                </a:solidFill>
                <a:latin typeface="Calibri"/>
                <a:cs typeface="Calibri"/>
              </a:rPr>
              <a:t>modelling</a:t>
            </a:r>
            <a:r>
              <a:rPr sz="1400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4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45" dirty="0">
                <a:solidFill>
                  <a:srgbClr val="E2AF00"/>
                </a:solidFill>
                <a:latin typeface="Calibri"/>
                <a:cs typeface="Calibri"/>
              </a:rPr>
              <a:t>animation </a:t>
            </a:r>
            <a:r>
              <a:rPr sz="1400" spc="70" dirty="0">
                <a:solidFill>
                  <a:srgbClr val="E2AF00"/>
                </a:solidFill>
                <a:latin typeface="Calibri"/>
                <a:cs typeface="Calibri"/>
              </a:rPr>
              <a:t>Programming</a:t>
            </a:r>
            <a:endParaRPr sz="1400">
              <a:latin typeface="Calibri"/>
              <a:cs typeface="Calibri"/>
            </a:endParaRPr>
          </a:p>
          <a:p>
            <a:pPr marL="12700" marR="852805">
              <a:lnSpc>
                <a:spcPct val="100000"/>
              </a:lnSpc>
            </a:pPr>
            <a:r>
              <a:rPr sz="1400" spc="90" dirty="0">
                <a:solidFill>
                  <a:srgbClr val="E2AF00"/>
                </a:solidFill>
                <a:latin typeface="Calibri"/>
                <a:cs typeface="Calibri"/>
              </a:rPr>
              <a:t>Computer</a:t>
            </a:r>
            <a:r>
              <a:rPr sz="1400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114" dirty="0">
                <a:solidFill>
                  <a:srgbClr val="E2AF00"/>
                </a:solidFill>
                <a:latin typeface="Calibri"/>
                <a:cs typeface="Calibri"/>
              </a:rPr>
              <a:t>games</a:t>
            </a:r>
            <a:r>
              <a:rPr sz="14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55" dirty="0">
                <a:solidFill>
                  <a:srgbClr val="E2AF00"/>
                </a:solidFill>
                <a:latin typeface="Calibri"/>
                <a:cs typeface="Calibri"/>
              </a:rPr>
              <a:t>testing </a:t>
            </a:r>
            <a:r>
              <a:rPr sz="1400" spc="110" dirty="0">
                <a:solidFill>
                  <a:srgbClr val="E2AF00"/>
                </a:solidFill>
                <a:latin typeface="Calibri"/>
                <a:cs typeface="Calibri"/>
              </a:rPr>
              <a:t>Cyber</a:t>
            </a:r>
            <a:r>
              <a:rPr sz="1400" spc="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40" dirty="0">
                <a:solidFill>
                  <a:srgbClr val="E2AF00"/>
                </a:solidFill>
                <a:latin typeface="Calibri"/>
                <a:cs typeface="Calibri"/>
              </a:rPr>
              <a:t>security</a:t>
            </a:r>
            <a:endParaRPr sz="1400">
              <a:latin typeface="Calibri"/>
              <a:cs typeface="Calibri"/>
            </a:endParaRPr>
          </a:p>
          <a:p>
            <a:pPr marL="12700" marR="1843405">
              <a:lnSpc>
                <a:spcPct val="100000"/>
              </a:lnSpc>
            </a:pPr>
            <a:r>
              <a:rPr sz="1400" spc="55" dirty="0">
                <a:solidFill>
                  <a:srgbClr val="E2AF00"/>
                </a:solidFill>
                <a:latin typeface="Calibri"/>
                <a:cs typeface="Calibri"/>
              </a:rPr>
              <a:t>IT</a:t>
            </a:r>
            <a:r>
              <a:rPr sz="1400" spc="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40" dirty="0">
                <a:solidFill>
                  <a:srgbClr val="E2AF00"/>
                </a:solidFill>
                <a:latin typeface="Calibri"/>
                <a:cs typeface="Calibri"/>
              </a:rPr>
              <a:t>consultant </a:t>
            </a:r>
            <a:r>
              <a:rPr sz="1400" spc="55" dirty="0">
                <a:solidFill>
                  <a:srgbClr val="E2AF00"/>
                </a:solidFill>
                <a:latin typeface="Calibri"/>
                <a:cs typeface="Calibri"/>
              </a:rPr>
              <a:t>IT</a:t>
            </a:r>
            <a:r>
              <a:rPr sz="1400" spc="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60" dirty="0">
                <a:solidFill>
                  <a:srgbClr val="E2AF00"/>
                </a:solidFill>
                <a:latin typeface="Calibri"/>
                <a:cs typeface="Calibri"/>
              </a:rPr>
              <a:t>support</a:t>
            </a:r>
            <a:endParaRPr sz="1400">
              <a:latin typeface="Calibri"/>
              <a:cs typeface="Calibri"/>
            </a:endParaRPr>
          </a:p>
          <a:p>
            <a:pPr marL="12700" marR="821055">
              <a:lnSpc>
                <a:spcPct val="100000"/>
              </a:lnSpc>
              <a:spcBef>
                <a:spcPts val="5"/>
              </a:spcBef>
            </a:pPr>
            <a:r>
              <a:rPr sz="1400" spc="85" dirty="0">
                <a:solidFill>
                  <a:srgbClr val="E2AF00"/>
                </a:solidFill>
                <a:latin typeface="Calibri"/>
                <a:cs typeface="Calibri"/>
              </a:rPr>
              <a:t>Database</a:t>
            </a:r>
            <a:r>
              <a:rPr sz="1400" spc="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40" dirty="0">
                <a:solidFill>
                  <a:srgbClr val="E2AF00"/>
                </a:solidFill>
                <a:latin typeface="Calibri"/>
                <a:cs typeface="Calibri"/>
              </a:rPr>
              <a:t>administration </a:t>
            </a:r>
            <a:r>
              <a:rPr sz="1400" spc="60" dirty="0">
                <a:solidFill>
                  <a:srgbClr val="E2AF00"/>
                </a:solidFill>
                <a:latin typeface="Calibri"/>
                <a:cs typeface="Calibri"/>
              </a:rPr>
              <a:t>Multimedia</a:t>
            </a:r>
            <a:r>
              <a:rPr sz="1400" spc="-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E2AF00"/>
                </a:solidFill>
                <a:latin typeface="Calibri"/>
                <a:cs typeface="Calibri"/>
              </a:rPr>
              <a:t>development </a:t>
            </a:r>
            <a:r>
              <a:rPr sz="1400" spc="55" dirty="0">
                <a:solidFill>
                  <a:srgbClr val="E2AF00"/>
                </a:solidFill>
                <a:latin typeface="Calibri"/>
                <a:cs typeface="Calibri"/>
              </a:rPr>
              <a:t>IT</a:t>
            </a:r>
            <a:r>
              <a:rPr sz="1400" spc="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60" dirty="0">
                <a:solidFill>
                  <a:srgbClr val="E2AF00"/>
                </a:solidFill>
                <a:latin typeface="Calibri"/>
                <a:cs typeface="Calibri"/>
              </a:rPr>
              <a:t>project</a:t>
            </a:r>
            <a:r>
              <a:rPr sz="1400" spc="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E2AF00"/>
                </a:solidFill>
                <a:latin typeface="Calibri"/>
                <a:cs typeface="Calibri"/>
              </a:rPr>
              <a:t>management </a:t>
            </a:r>
            <a:r>
              <a:rPr sz="1400" spc="65" dirty="0">
                <a:solidFill>
                  <a:srgbClr val="E2AF00"/>
                </a:solidFill>
                <a:latin typeface="Calibri"/>
                <a:cs typeface="Calibri"/>
              </a:rPr>
              <a:t>Teaching</a:t>
            </a:r>
            <a:endParaRPr sz="1400">
              <a:latin typeface="Calibri"/>
              <a:cs typeface="Calibri"/>
            </a:endParaRPr>
          </a:p>
          <a:p>
            <a:pPr marL="12700" marR="1061720">
              <a:lnSpc>
                <a:spcPct val="100000"/>
              </a:lnSpc>
            </a:pPr>
            <a:r>
              <a:rPr sz="1400" spc="105" dirty="0">
                <a:solidFill>
                  <a:srgbClr val="E2AF00"/>
                </a:solidFill>
                <a:latin typeface="Calibri"/>
                <a:cs typeface="Calibri"/>
              </a:rPr>
              <a:t>Web</a:t>
            </a:r>
            <a:r>
              <a:rPr sz="1400" spc="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E2AF00"/>
                </a:solidFill>
                <a:latin typeface="Calibri"/>
                <a:cs typeface="Calibri"/>
              </a:rPr>
              <a:t>development </a:t>
            </a:r>
            <a:r>
              <a:rPr sz="1400" spc="70" dirty="0">
                <a:solidFill>
                  <a:srgbClr val="E2AF00"/>
                </a:solidFill>
                <a:latin typeface="Calibri"/>
                <a:cs typeface="Calibri"/>
              </a:rPr>
              <a:t>Systems</a:t>
            </a:r>
            <a:r>
              <a:rPr sz="14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E2AF00"/>
                </a:solidFill>
                <a:latin typeface="Calibri"/>
                <a:cs typeface="Calibri"/>
              </a:rPr>
              <a:t>developer </a:t>
            </a:r>
            <a:r>
              <a:rPr sz="1400" spc="65" dirty="0">
                <a:solidFill>
                  <a:srgbClr val="E2AF00"/>
                </a:solidFill>
                <a:latin typeface="Calibri"/>
                <a:cs typeface="Calibri"/>
              </a:rPr>
              <a:t>Network</a:t>
            </a:r>
            <a:r>
              <a:rPr sz="1400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85" dirty="0">
                <a:solidFill>
                  <a:srgbClr val="E2AF00"/>
                </a:solidFill>
                <a:latin typeface="Calibri"/>
                <a:cs typeface="Calibri"/>
              </a:rPr>
              <a:t>manager </a:t>
            </a:r>
            <a:r>
              <a:rPr sz="1400" spc="80" dirty="0">
                <a:solidFill>
                  <a:srgbClr val="E2AF00"/>
                </a:solidFill>
                <a:latin typeface="Calibri"/>
                <a:cs typeface="Calibri"/>
              </a:rPr>
              <a:t>Social</a:t>
            </a:r>
            <a:r>
              <a:rPr sz="1400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90" dirty="0">
                <a:solidFill>
                  <a:srgbClr val="E2AF00"/>
                </a:solidFill>
                <a:latin typeface="Calibri"/>
                <a:cs typeface="Calibri"/>
              </a:rPr>
              <a:t>media</a:t>
            </a:r>
            <a:r>
              <a:rPr sz="1400" spc="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85" dirty="0">
                <a:solidFill>
                  <a:srgbClr val="E2AF00"/>
                </a:solidFill>
                <a:latin typeface="Calibri"/>
                <a:cs typeface="Calibri"/>
              </a:rPr>
              <a:t>manager </a:t>
            </a:r>
            <a:r>
              <a:rPr sz="1400" spc="45" dirty="0">
                <a:solidFill>
                  <a:srgbClr val="E2AF00"/>
                </a:solidFill>
                <a:latin typeface="Calibri"/>
                <a:cs typeface="Calibri"/>
              </a:rPr>
              <a:t>Software</a:t>
            </a:r>
            <a:r>
              <a:rPr sz="1400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85" dirty="0">
                <a:solidFill>
                  <a:srgbClr val="E2AF00"/>
                </a:solidFill>
                <a:latin typeface="Calibri"/>
                <a:cs typeface="Calibri"/>
              </a:rPr>
              <a:t>engineering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spc="90" dirty="0">
                <a:solidFill>
                  <a:srgbClr val="E2AF00"/>
                </a:solidFill>
                <a:latin typeface="Calibri"/>
                <a:cs typeface="Calibri"/>
              </a:rPr>
              <a:t>Computer</a:t>
            </a:r>
            <a:r>
              <a:rPr sz="14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spc="55" dirty="0">
                <a:solidFill>
                  <a:srgbClr val="E2AF00"/>
                </a:solidFill>
                <a:latin typeface="Calibri"/>
                <a:cs typeface="Calibri"/>
              </a:rPr>
              <a:t>hardware </a:t>
            </a:r>
            <a:r>
              <a:rPr sz="1400" spc="85" dirty="0">
                <a:solidFill>
                  <a:srgbClr val="E2AF00"/>
                </a:solidFill>
                <a:latin typeface="Calibri"/>
                <a:cs typeface="Calibri"/>
              </a:rPr>
              <a:t>engineering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96011" y="1528572"/>
            <a:ext cx="3820795" cy="4843780"/>
            <a:chOff x="96011" y="1528572"/>
            <a:chExt cx="3820795" cy="4843780"/>
          </a:xfrm>
        </p:grpSpPr>
        <p:sp>
          <p:nvSpPr>
            <p:cNvPr id="9" name="object 9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3583178" y="0"/>
                  </a:moveTo>
                  <a:lnTo>
                    <a:pt x="199377" y="0"/>
                  </a:lnTo>
                  <a:lnTo>
                    <a:pt x="153663" y="5266"/>
                  </a:lnTo>
                  <a:lnTo>
                    <a:pt x="111697" y="20268"/>
                  </a:lnTo>
                  <a:lnTo>
                    <a:pt x="74678" y="43807"/>
                  </a:lnTo>
                  <a:lnTo>
                    <a:pt x="43802" y="74686"/>
                  </a:lnTo>
                  <a:lnTo>
                    <a:pt x="20265" y="111708"/>
                  </a:lnTo>
                  <a:lnTo>
                    <a:pt x="5265" y="153675"/>
                  </a:lnTo>
                  <a:lnTo>
                    <a:pt x="0" y="199389"/>
                  </a:lnTo>
                  <a:lnTo>
                    <a:pt x="0" y="4605794"/>
                  </a:lnTo>
                  <a:lnTo>
                    <a:pt x="5265" y="4651508"/>
                  </a:lnTo>
                  <a:lnTo>
                    <a:pt x="20265" y="4693474"/>
                  </a:lnTo>
                  <a:lnTo>
                    <a:pt x="43802" y="4730493"/>
                  </a:lnTo>
                  <a:lnTo>
                    <a:pt x="74678" y="4761369"/>
                  </a:lnTo>
                  <a:lnTo>
                    <a:pt x="111697" y="4784906"/>
                  </a:lnTo>
                  <a:lnTo>
                    <a:pt x="153663" y="4799906"/>
                  </a:lnTo>
                  <a:lnTo>
                    <a:pt x="199377" y="4805172"/>
                  </a:lnTo>
                  <a:lnTo>
                    <a:pt x="3583178" y="4805172"/>
                  </a:lnTo>
                  <a:lnTo>
                    <a:pt x="3628892" y="4799906"/>
                  </a:lnTo>
                  <a:lnTo>
                    <a:pt x="3670859" y="4784906"/>
                  </a:lnTo>
                  <a:lnTo>
                    <a:pt x="3707881" y="4761369"/>
                  </a:lnTo>
                  <a:lnTo>
                    <a:pt x="3738760" y="4730493"/>
                  </a:lnTo>
                  <a:lnTo>
                    <a:pt x="3762299" y="4693474"/>
                  </a:lnTo>
                  <a:lnTo>
                    <a:pt x="3777301" y="4651508"/>
                  </a:lnTo>
                  <a:lnTo>
                    <a:pt x="3782567" y="460579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0" y="199389"/>
                  </a:moveTo>
                  <a:lnTo>
                    <a:pt x="5265" y="153675"/>
                  </a:lnTo>
                  <a:lnTo>
                    <a:pt x="20265" y="111708"/>
                  </a:lnTo>
                  <a:lnTo>
                    <a:pt x="43802" y="74686"/>
                  </a:lnTo>
                  <a:lnTo>
                    <a:pt x="74678" y="43807"/>
                  </a:lnTo>
                  <a:lnTo>
                    <a:pt x="111697" y="20268"/>
                  </a:lnTo>
                  <a:lnTo>
                    <a:pt x="153663" y="5266"/>
                  </a:lnTo>
                  <a:lnTo>
                    <a:pt x="199377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05794"/>
                  </a:lnTo>
                  <a:lnTo>
                    <a:pt x="3777301" y="4651508"/>
                  </a:lnTo>
                  <a:lnTo>
                    <a:pt x="3762299" y="4693474"/>
                  </a:lnTo>
                  <a:lnTo>
                    <a:pt x="3738760" y="4730493"/>
                  </a:lnTo>
                  <a:lnTo>
                    <a:pt x="3707881" y="4761369"/>
                  </a:lnTo>
                  <a:lnTo>
                    <a:pt x="3670859" y="4784906"/>
                  </a:lnTo>
                  <a:lnTo>
                    <a:pt x="3628892" y="4799906"/>
                  </a:lnTo>
                  <a:lnTo>
                    <a:pt x="3583178" y="4805172"/>
                  </a:lnTo>
                  <a:lnTo>
                    <a:pt x="199377" y="4805172"/>
                  </a:lnTo>
                  <a:lnTo>
                    <a:pt x="153663" y="4799906"/>
                  </a:lnTo>
                  <a:lnTo>
                    <a:pt x="111697" y="4784906"/>
                  </a:lnTo>
                  <a:lnTo>
                    <a:pt x="74678" y="4761369"/>
                  </a:lnTo>
                  <a:lnTo>
                    <a:pt x="43802" y="4730493"/>
                  </a:lnTo>
                  <a:lnTo>
                    <a:pt x="20265" y="4693474"/>
                  </a:lnTo>
                  <a:lnTo>
                    <a:pt x="5265" y="4651508"/>
                  </a:lnTo>
                  <a:lnTo>
                    <a:pt x="0" y="460579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74116" y="1630172"/>
            <a:ext cx="34601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85" dirty="0">
                <a:solidFill>
                  <a:srgbClr val="E2AF00"/>
                </a:solidFill>
                <a:latin typeface="Calibri"/>
                <a:cs typeface="Calibri"/>
              </a:rPr>
              <a:t>Further</a:t>
            </a:r>
            <a:r>
              <a:rPr sz="1600" b="1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E2AF00"/>
                </a:solidFill>
                <a:latin typeface="Calibri"/>
                <a:cs typeface="Calibri"/>
              </a:rPr>
              <a:t>Education/Apprenticeships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1256" y="2117547"/>
            <a:ext cx="3394075" cy="1489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19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600" b="1" spc="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E2AF00"/>
                </a:solidFill>
                <a:latin typeface="Calibri"/>
                <a:cs typeface="Calibri"/>
              </a:rPr>
              <a:t>Level/College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600" b="1" spc="130" dirty="0">
                <a:solidFill>
                  <a:srgbClr val="E2AF00"/>
                </a:solidFill>
                <a:latin typeface="Calibri"/>
                <a:cs typeface="Calibri"/>
              </a:rPr>
              <a:t>Courses</a:t>
            </a:r>
            <a:r>
              <a:rPr sz="16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90" dirty="0">
                <a:solidFill>
                  <a:srgbClr val="E2AF00"/>
                </a:solidFill>
                <a:latin typeface="Calibri"/>
                <a:cs typeface="Calibri"/>
              </a:rPr>
              <a:t>Including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Level</a:t>
            </a:r>
            <a:r>
              <a:rPr sz="16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10" dirty="0">
                <a:solidFill>
                  <a:srgbClr val="E2AF00"/>
                </a:solidFill>
                <a:latin typeface="Calibri"/>
                <a:cs typeface="Calibri"/>
              </a:rPr>
              <a:t>3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75" dirty="0">
                <a:solidFill>
                  <a:srgbClr val="E2AF00"/>
                </a:solidFill>
                <a:latin typeface="Calibri"/>
                <a:cs typeface="Calibri"/>
              </a:rPr>
              <a:t>BTEC</a:t>
            </a:r>
            <a:r>
              <a:rPr sz="16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and </a:t>
            </a:r>
            <a:r>
              <a:rPr sz="1600" spc="185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600" spc="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level</a:t>
            </a:r>
            <a:r>
              <a:rPr sz="1600" spc="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05" dirty="0">
                <a:solidFill>
                  <a:srgbClr val="E2AF00"/>
                </a:solidFill>
                <a:latin typeface="Calibri"/>
                <a:cs typeface="Calibri"/>
              </a:rPr>
              <a:t>Computer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00" dirty="0">
                <a:solidFill>
                  <a:srgbClr val="E2AF00"/>
                </a:solidFill>
                <a:latin typeface="Calibri"/>
                <a:cs typeface="Calibri"/>
              </a:rPr>
              <a:t>Science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00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40" dirty="0">
                <a:solidFill>
                  <a:srgbClr val="E2AF00"/>
                </a:solidFill>
                <a:latin typeface="Calibri"/>
                <a:cs typeface="Calibri"/>
              </a:rPr>
              <a:t>IT </a:t>
            </a:r>
            <a:r>
              <a:rPr sz="1600" spc="105" dirty="0">
                <a:solidFill>
                  <a:srgbClr val="E2AF00"/>
                </a:solidFill>
                <a:latin typeface="Calibri"/>
                <a:cs typeface="Calibri"/>
              </a:rPr>
              <a:t>Courses</a:t>
            </a: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16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preparation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and </a:t>
            </a:r>
            <a:r>
              <a:rPr sz="1600" spc="90" dirty="0">
                <a:solidFill>
                  <a:srgbClr val="E2AF00"/>
                </a:solidFill>
                <a:latin typeface="Calibri"/>
                <a:cs typeface="Calibri"/>
              </a:rPr>
              <a:t>acceptance</a:t>
            </a:r>
            <a:r>
              <a:rPr sz="1600" spc="2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for</a:t>
            </a:r>
            <a:r>
              <a:rPr sz="1600" spc="2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University</a:t>
            </a:r>
            <a:r>
              <a:rPr sz="1600" spc="2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20" dirty="0">
                <a:solidFill>
                  <a:srgbClr val="E2AF00"/>
                </a:solidFill>
                <a:latin typeface="Calibri"/>
                <a:cs typeface="Calibri"/>
              </a:rPr>
              <a:t>Degree </a:t>
            </a:r>
            <a:r>
              <a:rPr sz="1600" spc="114" dirty="0">
                <a:solidFill>
                  <a:srgbClr val="E2AF00"/>
                </a:solidFill>
                <a:latin typeface="Calibri"/>
                <a:cs typeface="Calibri"/>
              </a:rPr>
              <a:t>Couse's</a:t>
            </a:r>
            <a:r>
              <a:rPr sz="16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or</a:t>
            </a:r>
            <a:r>
              <a:rPr sz="1600" spc="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Apprenticeships.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1256" y="3825366"/>
            <a:ext cx="3402329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114" dirty="0">
                <a:solidFill>
                  <a:srgbClr val="E2AF00"/>
                </a:solidFill>
                <a:latin typeface="Calibri"/>
                <a:cs typeface="Calibri"/>
              </a:rPr>
              <a:t>Apprenticeships</a:t>
            </a:r>
            <a:r>
              <a:rPr sz="1600" b="1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could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include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computer</a:t>
            </a: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00" dirty="0">
                <a:solidFill>
                  <a:srgbClr val="E2AF00"/>
                </a:solidFill>
                <a:latin typeface="Calibri"/>
                <a:cs typeface="Calibri"/>
              </a:rPr>
              <a:t>engineering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roles, 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working</a:t>
            </a:r>
            <a:r>
              <a:rPr sz="16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with</a:t>
            </a:r>
            <a:r>
              <a:rPr sz="1600" spc="20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artificial</a:t>
            </a:r>
            <a:r>
              <a:rPr sz="1600" spc="20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intelligence,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communications,</a:t>
            </a:r>
            <a:r>
              <a:rPr sz="16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networking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and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Internet</a:t>
            </a:r>
            <a:r>
              <a:rPr sz="1600" spc="1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10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600" spc="1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media-</a:t>
            </a:r>
            <a:r>
              <a:rPr sz="1600" spc="114" dirty="0">
                <a:solidFill>
                  <a:srgbClr val="E2AF00"/>
                </a:solidFill>
                <a:latin typeface="Calibri"/>
                <a:cs typeface="Calibri"/>
              </a:rPr>
              <a:t>based</a:t>
            </a:r>
            <a:r>
              <a:rPr sz="1600" spc="2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careers,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software</a:t>
            </a:r>
            <a:r>
              <a:rPr sz="1600" spc="4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90" dirty="0">
                <a:solidFill>
                  <a:srgbClr val="E2AF00"/>
                </a:solidFill>
                <a:latin typeface="Calibri"/>
                <a:cs typeface="Calibri"/>
              </a:rPr>
              <a:t>engineering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110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development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1256" y="5776061"/>
            <a:ext cx="326009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110" dirty="0">
                <a:solidFill>
                  <a:srgbClr val="E2AF00"/>
                </a:solidFill>
                <a:latin typeface="Calibri"/>
                <a:cs typeface="Calibri"/>
              </a:rPr>
              <a:t>Related</a:t>
            </a:r>
            <a:r>
              <a:rPr sz="16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b="1" spc="110" dirty="0">
                <a:solidFill>
                  <a:srgbClr val="E2AF00"/>
                </a:solidFill>
                <a:latin typeface="Calibri"/>
                <a:cs typeface="Calibri"/>
              </a:rPr>
              <a:t>subjects</a:t>
            </a:r>
            <a:r>
              <a:rPr sz="16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include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IT,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Media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spc="110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Mathematics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117847" y="1528572"/>
            <a:ext cx="3957954" cy="4852670"/>
            <a:chOff x="4117847" y="1528572"/>
            <a:chExt cx="3957954" cy="4852670"/>
          </a:xfrm>
        </p:grpSpPr>
        <p:sp>
          <p:nvSpPr>
            <p:cNvPr id="16" name="object 16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3712972" y="0"/>
                  </a:moveTo>
                  <a:lnTo>
                    <a:pt x="206628" y="0"/>
                  </a:lnTo>
                  <a:lnTo>
                    <a:pt x="159233" y="5454"/>
                  </a:lnTo>
                  <a:lnTo>
                    <a:pt x="115734" y="20992"/>
                  </a:lnTo>
                  <a:lnTo>
                    <a:pt x="77370" y="45376"/>
                  </a:lnTo>
                  <a:lnTo>
                    <a:pt x="45376" y="77370"/>
                  </a:lnTo>
                  <a:lnTo>
                    <a:pt x="20992" y="115734"/>
                  </a:lnTo>
                  <a:lnTo>
                    <a:pt x="5454" y="159233"/>
                  </a:lnTo>
                  <a:lnTo>
                    <a:pt x="0" y="206628"/>
                  </a:lnTo>
                  <a:lnTo>
                    <a:pt x="0" y="4607712"/>
                  </a:lnTo>
                  <a:lnTo>
                    <a:pt x="5454" y="4655082"/>
                  </a:lnTo>
                  <a:lnTo>
                    <a:pt x="20992" y="4698568"/>
                  </a:lnTo>
                  <a:lnTo>
                    <a:pt x="45376" y="4736929"/>
                  </a:lnTo>
                  <a:lnTo>
                    <a:pt x="77370" y="4768925"/>
                  </a:lnTo>
                  <a:lnTo>
                    <a:pt x="115734" y="4793315"/>
                  </a:lnTo>
                  <a:lnTo>
                    <a:pt x="159233" y="4808859"/>
                  </a:lnTo>
                  <a:lnTo>
                    <a:pt x="206628" y="4814316"/>
                  </a:lnTo>
                  <a:lnTo>
                    <a:pt x="3712972" y="4814316"/>
                  </a:lnTo>
                  <a:lnTo>
                    <a:pt x="3760367" y="4808859"/>
                  </a:lnTo>
                  <a:lnTo>
                    <a:pt x="3803866" y="4793315"/>
                  </a:lnTo>
                  <a:lnTo>
                    <a:pt x="3842230" y="4768925"/>
                  </a:lnTo>
                  <a:lnTo>
                    <a:pt x="3874224" y="4736929"/>
                  </a:lnTo>
                  <a:lnTo>
                    <a:pt x="3898608" y="4698568"/>
                  </a:lnTo>
                  <a:lnTo>
                    <a:pt x="3914146" y="4655082"/>
                  </a:lnTo>
                  <a:lnTo>
                    <a:pt x="3919601" y="4607712"/>
                  </a:lnTo>
                  <a:lnTo>
                    <a:pt x="3919601" y="206628"/>
                  </a:lnTo>
                  <a:lnTo>
                    <a:pt x="3914146" y="159233"/>
                  </a:lnTo>
                  <a:lnTo>
                    <a:pt x="3898608" y="115734"/>
                  </a:lnTo>
                  <a:lnTo>
                    <a:pt x="3874224" y="77370"/>
                  </a:lnTo>
                  <a:lnTo>
                    <a:pt x="3842230" y="45376"/>
                  </a:lnTo>
                  <a:lnTo>
                    <a:pt x="3803866" y="20992"/>
                  </a:lnTo>
                  <a:lnTo>
                    <a:pt x="3760367" y="5454"/>
                  </a:lnTo>
                  <a:lnTo>
                    <a:pt x="3712972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0" y="206628"/>
                  </a:moveTo>
                  <a:lnTo>
                    <a:pt x="5454" y="159233"/>
                  </a:lnTo>
                  <a:lnTo>
                    <a:pt x="20992" y="115734"/>
                  </a:lnTo>
                  <a:lnTo>
                    <a:pt x="45376" y="77370"/>
                  </a:lnTo>
                  <a:lnTo>
                    <a:pt x="77370" y="45376"/>
                  </a:lnTo>
                  <a:lnTo>
                    <a:pt x="115734" y="20992"/>
                  </a:lnTo>
                  <a:lnTo>
                    <a:pt x="159233" y="5454"/>
                  </a:lnTo>
                  <a:lnTo>
                    <a:pt x="206628" y="0"/>
                  </a:lnTo>
                  <a:lnTo>
                    <a:pt x="3712972" y="0"/>
                  </a:lnTo>
                  <a:lnTo>
                    <a:pt x="3760367" y="5454"/>
                  </a:lnTo>
                  <a:lnTo>
                    <a:pt x="3803866" y="20992"/>
                  </a:lnTo>
                  <a:lnTo>
                    <a:pt x="3842230" y="45376"/>
                  </a:lnTo>
                  <a:lnTo>
                    <a:pt x="3874224" y="77370"/>
                  </a:lnTo>
                  <a:lnTo>
                    <a:pt x="3898608" y="115734"/>
                  </a:lnTo>
                  <a:lnTo>
                    <a:pt x="3914146" y="159233"/>
                  </a:lnTo>
                  <a:lnTo>
                    <a:pt x="3919601" y="206628"/>
                  </a:lnTo>
                  <a:lnTo>
                    <a:pt x="3919601" y="4607712"/>
                  </a:lnTo>
                  <a:lnTo>
                    <a:pt x="3914146" y="4655082"/>
                  </a:lnTo>
                  <a:lnTo>
                    <a:pt x="3898608" y="4698568"/>
                  </a:lnTo>
                  <a:lnTo>
                    <a:pt x="3874224" y="4736929"/>
                  </a:lnTo>
                  <a:lnTo>
                    <a:pt x="3842230" y="4768925"/>
                  </a:lnTo>
                  <a:lnTo>
                    <a:pt x="3803866" y="4793315"/>
                  </a:lnTo>
                  <a:lnTo>
                    <a:pt x="3760367" y="4808859"/>
                  </a:lnTo>
                  <a:lnTo>
                    <a:pt x="3712972" y="4814316"/>
                  </a:lnTo>
                  <a:lnTo>
                    <a:pt x="206628" y="4814316"/>
                  </a:lnTo>
                  <a:lnTo>
                    <a:pt x="159233" y="4808859"/>
                  </a:lnTo>
                  <a:lnTo>
                    <a:pt x="115734" y="4793315"/>
                  </a:lnTo>
                  <a:lnTo>
                    <a:pt x="77370" y="4768925"/>
                  </a:lnTo>
                  <a:lnTo>
                    <a:pt x="45376" y="4736929"/>
                  </a:lnTo>
                  <a:lnTo>
                    <a:pt x="20992" y="4698568"/>
                  </a:lnTo>
                  <a:lnTo>
                    <a:pt x="5454" y="4655082"/>
                  </a:lnTo>
                  <a:lnTo>
                    <a:pt x="0" y="4607712"/>
                  </a:lnTo>
                  <a:lnTo>
                    <a:pt x="0" y="206628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276471" y="1632331"/>
            <a:ext cx="3517265" cy="4547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75970">
              <a:lnSpc>
                <a:spcPct val="100000"/>
              </a:lnSpc>
              <a:spcBef>
                <a:spcPts val="105"/>
              </a:spcBef>
            </a:pPr>
            <a:r>
              <a:rPr sz="1400" b="1" spc="95" dirty="0">
                <a:solidFill>
                  <a:srgbClr val="E2AF00"/>
                </a:solidFill>
                <a:latin typeface="Calibri"/>
                <a:cs typeface="Calibri"/>
              </a:rPr>
              <a:t>Life/Employability</a:t>
            </a:r>
            <a:r>
              <a:rPr sz="1400" b="1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400" b="1" spc="95" dirty="0">
                <a:solidFill>
                  <a:srgbClr val="E2AF00"/>
                </a:solidFill>
                <a:latin typeface="Calibri"/>
                <a:cs typeface="Calibri"/>
              </a:rPr>
              <a:t>Skills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1050" b="1" spc="75" dirty="0">
                <a:solidFill>
                  <a:srgbClr val="E2AF00"/>
                </a:solidFill>
                <a:latin typeface="Calibri"/>
                <a:cs typeface="Calibri"/>
              </a:rPr>
              <a:t>Technical</a:t>
            </a:r>
            <a:r>
              <a:rPr sz="1050" b="1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50" b="1" spc="55" dirty="0">
                <a:solidFill>
                  <a:srgbClr val="E2AF00"/>
                </a:solidFill>
                <a:latin typeface="Calibri"/>
                <a:cs typeface="Calibri"/>
              </a:rPr>
              <a:t>ability</a:t>
            </a:r>
            <a:endParaRPr sz="1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000" spc="1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000" spc="1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develop</a:t>
            </a:r>
            <a:r>
              <a:rPr sz="10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technical</a:t>
            </a:r>
            <a:r>
              <a:rPr sz="1000" spc="1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skills</a:t>
            </a:r>
            <a:r>
              <a:rPr sz="10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1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specialist</a:t>
            </a:r>
            <a:r>
              <a:rPr sz="1000" spc="1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knowledge</a:t>
            </a:r>
            <a:r>
              <a:rPr sz="1000" spc="2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how computers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E2AF00"/>
                </a:solidFill>
                <a:latin typeface="Calibri"/>
                <a:cs typeface="Calibri"/>
              </a:rPr>
              <a:t>work.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spc="75" dirty="0">
                <a:solidFill>
                  <a:srgbClr val="E2AF00"/>
                </a:solidFill>
                <a:latin typeface="Calibri"/>
                <a:cs typeface="Calibri"/>
              </a:rPr>
              <a:t>Problem</a:t>
            </a:r>
            <a:r>
              <a:rPr sz="1000" b="1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b="1" spc="70" dirty="0">
                <a:solidFill>
                  <a:srgbClr val="E2AF00"/>
                </a:solidFill>
                <a:latin typeface="Calibri"/>
                <a:cs typeface="Calibri"/>
              </a:rPr>
              <a:t>solving</a:t>
            </a:r>
            <a:endParaRPr sz="1000">
              <a:latin typeface="Calibri"/>
              <a:cs typeface="Calibri"/>
            </a:endParaRPr>
          </a:p>
          <a:p>
            <a:pPr marL="12700" marR="243204">
              <a:lnSpc>
                <a:spcPct val="100000"/>
              </a:lnSpc>
            </a:pP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1000" spc="1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majority</a:t>
            </a:r>
            <a:r>
              <a:rPr sz="10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10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E2AF00"/>
                </a:solidFill>
                <a:latin typeface="Calibri"/>
                <a:cs typeface="Calibri"/>
              </a:rPr>
              <a:t>Computing</a:t>
            </a:r>
            <a:r>
              <a:rPr sz="10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IT</a:t>
            </a:r>
            <a:r>
              <a:rPr sz="10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roles</a:t>
            </a:r>
            <a:r>
              <a:rPr sz="1000" spc="1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E2AF00"/>
                </a:solidFill>
                <a:latin typeface="Calibri"/>
                <a:cs typeface="Calibri"/>
              </a:rPr>
              <a:t>require</a:t>
            </a:r>
            <a:r>
              <a:rPr sz="1000" spc="500" dirty="0">
                <a:solidFill>
                  <a:srgbClr val="E2AF00"/>
                </a:solidFill>
                <a:latin typeface="Calibri"/>
                <a:cs typeface="Calibri"/>
              </a:rPr>
              <a:t> 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problem</a:t>
            </a:r>
            <a:r>
              <a:rPr sz="1000" spc="1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solving</a:t>
            </a:r>
            <a:r>
              <a:rPr sz="1000" spc="1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skills</a:t>
            </a:r>
            <a:r>
              <a:rPr sz="1000" spc="1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creative</a:t>
            </a:r>
            <a:r>
              <a:rPr sz="1000" spc="1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thinking</a:t>
            </a:r>
            <a:r>
              <a:rPr sz="1000" spc="1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1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45" dirty="0">
                <a:solidFill>
                  <a:srgbClr val="E2AF00"/>
                </a:solidFill>
                <a:latin typeface="Calibri"/>
                <a:cs typeface="Calibri"/>
              </a:rPr>
              <a:t>recognise</a:t>
            </a:r>
            <a:endParaRPr sz="1000">
              <a:latin typeface="Calibri"/>
              <a:cs typeface="Calibri"/>
            </a:endParaRPr>
          </a:p>
          <a:p>
            <a:pPr marL="12700" marR="71120">
              <a:lnSpc>
                <a:spcPct val="100000"/>
              </a:lnSpc>
            </a:pP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problems</a:t>
            </a:r>
            <a:r>
              <a:rPr sz="1000" spc="1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their</a:t>
            </a:r>
            <a:r>
              <a:rPr sz="1000" spc="1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causes,</a:t>
            </a:r>
            <a:r>
              <a:rPr sz="1000" spc="1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identify</a:t>
            </a:r>
            <a:r>
              <a:rPr sz="10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range</a:t>
            </a:r>
            <a:r>
              <a:rPr sz="10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possible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solutions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then</a:t>
            </a:r>
            <a:r>
              <a:rPr sz="1000" spc="1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assess</a:t>
            </a:r>
            <a:r>
              <a:rPr sz="1000" spc="1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E2AF00"/>
                </a:solidFill>
                <a:latin typeface="Calibri"/>
                <a:cs typeface="Calibri"/>
              </a:rPr>
              <a:t>decide</a:t>
            </a:r>
            <a:r>
              <a:rPr sz="10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10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best</a:t>
            </a:r>
            <a:r>
              <a:rPr sz="1000" spc="1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way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E2AF00"/>
                </a:solidFill>
                <a:latin typeface="Calibri"/>
                <a:cs typeface="Calibri"/>
              </a:rPr>
              <a:t>forward. </a:t>
            </a:r>
            <a:r>
              <a:rPr sz="1050" b="1" spc="75" dirty="0">
                <a:solidFill>
                  <a:srgbClr val="E2AF00"/>
                </a:solidFill>
                <a:latin typeface="Calibri"/>
                <a:cs typeface="Calibri"/>
              </a:rPr>
              <a:t>Organisation</a:t>
            </a:r>
            <a:endParaRPr sz="1050">
              <a:latin typeface="Calibri"/>
              <a:cs typeface="Calibri"/>
            </a:endParaRPr>
          </a:p>
          <a:p>
            <a:pPr marL="12700" marR="351790">
              <a:lnSpc>
                <a:spcPct val="100000"/>
              </a:lnSpc>
            </a:pP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You’ll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need</a:t>
            </a:r>
            <a:r>
              <a:rPr sz="1000" spc="1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be</a:t>
            </a:r>
            <a:r>
              <a:rPr sz="10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able</a:t>
            </a:r>
            <a:r>
              <a:rPr sz="10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prioritize</a:t>
            </a:r>
            <a:r>
              <a:rPr sz="10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work</a:t>
            </a:r>
            <a:r>
              <a:rPr sz="1000" spc="1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E2AF00"/>
                </a:solidFill>
                <a:latin typeface="Calibri"/>
                <a:cs typeface="Calibri"/>
              </a:rPr>
              <a:t>meet</a:t>
            </a:r>
            <a:r>
              <a:rPr sz="1000" spc="500" dirty="0">
                <a:solidFill>
                  <a:srgbClr val="E2AF00"/>
                </a:solidFill>
                <a:latin typeface="Calibri"/>
                <a:cs typeface="Calibri"/>
              </a:rPr>
              <a:t> 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strict</a:t>
            </a:r>
            <a:r>
              <a:rPr sz="10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deadlines</a:t>
            </a:r>
            <a:r>
              <a:rPr sz="1000" spc="1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while</a:t>
            </a:r>
            <a:r>
              <a:rPr sz="10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also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achieving</a:t>
            </a:r>
            <a:r>
              <a:rPr sz="1000" spc="1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10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course</a:t>
            </a:r>
            <a:r>
              <a:rPr sz="10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E2AF00"/>
                </a:solidFill>
                <a:latin typeface="Calibri"/>
                <a:cs typeface="Calibri"/>
              </a:rPr>
              <a:t>criteria </a:t>
            </a:r>
            <a:r>
              <a:rPr sz="1000" b="1" spc="55" dirty="0">
                <a:solidFill>
                  <a:srgbClr val="E2AF00"/>
                </a:solidFill>
                <a:latin typeface="Calibri"/>
                <a:cs typeface="Calibri"/>
              </a:rPr>
              <a:t>Creativity</a:t>
            </a:r>
            <a:endParaRPr sz="1000">
              <a:latin typeface="Calibri"/>
              <a:cs typeface="Calibri"/>
            </a:endParaRPr>
          </a:p>
          <a:p>
            <a:pPr marL="12700" marR="358775">
              <a:lnSpc>
                <a:spcPct val="100000"/>
              </a:lnSpc>
              <a:spcBef>
                <a:spcPts val="5"/>
              </a:spcBef>
            </a:pP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0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develop</a:t>
            </a:r>
            <a:r>
              <a:rPr sz="1000" spc="1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your</a:t>
            </a:r>
            <a:r>
              <a:rPr sz="10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ability</a:t>
            </a:r>
            <a:r>
              <a:rPr sz="10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problem</a:t>
            </a:r>
            <a:r>
              <a:rPr sz="1000" spc="1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solve</a:t>
            </a:r>
            <a:r>
              <a:rPr sz="10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40" dirty="0">
                <a:solidFill>
                  <a:srgbClr val="E2AF00"/>
                </a:solidFill>
                <a:latin typeface="Calibri"/>
                <a:cs typeface="Calibri"/>
              </a:rPr>
              <a:t>through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1000" spc="2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creation</a:t>
            </a:r>
            <a:r>
              <a:rPr sz="1000" spc="1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1000" spc="1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complex</a:t>
            </a:r>
            <a:r>
              <a:rPr sz="1000" spc="2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algorithms.</a:t>
            </a:r>
            <a:r>
              <a:rPr sz="1000" spc="2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45" dirty="0">
                <a:solidFill>
                  <a:srgbClr val="E2AF00"/>
                </a:solidFill>
                <a:latin typeface="Calibri"/>
                <a:cs typeface="Calibri"/>
              </a:rPr>
              <a:t>Solutions</a:t>
            </a:r>
            <a:r>
              <a:rPr sz="1000" spc="1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000" spc="500" dirty="0">
                <a:solidFill>
                  <a:srgbClr val="E2AF00"/>
                </a:solidFill>
                <a:latin typeface="Calibri"/>
                <a:cs typeface="Calibri"/>
              </a:rPr>
              <a:t> 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solve</a:t>
            </a:r>
            <a:r>
              <a:rPr sz="1000" spc="1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problems</a:t>
            </a:r>
            <a:r>
              <a:rPr sz="1000" spc="1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using</a:t>
            </a:r>
            <a:r>
              <a:rPr sz="10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efficient</a:t>
            </a:r>
            <a:r>
              <a:rPr sz="1000" spc="1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sets</a:t>
            </a:r>
            <a:r>
              <a:rPr sz="1000" spc="1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10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E2AF00"/>
                </a:solidFill>
                <a:latin typeface="Calibri"/>
                <a:cs typeface="Calibri"/>
              </a:rPr>
              <a:t>instructions.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260"/>
              </a:lnSpc>
            </a:pPr>
            <a:r>
              <a:rPr sz="1050" b="1" spc="70" dirty="0">
                <a:solidFill>
                  <a:srgbClr val="E2AF00"/>
                </a:solidFill>
                <a:latin typeface="Calibri"/>
                <a:cs typeface="Calibri"/>
              </a:rPr>
              <a:t>Discipline</a:t>
            </a:r>
            <a:endParaRPr sz="1050">
              <a:latin typeface="Calibri"/>
              <a:cs typeface="Calibri"/>
            </a:endParaRPr>
          </a:p>
          <a:p>
            <a:pPr marL="12700" marR="323215">
              <a:lnSpc>
                <a:spcPct val="100000"/>
              </a:lnSpc>
            </a:pP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 need</a:t>
            </a:r>
            <a:r>
              <a:rPr sz="10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know</a:t>
            </a:r>
            <a:r>
              <a:rPr sz="10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E2AF00"/>
                </a:solidFill>
                <a:latin typeface="Calibri"/>
                <a:cs typeface="Calibri"/>
              </a:rPr>
              <a:t>do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what</a:t>
            </a:r>
            <a:r>
              <a:rPr sz="10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is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expected</a:t>
            </a:r>
            <a:r>
              <a:rPr sz="10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E2AF00"/>
                </a:solidFill>
                <a:latin typeface="Calibri"/>
                <a:cs typeface="Calibri"/>
              </a:rPr>
              <a:t>you.</a:t>
            </a:r>
            <a:r>
              <a:rPr sz="1000" spc="500" dirty="0">
                <a:solidFill>
                  <a:srgbClr val="E2AF00"/>
                </a:solidFill>
                <a:latin typeface="Calibri"/>
                <a:cs typeface="Calibri"/>
              </a:rPr>
              <a:t> 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This</a:t>
            </a:r>
            <a:r>
              <a:rPr sz="1000" spc="1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ranges</a:t>
            </a:r>
            <a:r>
              <a:rPr sz="1000" spc="1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from</a:t>
            </a:r>
            <a:r>
              <a:rPr sz="10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organising</a:t>
            </a:r>
            <a:r>
              <a:rPr sz="1000" spc="1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yourself,</a:t>
            </a:r>
            <a:r>
              <a:rPr sz="1000" spc="1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being</a:t>
            </a:r>
            <a:r>
              <a:rPr sz="10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on</a:t>
            </a:r>
            <a:r>
              <a:rPr sz="10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time,</a:t>
            </a:r>
            <a:r>
              <a:rPr sz="10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E2AF00"/>
                </a:solidFill>
                <a:latin typeface="Calibri"/>
                <a:cs typeface="Calibri"/>
              </a:rPr>
              <a:t>to 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being</a:t>
            </a:r>
            <a:r>
              <a:rPr sz="1000" spc="1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responsible.</a:t>
            </a:r>
            <a:r>
              <a:rPr sz="1000" spc="1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Some</a:t>
            </a:r>
            <a:r>
              <a:rPr sz="1000" spc="1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jobs</a:t>
            </a:r>
            <a:r>
              <a:rPr sz="1000" spc="1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need</a:t>
            </a:r>
            <a:r>
              <a:rPr sz="10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E2AF00"/>
                </a:solidFill>
                <a:latin typeface="Calibri"/>
                <a:cs typeface="Calibri"/>
              </a:rPr>
              <a:t>particular</a:t>
            </a:r>
            <a:endParaRPr sz="1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discipline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skills</a:t>
            </a:r>
            <a:r>
              <a:rPr sz="10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such</a:t>
            </a:r>
            <a:r>
              <a:rPr sz="10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as</a:t>
            </a:r>
            <a:r>
              <a:rPr sz="10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being</a:t>
            </a:r>
            <a:r>
              <a:rPr sz="10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able</a:t>
            </a:r>
            <a:r>
              <a:rPr sz="10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45" dirty="0">
                <a:solidFill>
                  <a:srgbClr val="E2AF00"/>
                </a:solidFill>
                <a:latin typeface="Calibri"/>
                <a:cs typeface="Calibri"/>
              </a:rPr>
              <a:t>persevere</a:t>
            </a:r>
            <a:r>
              <a:rPr sz="1000" spc="1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with</a:t>
            </a:r>
            <a:r>
              <a:rPr sz="10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10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E2AF00"/>
                </a:solidFill>
                <a:latin typeface="Calibri"/>
                <a:cs typeface="Calibri"/>
              </a:rPr>
              <a:t>task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plans</a:t>
            </a: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until</a:t>
            </a:r>
            <a:r>
              <a:rPr sz="1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 accomplish</a:t>
            </a:r>
            <a:r>
              <a:rPr sz="10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E2AF00"/>
                </a:solidFill>
                <a:latin typeface="Calibri"/>
                <a:cs typeface="Calibri"/>
              </a:rPr>
              <a:t>them.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260"/>
              </a:lnSpc>
            </a:pPr>
            <a:r>
              <a:rPr sz="1050" b="1" spc="70" dirty="0">
                <a:solidFill>
                  <a:srgbClr val="E2AF00"/>
                </a:solidFill>
                <a:latin typeface="Calibri"/>
                <a:cs typeface="Calibri"/>
              </a:rPr>
              <a:t>Mathematical</a:t>
            </a:r>
            <a:r>
              <a:rPr sz="1050" b="1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50" b="1" spc="70" dirty="0">
                <a:solidFill>
                  <a:srgbClr val="E2AF00"/>
                </a:solidFill>
                <a:latin typeface="Calibri"/>
                <a:cs typeface="Calibri"/>
              </a:rPr>
              <a:t>Skills</a:t>
            </a:r>
            <a:endParaRPr sz="1050">
              <a:latin typeface="Calibri"/>
              <a:cs typeface="Calibri"/>
            </a:endParaRPr>
          </a:p>
          <a:p>
            <a:pPr marL="12700" marR="433070">
              <a:lnSpc>
                <a:spcPct val="100000"/>
              </a:lnSpc>
              <a:spcBef>
                <a:spcPts val="5"/>
              </a:spcBef>
            </a:pP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Complex</a:t>
            </a:r>
            <a:r>
              <a:rPr sz="1000" spc="1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mathematics</a:t>
            </a:r>
            <a:r>
              <a:rPr sz="10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0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be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used</a:t>
            </a:r>
            <a:r>
              <a:rPr sz="10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45" dirty="0">
                <a:solidFill>
                  <a:srgbClr val="E2AF00"/>
                </a:solidFill>
                <a:latin typeface="Calibri"/>
                <a:cs typeface="Calibri"/>
              </a:rPr>
              <a:t>throughout</a:t>
            </a:r>
            <a:r>
              <a:rPr sz="1000" spc="1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E2AF00"/>
                </a:solidFill>
                <a:latin typeface="Calibri"/>
                <a:cs typeface="Calibri"/>
              </a:rPr>
              <a:t>units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on</a:t>
            </a:r>
            <a:r>
              <a:rPr sz="1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problem</a:t>
            </a:r>
            <a:r>
              <a:rPr sz="10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solving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 and</a:t>
            </a:r>
            <a:r>
              <a:rPr sz="1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programming.</a:t>
            </a:r>
            <a:r>
              <a:rPr sz="10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E2AF00"/>
                </a:solidFill>
                <a:latin typeface="Calibri"/>
                <a:cs typeface="Calibri"/>
              </a:rPr>
              <a:t>learn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1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perform</a:t>
            </a:r>
            <a:r>
              <a:rPr sz="1000" spc="2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calculations</a:t>
            </a:r>
            <a:r>
              <a:rPr sz="1000" spc="20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using</a:t>
            </a:r>
            <a:r>
              <a:rPr sz="10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binary</a:t>
            </a:r>
            <a:r>
              <a:rPr sz="10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2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1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E2AF00"/>
                </a:solidFill>
                <a:latin typeface="Calibri"/>
                <a:cs typeface="Calibri"/>
              </a:rPr>
              <a:t>create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complex</a:t>
            </a:r>
            <a:r>
              <a:rPr sz="1000" spc="1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expressions</a:t>
            </a:r>
            <a:r>
              <a:rPr sz="10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calculate</a:t>
            </a:r>
            <a:r>
              <a:rPr sz="10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file</a:t>
            </a:r>
            <a:r>
              <a:rPr sz="1000" spc="1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size</a:t>
            </a:r>
            <a:r>
              <a:rPr sz="10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1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data</a:t>
            </a:r>
            <a:r>
              <a:rPr sz="10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E2AF00"/>
                </a:solidFill>
                <a:latin typeface="Calibri"/>
                <a:cs typeface="Calibri"/>
              </a:rPr>
              <a:t>transfer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spc="-10" dirty="0">
                <a:solidFill>
                  <a:srgbClr val="E2AF00"/>
                </a:solidFill>
                <a:latin typeface="Calibri"/>
                <a:cs typeface="Calibri"/>
              </a:rPr>
              <a:t>rates.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2040127" y="516077"/>
            <a:ext cx="80943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35" dirty="0"/>
              <a:t>Beyond</a:t>
            </a:r>
            <a:r>
              <a:rPr spc="95" dirty="0"/>
              <a:t> </a:t>
            </a:r>
            <a:r>
              <a:rPr spc="285" dirty="0"/>
              <a:t>Heritage:</a:t>
            </a:r>
            <a:r>
              <a:rPr spc="114" dirty="0"/>
              <a:t> </a:t>
            </a:r>
            <a:r>
              <a:rPr spc="310" dirty="0">
                <a:solidFill>
                  <a:srgbClr val="FFC000"/>
                </a:solidFill>
              </a:rPr>
              <a:t>Computer</a:t>
            </a:r>
            <a:r>
              <a:rPr spc="85" dirty="0">
                <a:solidFill>
                  <a:srgbClr val="FFC000"/>
                </a:solidFill>
              </a:rPr>
              <a:t> </a:t>
            </a:r>
            <a:r>
              <a:rPr spc="290" dirty="0">
                <a:solidFill>
                  <a:srgbClr val="FFC000"/>
                </a:solidFill>
              </a:rPr>
              <a:t>Science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Course Information: Computer Science</vt:lpstr>
      <vt:lpstr>Assessment: Computer Science</vt:lpstr>
      <vt:lpstr>Do’s and Don'ts: Computer Science</vt:lpstr>
      <vt:lpstr>Beyond Heritage: Computer Science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Barnston</dc:creator>
  <cp:revision>14</cp:revision>
  <dcterms:created xsi:type="dcterms:W3CDTF">2024-02-14T09:44:36Z</dcterms:created>
  <dcterms:modified xsi:type="dcterms:W3CDTF">2024-02-15T13:14:13Z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2024-02-14T00:00:00Z</vt:filetime>
  </property>
</Properties>
</file>