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B301EF-DDC4-94D0-2101-4A4B0F06340F}" v="101" dt="2024-02-14T13:21:02.44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E Trevis" userId="S::emma.trevis@heritage.ttct.co.uk::53ed163c-77db-4932-9f04-bd1abcfa5a2b" providerId="AD" clId="Web-{ABB301EF-DDC4-94D0-2101-4A4B0F06340F}"/>
    <pc:docChg chg="modSld">
      <pc:chgData name="Miss E Trevis" userId="S::emma.trevis@heritage.ttct.co.uk::53ed163c-77db-4932-9f04-bd1abcfa5a2b" providerId="AD" clId="Web-{ABB301EF-DDC4-94D0-2101-4A4B0F06340F}" dt="2024-02-14T13:21:02.448" v="55"/>
      <pc:docMkLst>
        <pc:docMk/>
      </pc:docMkLst>
      <pc:sldChg chg="modSp">
        <pc:chgData name="Miss E Trevis" userId="S::emma.trevis@heritage.ttct.co.uk::53ed163c-77db-4932-9f04-bd1abcfa5a2b" providerId="AD" clId="Web-{ABB301EF-DDC4-94D0-2101-4A4B0F06340F}" dt="2024-02-14T13:19:16.686" v="7" actId="20577"/>
        <pc:sldMkLst>
          <pc:docMk/>
          <pc:sldMk cId="0" sldId="256"/>
        </pc:sldMkLst>
        <pc:spChg chg="mod">
          <ac:chgData name="Miss E Trevis" userId="S::emma.trevis@heritage.ttct.co.uk::53ed163c-77db-4932-9f04-bd1abcfa5a2b" providerId="AD" clId="Web-{ABB301EF-DDC4-94D0-2101-4A4B0F06340F}" dt="2024-02-14T13:19:16.686" v="7" actId="20577"/>
          <ac:spMkLst>
            <pc:docMk/>
            <pc:sldMk cId="0" sldId="256"/>
            <ac:spMk id="17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ABB301EF-DDC4-94D0-2101-4A4B0F06340F}" dt="2024-02-14T13:20:11.610" v="27" actId="20577"/>
        <pc:sldMkLst>
          <pc:docMk/>
          <pc:sldMk cId="0" sldId="257"/>
        </pc:sldMkLst>
        <pc:spChg chg="mod">
          <ac:chgData name="Miss E Trevis" userId="S::emma.trevis@heritage.ttct.co.uk::53ed163c-77db-4932-9f04-bd1abcfa5a2b" providerId="AD" clId="Web-{ABB301EF-DDC4-94D0-2101-4A4B0F06340F}" dt="2024-02-14T13:20:11.610" v="27" actId="20577"/>
          <ac:spMkLst>
            <pc:docMk/>
            <pc:sldMk cId="0" sldId="257"/>
            <ac:spMk id="4" creationId="{00000000-0000-0000-0000-000000000000}"/>
          </ac:spMkLst>
        </pc:spChg>
        <pc:spChg chg="mod">
          <ac:chgData name="Miss E Trevis" userId="S::emma.trevis@heritage.ttct.co.uk::53ed163c-77db-4932-9f04-bd1abcfa5a2b" providerId="AD" clId="Web-{ABB301EF-DDC4-94D0-2101-4A4B0F06340F}" dt="2024-02-14T13:19:34.624" v="18" actId="20577"/>
          <ac:spMkLst>
            <pc:docMk/>
            <pc:sldMk cId="0" sldId="257"/>
            <ac:spMk id="5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ABB301EF-DDC4-94D0-2101-4A4B0F06340F}" dt="2024-02-14T13:20:36.556" v="44" actId="20577"/>
        <pc:sldMkLst>
          <pc:docMk/>
          <pc:sldMk cId="0" sldId="258"/>
        </pc:sldMkLst>
        <pc:spChg chg="mod">
          <ac:chgData name="Miss E Trevis" userId="S::emma.trevis@heritage.ttct.co.uk::53ed163c-77db-4932-9f04-bd1abcfa5a2b" providerId="AD" clId="Web-{ABB301EF-DDC4-94D0-2101-4A4B0F06340F}" dt="2024-02-14T13:20:36.556" v="44" actId="20577"/>
          <ac:spMkLst>
            <pc:docMk/>
            <pc:sldMk cId="0" sldId="258"/>
            <ac:spMk id="5" creationId="{00000000-0000-0000-0000-000000000000}"/>
          </ac:spMkLst>
        </pc:spChg>
      </pc:sldChg>
      <pc:sldChg chg="delSp modSp">
        <pc:chgData name="Miss E Trevis" userId="S::emma.trevis@heritage.ttct.co.uk::53ed163c-77db-4932-9f04-bd1abcfa5a2b" providerId="AD" clId="Web-{ABB301EF-DDC4-94D0-2101-4A4B0F06340F}" dt="2024-02-14T13:21:02.448" v="55"/>
        <pc:sldMkLst>
          <pc:docMk/>
          <pc:sldMk cId="0" sldId="259"/>
        </pc:sldMkLst>
        <pc:spChg chg="mod">
          <ac:chgData name="Miss E Trevis" userId="S::emma.trevis@heritage.ttct.co.uk::53ed163c-77db-4932-9f04-bd1abcfa5a2b" providerId="AD" clId="Web-{ABB301EF-DDC4-94D0-2101-4A4B0F06340F}" dt="2024-02-14T13:20:58.963" v="54" actId="20577"/>
          <ac:spMkLst>
            <pc:docMk/>
            <pc:sldMk cId="0" sldId="259"/>
            <ac:spMk id="5" creationId="{00000000-0000-0000-0000-000000000000}"/>
          </ac:spMkLst>
        </pc:spChg>
        <pc:picChg chg="del">
          <ac:chgData name="Miss E Trevis" userId="S::emma.trevis@heritage.ttct.co.uk::53ed163c-77db-4932-9f04-bd1abcfa5a2b" providerId="AD" clId="Web-{ABB301EF-DDC4-94D0-2101-4A4B0F06340F}" dt="2024-02-14T13:21:02.448" v="55"/>
          <ac:picMkLst>
            <pc:docMk/>
            <pc:sldMk cId="0" sldId="259"/>
            <ac:picMk id="2" creationId="{00000000-0000-0000-0000-000000000000}"/>
          </ac:picMkLst>
        </pc:picChg>
      </pc:sldChg>
    </pc:docChg>
  </pc:docChgLst>
  <pc:docChgLst>
    <pc:chgData clId="Web-{ABB301EF-DDC4-94D0-2101-4A4B0F06340F}"/>
    <pc:docChg chg="modSld">
      <pc:chgData name="" userId="" providerId="" clId="Web-{ABB301EF-DDC4-94D0-2101-4A4B0F06340F}" dt="2024-02-14T13:20:15.977" v="1" actId="20577"/>
      <pc:docMkLst>
        <pc:docMk/>
      </pc:docMkLst>
      <pc:sldChg chg="modSp">
        <pc:chgData name="" userId="" providerId="" clId="Web-{ABB301EF-DDC4-94D0-2101-4A4B0F06340F}" dt="2024-02-14T13:20:15.977" v="1" actId="20577"/>
        <pc:sldMkLst>
          <pc:docMk/>
          <pc:sldMk cId="0" sldId="257"/>
        </pc:sldMkLst>
        <pc:spChg chg="mod">
          <ac:chgData name="" userId="" providerId="" clId="Web-{ABB301EF-DDC4-94D0-2101-4A4B0F06340F}" dt="2024-02-14T13:20:15.977" v="1" actId="20577"/>
          <ac:spMkLst>
            <pc:docMk/>
            <pc:sldMk cId="0" sldId="257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65" dirty="0"/>
              <a:t>For</a:t>
            </a:r>
            <a:r>
              <a:rPr spc="204" dirty="0"/>
              <a:t> </a:t>
            </a:r>
            <a:r>
              <a:rPr dirty="0"/>
              <a:t>further</a:t>
            </a:r>
            <a:r>
              <a:rPr spc="240" dirty="0"/>
              <a:t> </a:t>
            </a:r>
            <a:r>
              <a:rPr dirty="0"/>
              <a:t>information</a:t>
            </a:r>
            <a:r>
              <a:rPr spc="250" dirty="0"/>
              <a:t> </a:t>
            </a:r>
            <a:r>
              <a:rPr spc="100" dirty="0"/>
              <a:t>on</a:t>
            </a:r>
            <a:r>
              <a:rPr spc="204" dirty="0"/>
              <a:t> </a:t>
            </a:r>
            <a:r>
              <a:rPr dirty="0"/>
              <a:t>this</a:t>
            </a:r>
            <a:r>
              <a:rPr spc="215" dirty="0"/>
              <a:t> </a:t>
            </a:r>
            <a:r>
              <a:rPr spc="85" dirty="0"/>
              <a:t>course</a:t>
            </a:r>
            <a:r>
              <a:rPr spc="204" dirty="0"/>
              <a:t> </a:t>
            </a:r>
            <a:r>
              <a:rPr spc="90" dirty="0"/>
              <a:t>please</a:t>
            </a:r>
            <a:r>
              <a:rPr spc="195" dirty="0"/>
              <a:t> </a:t>
            </a:r>
            <a:r>
              <a:rPr spc="55" dirty="0"/>
              <a:t>contact</a:t>
            </a:r>
            <a:r>
              <a:rPr spc="185" dirty="0"/>
              <a:t> </a:t>
            </a:r>
            <a:r>
              <a:rPr spc="45" dirty="0"/>
              <a:t>ejones@heritage.derbyshire.sch.uk/lkerry@heritage.derbyshire.sch.uk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65" dirty="0"/>
              <a:t>For</a:t>
            </a:r>
            <a:r>
              <a:rPr spc="204" dirty="0"/>
              <a:t> </a:t>
            </a:r>
            <a:r>
              <a:rPr dirty="0"/>
              <a:t>further</a:t>
            </a:r>
            <a:r>
              <a:rPr spc="240" dirty="0"/>
              <a:t> </a:t>
            </a:r>
            <a:r>
              <a:rPr dirty="0"/>
              <a:t>information</a:t>
            </a:r>
            <a:r>
              <a:rPr spc="250" dirty="0"/>
              <a:t> </a:t>
            </a:r>
            <a:r>
              <a:rPr spc="100" dirty="0"/>
              <a:t>on</a:t>
            </a:r>
            <a:r>
              <a:rPr spc="204" dirty="0"/>
              <a:t> </a:t>
            </a:r>
            <a:r>
              <a:rPr dirty="0"/>
              <a:t>this</a:t>
            </a:r>
            <a:r>
              <a:rPr spc="215" dirty="0"/>
              <a:t> </a:t>
            </a:r>
            <a:r>
              <a:rPr spc="85" dirty="0"/>
              <a:t>course</a:t>
            </a:r>
            <a:r>
              <a:rPr spc="204" dirty="0"/>
              <a:t> </a:t>
            </a:r>
            <a:r>
              <a:rPr spc="90" dirty="0"/>
              <a:t>please</a:t>
            </a:r>
            <a:r>
              <a:rPr spc="195" dirty="0"/>
              <a:t> </a:t>
            </a:r>
            <a:r>
              <a:rPr spc="55" dirty="0"/>
              <a:t>contact</a:t>
            </a:r>
            <a:r>
              <a:rPr spc="185" dirty="0"/>
              <a:t> </a:t>
            </a:r>
            <a:r>
              <a:rPr spc="45" dirty="0"/>
              <a:t>ejones@heritage.derbyshire.sch.uk/lkerry@heritage.derbyshire.sch.uk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65" dirty="0"/>
              <a:t>For</a:t>
            </a:r>
            <a:r>
              <a:rPr spc="204" dirty="0"/>
              <a:t> </a:t>
            </a:r>
            <a:r>
              <a:rPr dirty="0"/>
              <a:t>further</a:t>
            </a:r>
            <a:r>
              <a:rPr spc="240" dirty="0"/>
              <a:t> </a:t>
            </a:r>
            <a:r>
              <a:rPr dirty="0"/>
              <a:t>information</a:t>
            </a:r>
            <a:r>
              <a:rPr spc="250" dirty="0"/>
              <a:t> </a:t>
            </a:r>
            <a:r>
              <a:rPr spc="100" dirty="0"/>
              <a:t>on</a:t>
            </a:r>
            <a:r>
              <a:rPr spc="204" dirty="0"/>
              <a:t> </a:t>
            </a:r>
            <a:r>
              <a:rPr dirty="0"/>
              <a:t>this</a:t>
            </a:r>
            <a:r>
              <a:rPr spc="215" dirty="0"/>
              <a:t> </a:t>
            </a:r>
            <a:r>
              <a:rPr spc="85" dirty="0"/>
              <a:t>course</a:t>
            </a:r>
            <a:r>
              <a:rPr spc="204" dirty="0"/>
              <a:t> </a:t>
            </a:r>
            <a:r>
              <a:rPr spc="90" dirty="0"/>
              <a:t>please</a:t>
            </a:r>
            <a:r>
              <a:rPr spc="195" dirty="0"/>
              <a:t> </a:t>
            </a:r>
            <a:r>
              <a:rPr spc="55" dirty="0"/>
              <a:t>contact</a:t>
            </a:r>
            <a:r>
              <a:rPr spc="185" dirty="0"/>
              <a:t> </a:t>
            </a:r>
            <a:r>
              <a:rPr spc="45" dirty="0"/>
              <a:t>ejones@heritage.derbyshire.sch.uk/lkerry@heritage.derbyshire.sch.uk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65" dirty="0"/>
              <a:t>For</a:t>
            </a:r>
            <a:r>
              <a:rPr spc="204" dirty="0"/>
              <a:t> </a:t>
            </a:r>
            <a:r>
              <a:rPr dirty="0"/>
              <a:t>further</a:t>
            </a:r>
            <a:r>
              <a:rPr spc="240" dirty="0"/>
              <a:t> </a:t>
            </a:r>
            <a:r>
              <a:rPr dirty="0"/>
              <a:t>information</a:t>
            </a:r>
            <a:r>
              <a:rPr spc="250" dirty="0"/>
              <a:t> </a:t>
            </a:r>
            <a:r>
              <a:rPr spc="100" dirty="0"/>
              <a:t>on</a:t>
            </a:r>
            <a:r>
              <a:rPr spc="204" dirty="0"/>
              <a:t> </a:t>
            </a:r>
            <a:r>
              <a:rPr dirty="0"/>
              <a:t>this</a:t>
            </a:r>
            <a:r>
              <a:rPr spc="215" dirty="0"/>
              <a:t> </a:t>
            </a:r>
            <a:r>
              <a:rPr spc="85" dirty="0"/>
              <a:t>course</a:t>
            </a:r>
            <a:r>
              <a:rPr spc="204" dirty="0"/>
              <a:t> </a:t>
            </a:r>
            <a:r>
              <a:rPr spc="90" dirty="0"/>
              <a:t>please</a:t>
            </a:r>
            <a:r>
              <a:rPr spc="195" dirty="0"/>
              <a:t> </a:t>
            </a:r>
            <a:r>
              <a:rPr spc="55" dirty="0"/>
              <a:t>contact</a:t>
            </a:r>
            <a:r>
              <a:rPr spc="185" dirty="0"/>
              <a:t> </a:t>
            </a:r>
            <a:r>
              <a:rPr spc="45" dirty="0"/>
              <a:t>ejones@heritage.derbyshire.sch.uk/lkerry@heritage.derbyshire.sch.uk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65" dirty="0"/>
              <a:t>For</a:t>
            </a:r>
            <a:r>
              <a:rPr spc="204" dirty="0"/>
              <a:t> </a:t>
            </a:r>
            <a:r>
              <a:rPr dirty="0"/>
              <a:t>further</a:t>
            </a:r>
            <a:r>
              <a:rPr spc="240" dirty="0"/>
              <a:t> </a:t>
            </a:r>
            <a:r>
              <a:rPr dirty="0"/>
              <a:t>information</a:t>
            </a:r>
            <a:r>
              <a:rPr spc="250" dirty="0"/>
              <a:t> </a:t>
            </a:r>
            <a:r>
              <a:rPr spc="100" dirty="0"/>
              <a:t>on</a:t>
            </a:r>
            <a:r>
              <a:rPr spc="204" dirty="0"/>
              <a:t> </a:t>
            </a:r>
            <a:r>
              <a:rPr dirty="0"/>
              <a:t>this</a:t>
            </a:r>
            <a:r>
              <a:rPr spc="215" dirty="0"/>
              <a:t> </a:t>
            </a:r>
            <a:r>
              <a:rPr spc="85" dirty="0"/>
              <a:t>course</a:t>
            </a:r>
            <a:r>
              <a:rPr spc="204" dirty="0"/>
              <a:t> </a:t>
            </a:r>
            <a:r>
              <a:rPr spc="90" dirty="0"/>
              <a:t>please</a:t>
            </a:r>
            <a:r>
              <a:rPr spc="195" dirty="0"/>
              <a:t> </a:t>
            </a:r>
            <a:r>
              <a:rPr spc="55" dirty="0"/>
              <a:t>contact</a:t>
            </a:r>
            <a:r>
              <a:rPr spc="185" dirty="0"/>
              <a:t> </a:t>
            </a:r>
            <a:r>
              <a:rPr spc="45" dirty="0"/>
              <a:t>ejones@heritage.derbyshire.sch.uk/lkerry@heritage.derbyshire.sch.uk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99995" y="516077"/>
            <a:ext cx="7192009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8040" y="1772792"/>
            <a:ext cx="11335918" cy="3957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6276" y="6532781"/>
            <a:ext cx="11196320" cy="2717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65" dirty="0"/>
              <a:t>For</a:t>
            </a:r>
            <a:r>
              <a:rPr spc="204" dirty="0"/>
              <a:t> </a:t>
            </a:r>
            <a:r>
              <a:rPr dirty="0"/>
              <a:t>further</a:t>
            </a:r>
            <a:r>
              <a:rPr spc="240" dirty="0"/>
              <a:t> </a:t>
            </a:r>
            <a:r>
              <a:rPr dirty="0"/>
              <a:t>information</a:t>
            </a:r>
            <a:r>
              <a:rPr spc="250" dirty="0"/>
              <a:t> </a:t>
            </a:r>
            <a:r>
              <a:rPr spc="100" dirty="0"/>
              <a:t>on</a:t>
            </a:r>
            <a:r>
              <a:rPr spc="204" dirty="0"/>
              <a:t> </a:t>
            </a:r>
            <a:r>
              <a:rPr dirty="0"/>
              <a:t>this</a:t>
            </a:r>
            <a:r>
              <a:rPr spc="215" dirty="0"/>
              <a:t> </a:t>
            </a:r>
            <a:r>
              <a:rPr spc="85" dirty="0"/>
              <a:t>course</a:t>
            </a:r>
            <a:r>
              <a:rPr spc="204" dirty="0"/>
              <a:t> </a:t>
            </a:r>
            <a:r>
              <a:rPr spc="90" dirty="0"/>
              <a:t>please</a:t>
            </a:r>
            <a:r>
              <a:rPr spc="195" dirty="0"/>
              <a:t> </a:t>
            </a:r>
            <a:r>
              <a:rPr spc="55" dirty="0"/>
              <a:t>contact</a:t>
            </a:r>
            <a:r>
              <a:rPr spc="185" dirty="0"/>
              <a:t> </a:t>
            </a:r>
            <a:r>
              <a:rPr spc="45" dirty="0"/>
              <a:t>ejones@heritage.derbyshire.sch.uk/lkerry@heritage.derbyshire.sch.uk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qas.co.uk/qualifications/art-and-design-gcse/#tab_overvi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emily.jones@heritage.ttct.co.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7179" y="1748027"/>
            <a:ext cx="5798820" cy="4361815"/>
          </a:xfrm>
          <a:custGeom>
            <a:avLst/>
            <a:gdLst/>
            <a:ahLst/>
            <a:cxnLst/>
            <a:rect l="l" t="t" r="r" b="b"/>
            <a:pathLst>
              <a:path w="5798820" h="4361815">
                <a:moveTo>
                  <a:pt x="5483860" y="0"/>
                </a:moveTo>
                <a:lnTo>
                  <a:pt x="314960" y="0"/>
                </a:lnTo>
                <a:lnTo>
                  <a:pt x="268416" y="3414"/>
                </a:lnTo>
                <a:lnTo>
                  <a:pt x="223993" y="13331"/>
                </a:lnTo>
                <a:lnTo>
                  <a:pt x="182178" y="29266"/>
                </a:lnTo>
                <a:lnTo>
                  <a:pt x="143459" y="50731"/>
                </a:lnTo>
                <a:lnTo>
                  <a:pt x="108321" y="77240"/>
                </a:lnTo>
                <a:lnTo>
                  <a:pt x="77252" y="108305"/>
                </a:lnTo>
                <a:lnTo>
                  <a:pt x="50740" y="143442"/>
                </a:lnTo>
                <a:lnTo>
                  <a:pt x="29272" y="182162"/>
                </a:lnTo>
                <a:lnTo>
                  <a:pt x="13334" y="223979"/>
                </a:lnTo>
                <a:lnTo>
                  <a:pt x="3414" y="268407"/>
                </a:lnTo>
                <a:lnTo>
                  <a:pt x="0" y="314960"/>
                </a:lnTo>
                <a:lnTo>
                  <a:pt x="0" y="4046728"/>
                </a:lnTo>
                <a:lnTo>
                  <a:pt x="3414" y="4093271"/>
                </a:lnTo>
                <a:lnTo>
                  <a:pt x="13334" y="4137694"/>
                </a:lnTo>
                <a:lnTo>
                  <a:pt x="29272" y="4179509"/>
                </a:lnTo>
                <a:lnTo>
                  <a:pt x="50740" y="4218228"/>
                </a:lnTo>
                <a:lnTo>
                  <a:pt x="77252" y="4253366"/>
                </a:lnTo>
                <a:lnTo>
                  <a:pt x="108321" y="4284435"/>
                </a:lnTo>
                <a:lnTo>
                  <a:pt x="143459" y="4310947"/>
                </a:lnTo>
                <a:lnTo>
                  <a:pt x="182178" y="4332415"/>
                </a:lnTo>
                <a:lnTo>
                  <a:pt x="223993" y="4348353"/>
                </a:lnTo>
                <a:lnTo>
                  <a:pt x="268416" y="4358273"/>
                </a:lnTo>
                <a:lnTo>
                  <a:pt x="314960" y="4361688"/>
                </a:lnTo>
                <a:lnTo>
                  <a:pt x="5483860" y="4361688"/>
                </a:lnTo>
                <a:lnTo>
                  <a:pt x="5530412" y="4358273"/>
                </a:lnTo>
                <a:lnTo>
                  <a:pt x="5574840" y="4348353"/>
                </a:lnTo>
                <a:lnTo>
                  <a:pt x="5616657" y="4332415"/>
                </a:lnTo>
                <a:lnTo>
                  <a:pt x="5655377" y="4310947"/>
                </a:lnTo>
                <a:lnTo>
                  <a:pt x="5690514" y="4284435"/>
                </a:lnTo>
                <a:lnTo>
                  <a:pt x="5721579" y="4253366"/>
                </a:lnTo>
                <a:lnTo>
                  <a:pt x="5748088" y="4218228"/>
                </a:lnTo>
                <a:lnTo>
                  <a:pt x="5769553" y="4179509"/>
                </a:lnTo>
                <a:lnTo>
                  <a:pt x="5785488" y="4137694"/>
                </a:lnTo>
                <a:lnTo>
                  <a:pt x="5795405" y="4093271"/>
                </a:lnTo>
                <a:lnTo>
                  <a:pt x="5798820" y="4046728"/>
                </a:lnTo>
                <a:lnTo>
                  <a:pt x="5798820" y="314960"/>
                </a:lnTo>
                <a:lnTo>
                  <a:pt x="5795405" y="268407"/>
                </a:lnTo>
                <a:lnTo>
                  <a:pt x="5785488" y="223979"/>
                </a:lnTo>
                <a:lnTo>
                  <a:pt x="5769553" y="182162"/>
                </a:lnTo>
                <a:lnTo>
                  <a:pt x="5748088" y="143442"/>
                </a:lnTo>
                <a:lnTo>
                  <a:pt x="5721579" y="108305"/>
                </a:lnTo>
                <a:lnTo>
                  <a:pt x="5690514" y="77240"/>
                </a:lnTo>
                <a:lnTo>
                  <a:pt x="5655377" y="50731"/>
                </a:lnTo>
                <a:lnTo>
                  <a:pt x="5616657" y="29266"/>
                </a:lnTo>
                <a:lnTo>
                  <a:pt x="5574840" y="13331"/>
                </a:lnTo>
                <a:lnTo>
                  <a:pt x="5530412" y="3414"/>
                </a:lnTo>
                <a:lnTo>
                  <a:pt x="5483860" y="0"/>
                </a:lnTo>
                <a:close/>
              </a:path>
            </a:pathLst>
          </a:custGeom>
          <a:solidFill>
            <a:srgbClr val="E2A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32151" y="516077"/>
            <a:ext cx="77076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10" dirty="0"/>
              <a:t>Course</a:t>
            </a:r>
            <a:r>
              <a:rPr spc="90" dirty="0"/>
              <a:t> </a:t>
            </a:r>
            <a:r>
              <a:rPr spc="220" dirty="0"/>
              <a:t>Information:</a:t>
            </a:r>
            <a:r>
              <a:rPr spc="15" dirty="0"/>
              <a:t> </a:t>
            </a:r>
            <a:r>
              <a:rPr spc="200" dirty="0">
                <a:solidFill>
                  <a:srgbClr val="FFC000"/>
                </a:solidFill>
              </a:rPr>
              <a:t>Textile</a:t>
            </a:r>
            <a:r>
              <a:rPr spc="105" dirty="0">
                <a:solidFill>
                  <a:srgbClr val="FFC000"/>
                </a:solidFill>
              </a:rPr>
              <a:t> </a:t>
            </a:r>
            <a:r>
              <a:rPr spc="355" dirty="0">
                <a:solidFill>
                  <a:srgbClr val="FFC000"/>
                </a:solidFill>
              </a:rPr>
              <a:t>Design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8040" y="1772792"/>
            <a:ext cx="5628005" cy="39579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8415">
              <a:lnSpc>
                <a:spcPct val="100000"/>
              </a:lnSpc>
              <a:spcBef>
                <a:spcPts val="95"/>
              </a:spcBef>
            </a:pPr>
            <a:r>
              <a:rPr sz="1600" spc="185" dirty="0">
                <a:latin typeface="Calibri"/>
                <a:cs typeface="Calibri"/>
              </a:rPr>
              <a:t>A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210" dirty="0">
                <a:latin typeface="Calibri"/>
                <a:cs typeface="Calibri"/>
              </a:rPr>
              <a:t>GCSE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in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Textile</a:t>
            </a:r>
            <a:r>
              <a:rPr sz="1600" spc="100" dirty="0">
                <a:latin typeface="Calibri"/>
                <a:cs typeface="Calibri"/>
              </a:rPr>
              <a:t> </a:t>
            </a:r>
            <a:r>
              <a:rPr sz="1600" spc="130" dirty="0">
                <a:latin typeface="Calibri"/>
                <a:cs typeface="Calibri"/>
              </a:rPr>
              <a:t>Design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will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100" dirty="0">
                <a:latin typeface="Calibri"/>
                <a:cs typeface="Calibri"/>
              </a:rPr>
              <a:t>help</a:t>
            </a:r>
            <a:r>
              <a:rPr sz="1600" spc="85" dirty="0">
                <a:latin typeface="Calibri"/>
                <a:cs typeface="Calibri"/>
              </a:rPr>
              <a:t> you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towards</a:t>
            </a:r>
            <a:r>
              <a:rPr sz="1600" spc="105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careers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in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30" dirty="0">
                <a:latin typeface="Calibri"/>
                <a:cs typeface="Calibri"/>
              </a:rPr>
              <a:t>the </a:t>
            </a:r>
            <a:r>
              <a:rPr sz="1600" spc="130" dirty="0">
                <a:latin typeface="Calibri"/>
                <a:cs typeface="Calibri"/>
              </a:rPr>
              <a:t>Design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spc="110" dirty="0">
                <a:latin typeface="Calibri"/>
                <a:cs typeface="Calibri"/>
              </a:rPr>
              <a:t>and</a:t>
            </a:r>
            <a:r>
              <a:rPr sz="1600" spc="65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Creative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industries</a:t>
            </a:r>
            <a:r>
              <a:rPr sz="1600" spc="95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sectors.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You</a:t>
            </a:r>
            <a:r>
              <a:rPr sz="1600" spc="6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will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100" dirty="0">
                <a:latin typeface="Calibri"/>
                <a:cs typeface="Calibri"/>
              </a:rPr>
              <a:t>develop</a:t>
            </a:r>
            <a:r>
              <a:rPr sz="1600" spc="500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your</a:t>
            </a:r>
            <a:r>
              <a:rPr sz="1600" spc="125" dirty="0">
                <a:latin typeface="Calibri"/>
                <a:cs typeface="Calibri"/>
              </a:rPr>
              <a:t> </a:t>
            </a:r>
            <a:r>
              <a:rPr sz="1600" spc="105" dirty="0">
                <a:latin typeface="Calibri"/>
                <a:cs typeface="Calibri"/>
              </a:rPr>
              <a:t>knowledge</a:t>
            </a:r>
            <a:r>
              <a:rPr sz="1600" spc="150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from</a:t>
            </a:r>
            <a:r>
              <a:rPr sz="1600" spc="125" dirty="0">
                <a:latin typeface="Calibri"/>
                <a:cs typeface="Calibri"/>
              </a:rPr>
              <a:t> </a:t>
            </a:r>
            <a:r>
              <a:rPr sz="1600" spc="145" dirty="0">
                <a:latin typeface="Calibri"/>
                <a:cs typeface="Calibri"/>
              </a:rPr>
              <a:t>KS3</a:t>
            </a:r>
            <a:r>
              <a:rPr sz="1600" spc="114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of</a:t>
            </a:r>
            <a:r>
              <a:rPr sz="1600" spc="170" dirty="0">
                <a:latin typeface="Calibri"/>
                <a:cs typeface="Calibri"/>
              </a:rPr>
              <a:t> </a:t>
            </a:r>
            <a:r>
              <a:rPr sz="1600" spc="80" dirty="0">
                <a:latin typeface="Calibri"/>
                <a:cs typeface="Calibri"/>
              </a:rPr>
              <a:t>a</a:t>
            </a:r>
            <a:r>
              <a:rPr sz="1600" spc="1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variety</a:t>
            </a:r>
            <a:r>
              <a:rPr sz="1600" spc="130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of</a:t>
            </a:r>
            <a:r>
              <a:rPr sz="1600" spc="1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different</a:t>
            </a:r>
            <a:r>
              <a:rPr sz="1600" spc="1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artists</a:t>
            </a:r>
            <a:r>
              <a:rPr sz="1600" spc="160" dirty="0">
                <a:latin typeface="Calibri"/>
                <a:cs typeface="Calibri"/>
              </a:rPr>
              <a:t> </a:t>
            </a:r>
            <a:r>
              <a:rPr sz="1600" spc="80" dirty="0">
                <a:latin typeface="Calibri"/>
                <a:cs typeface="Calibri"/>
              </a:rPr>
              <a:t>and </a:t>
            </a:r>
            <a:r>
              <a:rPr sz="1600" dirty="0">
                <a:latin typeface="Calibri"/>
                <a:cs typeface="Calibri"/>
              </a:rPr>
              <a:t>refine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your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level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of</a:t>
            </a:r>
            <a:r>
              <a:rPr sz="1600" spc="114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skills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in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80" dirty="0">
                <a:latin typeface="Calibri"/>
                <a:cs typeface="Calibri"/>
              </a:rPr>
              <a:t>a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100" dirty="0">
                <a:latin typeface="Calibri"/>
                <a:cs typeface="Calibri"/>
              </a:rPr>
              <a:t>range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of</a:t>
            </a:r>
            <a:r>
              <a:rPr sz="1600" spc="114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media.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600" spc="75" dirty="0">
                <a:latin typeface="Calibri"/>
                <a:cs typeface="Calibri"/>
              </a:rPr>
              <a:t>You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will</a:t>
            </a:r>
            <a:r>
              <a:rPr sz="1600" spc="65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work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in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spc="80" dirty="0">
                <a:latin typeface="Calibri"/>
                <a:cs typeface="Calibri"/>
              </a:rPr>
              <a:t>a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similar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manner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65" dirty="0">
                <a:latin typeface="Calibri"/>
                <a:cs typeface="Calibri"/>
              </a:rPr>
              <a:t> </a:t>
            </a:r>
            <a:r>
              <a:rPr sz="1600" spc="145" dirty="0">
                <a:latin typeface="Calibri"/>
                <a:cs typeface="Calibri"/>
              </a:rPr>
              <a:t>KS3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70" dirty="0">
                <a:latin typeface="Calibri"/>
                <a:cs typeface="Calibri"/>
              </a:rPr>
              <a:t>but</a:t>
            </a:r>
            <a:r>
              <a:rPr sz="1600" spc="65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in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b="1" i="1" u="sng" spc="1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much</a:t>
            </a:r>
            <a:r>
              <a:rPr sz="1600" b="1" i="1" spc="60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more </a:t>
            </a:r>
            <a:r>
              <a:rPr sz="1600" spc="85" dirty="0">
                <a:latin typeface="Calibri"/>
                <a:cs typeface="Calibri"/>
              </a:rPr>
              <a:t>depth: you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will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work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80" dirty="0">
                <a:latin typeface="Calibri"/>
                <a:cs typeface="Calibri"/>
              </a:rPr>
              <a:t> a</a:t>
            </a:r>
            <a:r>
              <a:rPr sz="1600" spc="65" dirty="0">
                <a:latin typeface="Calibri"/>
                <a:cs typeface="Calibri"/>
              </a:rPr>
              <a:t> theme,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then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investigate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the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work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25" dirty="0">
                <a:latin typeface="Calibri"/>
                <a:cs typeface="Calibri"/>
              </a:rPr>
              <a:t>of </a:t>
            </a:r>
            <a:r>
              <a:rPr sz="1600" spc="55" dirty="0">
                <a:latin typeface="Calibri"/>
                <a:cs typeface="Calibri"/>
              </a:rPr>
              <a:t>other</a:t>
            </a:r>
            <a:r>
              <a:rPr sz="1600" spc="9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artists.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You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will</a:t>
            </a:r>
            <a:r>
              <a:rPr sz="1600" spc="105" dirty="0">
                <a:latin typeface="Calibri"/>
                <a:cs typeface="Calibri"/>
              </a:rPr>
              <a:t> </a:t>
            </a:r>
            <a:r>
              <a:rPr sz="1600" spc="110" dirty="0">
                <a:latin typeface="Calibri"/>
                <a:cs typeface="Calibri"/>
              </a:rPr>
              <a:t>develop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85" dirty="0">
                <a:latin typeface="Calibri"/>
                <a:cs typeface="Calibri"/>
              </a:rPr>
              <a:t>ideas</a:t>
            </a:r>
            <a:r>
              <a:rPr sz="1600" spc="110" dirty="0">
                <a:latin typeface="Calibri"/>
                <a:cs typeface="Calibri"/>
              </a:rPr>
              <a:t> </a:t>
            </a:r>
            <a:r>
              <a:rPr sz="1600" spc="80" dirty="0">
                <a:latin typeface="Calibri"/>
                <a:cs typeface="Calibri"/>
              </a:rPr>
              <a:t>through</a:t>
            </a:r>
            <a:r>
              <a:rPr sz="1600" spc="95" dirty="0">
                <a:latin typeface="Calibri"/>
                <a:cs typeface="Calibri"/>
              </a:rPr>
              <a:t> exploring</a:t>
            </a:r>
            <a:r>
              <a:rPr sz="1600" spc="105" dirty="0">
                <a:latin typeface="Calibri"/>
                <a:cs typeface="Calibri"/>
              </a:rPr>
              <a:t> </a:t>
            </a:r>
            <a:r>
              <a:rPr sz="1600" spc="90" dirty="0">
                <a:latin typeface="Calibri"/>
                <a:cs typeface="Calibri"/>
              </a:rPr>
              <a:t>media </a:t>
            </a:r>
            <a:r>
              <a:rPr sz="1600" spc="110" dirty="0">
                <a:latin typeface="Calibri"/>
                <a:cs typeface="Calibri"/>
              </a:rPr>
              <a:t>and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105" dirty="0">
                <a:latin typeface="Calibri"/>
                <a:cs typeface="Calibri"/>
              </a:rPr>
              <a:t>produce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your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own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105" dirty="0">
                <a:latin typeface="Calibri"/>
                <a:cs typeface="Calibri"/>
              </a:rPr>
              <a:t>piece</a:t>
            </a:r>
            <a:r>
              <a:rPr sz="1600" spc="50" dirty="0">
                <a:latin typeface="Calibri"/>
                <a:cs typeface="Calibri"/>
              </a:rPr>
              <a:t> in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70" dirty="0">
                <a:latin typeface="Calibri"/>
                <a:cs typeface="Calibri"/>
              </a:rPr>
              <a:t>response.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ts val="2150"/>
              </a:lnSpc>
            </a:pPr>
            <a:r>
              <a:rPr sz="1800" b="1" u="sng" spc="1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From</a:t>
            </a:r>
            <a:r>
              <a:rPr sz="1800" b="1" u="sng" spc="1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spc="114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</a:t>
            </a:r>
            <a:r>
              <a:rPr sz="1800" b="1" u="sng" spc="8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spc="1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Specification:</a:t>
            </a:r>
            <a:r>
              <a:rPr sz="1800" b="1" u="sng" spc="114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‘</a:t>
            </a:r>
            <a:r>
              <a:rPr sz="1600" i="1" dirty="0">
                <a:latin typeface="Calibri"/>
                <a:cs typeface="Calibri"/>
              </a:rPr>
              <a:t>This</a:t>
            </a:r>
            <a:r>
              <a:rPr sz="1600" i="1" spc="8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title</a:t>
            </a:r>
            <a:r>
              <a:rPr sz="1600" i="1" spc="80" dirty="0">
                <a:latin typeface="Calibri"/>
                <a:cs typeface="Calibri"/>
              </a:rPr>
              <a:t> </a:t>
            </a:r>
            <a:r>
              <a:rPr sz="1600" i="1" spc="50" dirty="0">
                <a:latin typeface="Calibri"/>
                <a:cs typeface="Calibri"/>
              </a:rPr>
              <a:t>is</a:t>
            </a:r>
            <a:r>
              <a:rPr sz="1600" i="1" spc="85" dirty="0">
                <a:latin typeface="Calibri"/>
                <a:cs typeface="Calibri"/>
              </a:rPr>
              <a:t> </a:t>
            </a:r>
            <a:r>
              <a:rPr sz="1600" i="1" spc="95" dirty="0">
                <a:latin typeface="Calibri"/>
                <a:cs typeface="Calibri"/>
              </a:rPr>
              <a:t>defined</a:t>
            </a:r>
            <a:r>
              <a:rPr sz="1600" i="1" spc="105" dirty="0">
                <a:latin typeface="Calibri"/>
                <a:cs typeface="Calibri"/>
              </a:rPr>
              <a:t> </a:t>
            </a:r>
            <a:r>
              <a:rPr sz="1600" i="1" spc="55" dirty="0">
                <a:latin typeface="Calibri"/>
                <a:cs typeface="Calibri"/>
              </a:rPr>
              <a:t>as</a:t>
            </a:r>
            <a:r>
              <a:rPr sz="1600" i="1" spc="75" dirty="0">
                <a:latin typeface="Calibri"/>
                <a:cs typeface="Calibri"/>
              </a:rPr>
              <a:t> </a:t>
            </a:r>
            <a:r>
              <a:rPr sz="1600" i="1" spc="30" dirty="0">
                <a:latin typeface="Calibri"/>
                <a:cs typeface="Calibri"/>
              </a:rPr>
              <a:t>the</a:t>
            </a:r>
            <a:endParaRPr sz="1600">
              <a:latin typeface="Calibri"/>
              <a:cs typeface="Calibri"/>
            </a:endParaRPr>
          </a:p>
          <a:p>
            <a:pPr marL="12700" marR="94615">
              <a:lnSpc>
                <a:spcPct val="100000"/>
              </a:lnSpc>
              <a:spcBef>
                <a:spcPts val="10"/>
              </a:spcBef>
            </a:pPr>
            <a:r>
              <a:rPr sz="1600" i="1" spc="50" dirty="0">
                <a:latin typeface="Calibri"/>
                <a:cs typeface="Calibri"/>
              </a:rPr>
              <a:t>creation</a:t>
            </a:r>
            <a:r>
              <a:rPr sz="1600" i="1" spc="12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of</a:t>
            </a:r>
            <a:r>
              <a:rPr sz="1600" i="1" spc="160" dirty="0">
                <a:latin typeface="Calibri"/>
                <a:cs typeface="Calibri"/>
              </a:rPr>
              <a:t> </a:t>
            </a:r>
            <a:r>
              <a:rPr sz="1600" i="1" spc="100" dirty="0">
                <a:latin typeface="Calibri"/>
                <a:cs typeface="Calibri"/>
              </a:rPr>
              <a:t>designs</a:t>
            </a:r>
            <a:r>
              <a:rPr sz="1600" i="1" spc="155" dirty="0">
                <a:latin typeface="Calibri"/>
                <a:cs typeface="Calibri"/>
              </a:rPr>
              <a:t> </a:t>
            </a:r>
            <a:r>
              <a:rPr sz="1600" i="1" spc="95" dirty="0">
                <a:latin typeface="Calibri"/>
                <a:cs typeface="Calibri"/>
              </a:rPr>
              <a:t>and</a:t>
            </a:r>
            <a:r>
              <a:rPr sz="1600" i="1" spc="125" dirty="0">
                <a:latin typeface="Calibri"/>
                <a:cs typeface="Calibri"/>
              </a:rPr>
              <a:t> </a:t>
            </a:r>
            <a:r>
              <a:rPr sz="1600" i="1" spc="80" dirty="0">
                <a:latin typeface="Calibri"/>
                <a:cs typeface="Calibri"/>
              </a:rPr>
              <a:t>products</a:t>
            </a:r>
            <a:r>
              <a:rPr sz="1600" i="1" spc="13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for</a:t>
            </a:r>
            <a:r>
              <a:rPr sz="1600" i="1" spc="130" dirty="0">
                <a:latin typeface="Calibri"/>
                <a:cs typeface="Calibri"/>
              </a:rPr>
              <a:t> </a:t>
            </a:r>
            <a:r>
              <a:rPr sz="1600" i="1" spc="65" dirty="0">
                <a:latin typeface="Calibri"/>
                <a:cs typeface="Calibri"/>
              </a:rPr>
              <a:t>woven,</a:t>
            </a:r>
            <a:r>
              <a:rPr sz="1600" i="1" spc="7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knitted,</a:t>
            </a:r>
            <a:r>
              <a:rPr sz="1600" i="1" spc="50" dirty="0">
                <a:latin typeface="Calibri"/>
                <a:cs typeface="Calibri"/>
              </a:rPr>
              <a:t> stitched </a:t>
            </a:r>
            <a:r>
              <a:rPr sz="1600" i="1" spc="65" dirty="0">
                <a:latin typeface="Calibri"/>
                <a:cs typeface="Calibri"/>
              </a:rPr>
              <a:t>or</a:t>
            </a:r>
            <a:r>
              <a:rPr sz="1600" i="1" spc="55" dirty="0">
                <a:latin typeface="Calibri"/>
                <a:cs typeface="Calibri"/>
              </a:rPr>
              <a:t> </a:t>
            </a:r>
            <a:r>
              <a:rPr sz="1600" i="1" spc="75" dirty="0">
                <a:latin typeface="Calibri"/>
                <a:cs typeface="Calibri"/>
              </a:rPr>
              <a:t>printed</a:t>
            </a:r>
            <a:r>
              <a:rPr sz="1600" i="1" spc="65" dirty="0">
                <a:latin typeface="Calibri"/>
                <a:cs typeface="Calibri"/>
              </a:rPr>
              <a:t> </a:t>
            </a:r>
            <a:r>
              <a:rPr sz="1600" i="1" spc="60" dirty="0">
                <a:latin typeface="Calibri"/>
                <a:cs typeface="Calibri"/>
              </a:rPr>
              <a:t>fabrics</a:t>
            </a:r>
            <a:r>
              <a:rPr sz="1600" i="1" spc="75" dirty="0">
                <a:latin typeface="Calibri"/>
                <a:cs typeface="Calibri"/>
              </a:rPr>
              <a:t> </a:t>
            </a:r>
            <a:r>
              <a:rPr sz="1600" i="1" spc="95" dirty="0">
                <a:latin typeface="Calibri"/>
                <a:cs typeface="Calibri"/>
              </a:rPr>
              <a:t>and</a:t>
            </a:r>
            <a:r>
              <a:rPr sz="1600" i="1" spc="60" dirty="0">
                <a:latin typeface="Calibri"/>
                <a:cs typeface="Calibri"/>
              </a:rPr>
              <a:t> </a:t>
            </a:r>
            <a:r>
              <a:rPr sz="1600" i="1" spc="70" dirty="0">
                <a:latin typeface="Calibri"/>
                <a:cs typeface="Calibri"/>
              </a:rPr>
              <a:t>involves</a:t>
            </a:r>
            <a:r>
              <a:rPr sz="1600" i="1" spc="50" dirty="0">
                <a:latin typeface="Calibri"/>
                <a:cs typeface="Calibri"/>
              </a:rPr>
              <a:t> </a:t>
            </a:r>
            <a:r>
              <a:rPr sz="1600" i="1" spc="55" dirty="0">
                <a:latin typeface="Calibri"/>
                <a:cs typeface="Calibri"/>
              </a:rPr>
              <a:t>an </a:t>
            </a:r>
            <a:r>
              <a:rPr sz="1600" i="1" spc="80" dirty="0">
                <a:latin typeface="Calibri"/>
                <a:cs typeface="Calibri"/>
              </a:rPr>
              <a:t>understanding</a:t>
            </a:r>
            <a:r>
              <a:rPr sz="1600" i="1" spc="8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of</a:t>
            </a:r>
            <a:r>
              <a:rPr sz="1600" i="1" spc="95" dirty="0">
                <a:latin typeface="Calibri"/>
                <a:cs typeface="Calibri"/>
              </a:rPr>
              <a:t> </a:t>
            </a:r>
            <a:r>
              <a:rPr sz="1600" i="1" spc="40" dirty="0">
                <a:latin typeface="Calibri"/>
                <a:cs typeface="Calibri"/>
              </a:rPr>
              <a:t>fibres, </a:t>
            </a:r>
            <a:r>
              <a:rPr sz="1600" i="1" dirty="0">
                <a:latin typeface="Calibri"/>
                <a:cs typeface="Calibri"/>
              </a:rPr>
              <a:t>yarns</a:t>
            </a:r>
            <a:r>
              <a:rPr sz="1600" i="1" spc="114" dirty="0">
                <a:latin typeface="Calibri"/>
                <a:cs typeface="Calibri"/>
              </a:rPr>
              <a:t> </a:t>
            </a:r>
            <a:r>
              <a:rPr sz="1600" i="1" spc="95" dirty="0">
                <a:latin typeface="Calibri"/>
                <a:cs typeface="Calibri"/>
              </a:rPr>
              <a:t>and</a:t>
            </a:r>
            <a:r>
              <a:rPr sz="1600" i="1" spc="105" dirty="0">
                <a:latin typeface="Calibri"/>
                <a:cs typeface="Calibri"/>
              </a:rPr>
              <a:t> </a:t>
            </a:r>
            <a:r>
              <a:rPr sz="1600" i="1" spc="50" dirty="0">
                <a:latin typeface="Calibri"/>
                <a:cs typeface="Calibri"/>
              </a:rPr>
              <a:t>fabrics.</a:t>
            </a:r>
            <a:r>
              <a:rPr sz="1600" i="1" spc="15" dirty="0">
                <a:latin typeface="Calibri"/>
                <a:cs typeface="Calibri"/>
              </a:rPr>
              <a:t> </a:t>
            </a:r>
            <a:r>
              <a:rPr sz="1600" i="1" spc="70" dirty="0">
                <a:latin typeface="Calibri"/>
                <a:cs typeface="Calibri"/>
              </a:rPr>
              <a:t>Areas</a:t>
            </a:r>
            <a:r>
              <a:rPr sz="1600" i="1" spc="12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of</a:t>
            </a:r>
            <a:r>
              <a:rPr sz="1600" i="1" spc="135" dirty="0">
                <a:latin typeface="Calibri"/>
                <a:cs typeface="Calibri"/>
              </a:rPr>
              <a:t> </a:t>
            </a:r>
            <a:r>
              <a:rPr sz="1600" i="1" spc="70" dirty="0">
                <a:latin typeface="Calibri"/>
                <a:cs typeface="Calibri"/>
              </a:rPr>
              <a:t>study</a:t>
            </a:r>
            <a:r>
              <a:rPr sz="1600" i="1" spc="100" dirty="0">
                <a:latin typeface="Calibri"/>
                <a:cs typeface="Calibri"/>
              </a:rPr>
              <a:t> </a:t>
            </a:r>
            <a:r>
              <a:rPr sz="1600" i="1" spc="90" dirty="0">
                <a:latin typeface="Calibri"/>
                <a:cs typeface="Calibri"/>
              </a:rPr>
              <a:t>include; </a:t>
            </a:r>
            <a:r>
              <a:rPr sz="1600" i="1" spc="75" dirty="0">
                <a:latin typeface="Calibri"/>
                <a:cs typeface="Calibri"/>
              </a:rPr>
              <a:t>Constructed </a:t>
            </a:r>
            <a:r>
              <a:rPr sz="1600" i="1" dirty="0">
                <a:latin typeface="Calibri"/>
                <a:cs typeface="Calibri"/>
              </a:rPr>
              <a:t>textiles,</a:t>
            </a:r>
            <a:r>
              <a:rPr sz="1600" i="1" spc="95" dirty="0">
                <a:latin typeface="Calibri"/>
                <a:cs typeface="Calibri"/>
              </a:rPr>
              <a:t> </a:t>
            </a:r>
            <a:r>
              <a:rPr sz="1600" i="1" spc="60" dirty="0">
                <a:latin typeface="Calibri"/>
                <a:cs typeface="Calibri"/>
              </a:rPr>
              <a:t>Digital</a:t>
            </a:r>
            <a:r>
              <a:rPr sz="1600" i="1" spc="15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textiles,</a:t>
            </a:r>
            <a:r>
              <a:rPr sz="1600" i="1" spc="100" dirty="0">
                <a:latin typeface="Calibri"/>
                <a:cs typeface="Calibri"/>
              </a:rPr>
              <a:t> </a:t>
            </a:r>
            <a:r>
              <a:rPr sz="1600" i="1" spc="135" dirty="0">
                <a:latin typeface="Calibri"/>
                <a:cs typeface="Calibri"/>
              </a:rPr>
              <a:t>Dyed</a:t>
            </a:r>
            <a:r>
              <a:rPr sz="1600" i="1" spc="170" dirty="0">
                <a:latin typeface="Calibri"/>
                <a:cs typeface="Calibri"/>
              </a:rPr>
              <a:t> </a:t>
            </a:r>
            <a:r>
              <a:rPr sz="1600" i="1" spc="50" dirty="0">
                <a:latin typeface="Calibri"/>
                <a:cs typeface="Calibri"/>
              </a:rPr>
              <a:t>fabrics,</a:t>
            </a:r>
            <a:r>
              <a:rPr sz="1600" i="1" spc="110" dirty="0">
                <a:latin typeface="Calibri"/>
                <a:cs typeface="Calibri"/>
              </a:rPr>
              <a:t> </a:t>
            </a:r>
            <a:r>
              <a:rPr sz="1600" i="1" spc="50" dirty="0">
                <a:latin typeface="Calibri"/>
                <a:cs typeface="Calibri"/>
              </a:rPr>
              <a:t>Printed</a:t>
            </a:r>
            <a:r>
              <a:rPr sz="1600" i="1" spc="170" dirty="0">
                <a:latin typeface="Calibri"/>
                <a:cs typeface="Calibri"/>
              </a:rPr>
              <a:t> </a:t>
            </a:r>
            <a:r>
              <a:rPr sz="1600" i="1" spc="50" dirty="0">
                <a:latin typeface="Calibri"/>
                <a:cs typeface="Calibri"/>
              </a:rPr>
              <a:t>fabrics,</a:t>
            </a:r>
            <a:r>
              <a:rPr sz="1600" i="1" spc="110" dirty="0">
                <a:latin typeface="Calibri"/>
                <a:cs typeface="Calibri"/>
              </a:rPr>
              <a:t> </a:t>
            </a:r>
            <a:r>
              <a:rPr sz="1600" i="1" spc="60" dirty="0">
                <a:latin typeface="Calibri"/>
                <a:cs typeface="Calibri"/>
              </a:rPr>
              <a:t>Fashion </a:t>
            </a:r>
            <a:r>
              <a:rPr sz="1600" i="1" spc="90" dirty="0">
                <a:latin typeface="Calibri"/>
                <a:cs typeface="Calibri"/>
              </a:rPr>
              <a:t>design,</a:t>
            </a:r>
            <a:r>
              <a:rPr sz="1600" i="1" spc="95" dirty="0">
                <a:latin typeface="Calibri"/>
                <a:cs typeface="Calibri"/>
              </a:rPr>
              <a:t> </a:t>
            </a:r>
            <a:r>
              <a:rPr sz="1600" i="1" spc="60" dirty="0">
                <a:latin typeface="Calibri"/>
                <a:cs typeface="Calibri"/>
              </a:rPr>
              <a:t>Installed</a:t>
            </a:r>
            <a:r>
              <a:rPr sz="1600" i="1" spc="114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textiles,</a:t>
            </a:r>
            <a:r>
              <a:rPr sz="1600" i="1" spc="9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Soft</a:t>
            </a:r>
            <a:r>
              <a:rPr sz="1600" i="1" spc="155" dirty="0">
                <a:latin typeface="Calibri"/>
                <a:cs typeface="Calibri"/>
              </a:rPr>
              <a:t> </a:t>
            </a:r>
            <a:r>
              <a:rPr sz="1600" i="1" spc="60" dirty="0">
                <a:latin typeface="Calibri"/>
                <a:cs typeface="Calibri"/>
              </a:rPr>
              <a:t>furnishings,</a:t>
            </a:r>
            <a:r>
              <a:rPr sz="1600" i="1" spc="130" dirty="0">
                <a:latin typeface="Calibri"/>
                <a:cs typeface="Calibri"/>
              </a:rPr>
              <a:t> </a:t>
            </a:r>
            <a:r>
              <a:rPr sz="1600" i="1" spc="75" dirty="0">
                <a:latin typeface="Calibri"/>
                <a:cs typeface="Calibri"/>
              </a:rPr>
              <a:t>Stitched</a:t>
            </a:r>
            <a:r>
              <a:rPr sz="1600" i="1" spc="135" dirty="0">
                <a:latin typeface="Calibri"/>
                <a:cs typeface="Calibri"/>
              </a:rPr>
              <a:t> </a:t>
            </a:r>
            <a:r>
              <a:rPr sz="1600" i="1" spc="50" dirty="0">
                <a:latin typeface="Calibri"/>
                <a:cs typeface="Calibri"/>
              </a:rPr>
              <a:t>and/or </a:t>
            </a:r>
            <a:r>
              <a:rPr sz="1600" i="1" spc="100" dirty="0">
                <a:latin typeface="Calibri"/>
                <a:cs typeface="Calibri"/>
              </a:rPr>
              <a:t>embellished</a:t>
            </a:r>
            <a:r>
              <a:rPr sz="1600" i="1" spc="9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textiles.</a:t>
            </a:r>
            <a:r>
              <a:rPr sz="1600" i="1" spc="484" dirty="0">
                <a:latin typeface="Calibri"/>
                <a:cs typeface="Calibri"/>
              </a:rPr>
              <a:t> </a:t>
            </a:r>
            <a:r>
              <a:rPr sz="1600" i="1" spc="60" dirty="0">
                <a:latin typeface="Calibri"/>
                <a:cs typeface="Calibri"/>
              </a:rPr>
              <a:t>Work</a:t>
            </a:r>
            <a:r>
              <a:rPr sz="1600" i="1" spc="100" dirty="0">
                <a:latin typeface="Calibri"/>
                <a:cs typeface="Calibri"/>
              </a:rPr>
              <a:t> </a:t>
            </a:r>
            <a:r>
              <a:rPr sz="1600" i="1" spc="50" dirty="0">
                <a:latin typeface="Calibri"/>
                <a:cs typeface="Calibri"/>
              </a:rPr>
              <a:t>is</a:t>
            </a:r>
            <a:r>
              <a:rPr sz="1600" i="1" spc="105" dirty="0">
                <a:latin typeface="Calibri"/>
                <a:cs typeface="Calibri"/>
              </a:rPr>
              <a:t> </a:t>
            </a:r>
            <a:r>
              <a:rPr sz="1600" i="1" spc="50" dirty="0">
                <a:latin typeface="Calibri"/>
                <a:cs typeface="Calibri"/>
              </a:rPr>
              <a:t>not</a:t>
            </a:r>
            <a:r>
              <a:rPr sz="1600" i="1" spc="110" dirty="0">
                <a:latin typeface="Calibri"/>
                <a:cs typeface="Calibri"/>
              </a:rPr>
              <a:t> </a:t>
            </a:r>
            <a:r>
              <a:rPr sz="1600" i="1" spc="60" dirty="0">
                <a:latin typeface="Calibri"/>
                <a:cs typeface="Calibri"/>
              </a:rPr>
              <a:t>limited</a:t>
            </a:r>
            <a:r>
              <a:rPr sz="1600" i="1" spc="10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to</a:t>
            </a:r>
            <a:r>
              <a:rPr sz="1600" i="1" spc="100" dirty="0">
                <a:latin typeface="Calibri"/>
                <a:cs typeface="Calibri"/>
              </a:rPr>
              <a:t> </a:t>
            </a:r>
            <a:r>
              <a:rPr sz="1600" i="1" spc="110" dirty="0">
                <a:latin typeface="Calibri"/>
                <a:cs typeface="Calibri"/>
              </a:rPr>
              <a:t>one</a:t>
            </a:r>
            <a:r>
              <a:rPr sz="1600" i="1" spc="10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area</a:t>
            </a:r>
            <a:r>
              <a:rPr sz="1600" i="1" spc="120" dirty="0">
                <a:latin typeface="Calibri"/>
                <a:cs typeface="Calibri"/>
              </a:rPr>
              <a:t> </a:t>
            </a:r>
            <a:r>
              <a:rPr sz="1600" i="1" spc="-25" dirty="0">
                <a:latin typeface="Calibri"/>
                <a:cs typeface="Calibri"/>
              </a:rPr>
              <a:t>of</a:t>
            </a:r>
            <a:r>
              <a:rPr sz="1600" i="1" spc="500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study.’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5407" y="5515355"/>
            <a:ext cx="809244" cy="80924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326763" y="6206438"/>
            <a:ext cx="51371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https</a:t>
            </a:r>
            <a:r>
              <a:rPr sz="1200" dirty="0">
                <a:latin typeface="Calibri"/>
                <a:cs typeface="Calibri"/>
                <a:hlinkClick r:id="rId3"/>
              </a:rPr>
              <a:t>://w</a:t>
            </a:r>
            <a:r>
              <a:rPr sz="1200" dirty="0">
                <a:latin typeface="Calibri"/>
                <a:cs typeface="Calibri"/>
              </a:rPr>
              <a:t>ww</a:t>
            </a:r>
            <a:r>
              <a:rPr sz="1200" dirty="0">
                <a:latin typeface="Calibri"/>
                <a:cs typeface="Calibri"/>
                <a:hlinkClick r:id="rId3"/>
              </a:rPr>
              <a:t>.eduq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  <a:hlinkClick r:id="rId3"/>
              </a:rPr>
              <a:t>s.co.uk/qualifications/art-</a:t>
            </a:r>
            <a:r>
              <a:rPr sz="1200" spc="60" dirty="0">
                <a:latin typeface="Calibri"/>
                <a:cs typeface="Calibri"/>
                <a:hlinkClick r:id="rId3"/>
              </a:rPr>
              <a:t>and-</a:t>
            </a:r>
            <a:r>
              <a:rPr sz="1200" spc="80" dirty="0">
                <a:latin typeface="Calibri"/>
                <a:cs typeface="Calibri"/>
                <a:hlinkClick r:id="rId3"/>
              </a:rPr>
              <a:t>design-</a:t>
            </a:r>
            <a:r>
              <a:rPr sz="1200" spc="45" dirty="0">
                <a:latin typeface="Calibri"/>
                <a:cs typeface="Calibri"/>
                <a:hlinkClick r:id="rId3"/>
              </a:rPr>
              <a:t>gcse/#tab_overvi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492557" y="1563941"/>
            <a:ext cx="3580765" cy="2635885"/>
            <a:chOff x="6492557" y="1563941"/>
            <a:chExt cx="3580765" cy="2635885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21196" y="1592579"/>
              <a:ext cx="3523488" cy="257860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6506845" y="1578228"/>
              <a:ext cx="3552190" cy="2607310"/>
            </a:xfrm>
            <a:custGeom>
              <a:avLst/>
              <a:gdLst/>
              <a:ahLst/>
              <a:cxnLst/>
              <a:rect l="l" t="t" r="r" b="b"/>
              <a:pathLst>
                <a:path w="3552190" h="2607310">
                  <a:moveTo>
                    <a:pt x="0" y="2607183"/>
                  </a:moveTo>
                  <a:lnTo>
                    <a:pt x="3552062" y="2607183"/>
                  </a:lnTo>
                  <a:lnTo>
                    <a:pt x="3552062" y="0"/>
                  </a:lnTo>
                  <a:lnTo>
                    <a:pt x="0" y="0"/>
                  </a:lnTo>
                  <a:lnTo>
                    <a:pt x="0" y="2607183"/>
                  </a:lnTo>
                  <a:close/>
                </a:path>
              </a:pathLst>
            </a:custGeom>
            <a:ln w="28575">
              <a:solidFill>
                <a:srgbClr val="E2A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429755" y="4328159"/>
            <a:ext cx="3613785" cy="1889760"/>
            <a:chOff x="6429755" y="4328159"/>
            <a:chExt cx="3613785" cy="1889760"/>
          </a:xfrm>
        </p:grpSpPr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467855" y="4366259"/>
              <a:ext cx="3537204" cy="1813560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6448805" y="4347209"/>
              <a:ext cx="3575685" cy="1851660"/>
            </a:xfrm>
            <a:custGeom>
              <a:avLst/>
              <a:gdLst/>
              <a:ahLst/>
              <a:cxnLst/>
              <a:rect l="l" t="t" r="r" b="b"/>
              <a:pathLst>
                <a:path w="3575684" h="1851660">
                  <a:moveTo>
                    <a:pt x="0" y="1851660"/>
                  </a:moveTo>
                  <a:lnTo>
                    <a:pt x="3575304" y="1851660"/>
                  </a:lnTo>
                  <a:lnTo>
                    <a:pt x="3575304" y="0"/>
                  </a:lnTo>
                  <a:lnTo>
                    <a:pt x="0" y="0"/>
                  </a:lnTo>
                  <a:lnTo>
                    <a:pt x="0" y="1851660"/>
                  </a:lnTo>
                  <a:close/>
                </a:path>
              </a:pathLst>
            </a:custGeom>
            <a:ln w="38100">
              <a:solidFill>
                <a:srgbClr val="E2A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10207752" y="2065020"/>
            <a:ext cx="1765300" cy="3314700"/>
            <a:chOff x="10207752" y="2065020"/>
            <a:chExt cx="1765300" cy="3314700"/>
          </a:xfrm>
        </p:grpSpPr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245852" y="2103120"/>
              <a:ext cx="1688592" cy="3238499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0226802" y="2084070"/>
              <a:ext cx="1727200" cy="3276600"/>
            </a:xfrm>
            <a:custGeom>
              <a:avLst/>
              <a:gdLst/>
              <a:ahLst/>
              <a:cxnLst/>
              <a:rect l="l" t="t" r="r" b="b"/>
              <a:pathLst>
                <a:path w="1727200" h="3276600">
                  <a:moveTo>
                    <a:pt x="0" y="3276600"/>
                  </a:moveTo>
                  <a:lnTo>
                    <a:pt x="1726692" y="3276600"/>
                  </a:lnTo>
                  <a:lnTo>
                    <a:pt x="1726692" y="0"/>
                  </a:lnTo>
                  <a:lnTo>
                    <a:pt x="0" y="0"/>
                  </a:lnTo>
                  <a:lnTo>
                    <a:pt x="0" y="3276600"/>
                  </a:lnTo>
                  <a:close/>
                </a:path>
              </a:pathLst>
            </a:custGeom>
            <a:ln w="38099">
              <a:solidFill>
                <a:srgbClr val="E3B4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xfrm>
            <a:off x="176276" y="6532781"/>
            <a:ext cx="11196320" cy="250710"/>
          </a:xfrm>
          <a:prstGeom prst="rect">
            <a:avLst/>
          </a:prstGeom>
        </p:spPr>
        <p:txBody>
          <a:bodyPr vert="horz" wrap="square" lIns="0" tIns="444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65" dirty="0"/>
              <a:t>For</a:t>
            </a:r>
            <a:r>
              <a:rPr spc="204" dirty="0"/>
              <a:t> </a:t>
            </a:r>
            <a:r>
              <a:rPr dirty="0"/>
              <a:t>further</a:t>
            </a:r>
            <a:r>
              <a:rPr spc="240" dirty="0"/>
              <a:t> </a:t>
            </a:r>
            <a:r>
              <a:rPr dirty="0"/>
              <a:t>information</a:t>
            </a:r>
            <a:r>
              <a:rPr spc="250" dirty="0"/>
              <a:t> </a:t>
            </a:r>
            <a:r>
              <a:rPr spc="100" dirty="0"/>
              <a:t>on</a:t>
            </a:r>
            <a:r>
              <a:rPr spc="204" dirty="0"/>
              <a:t> </a:t>
            </a:r>
            <a:r>
              <a:rPr dirty="0"/>
              <a:t>this</a:t>
            </a:r>
            <a:r>
              <a:rPr spc="215" dirty="0"/>
              <a:t> </a:t>
            </a:r>
            <a:r>
              <a:rPr spc="85" dirty="0"/>
              <a:t>course</a:t>
            </a:r>
            <a:r>
              <a:rPr spc="204" dirty="0"/>
              <a:t> </a:t>
            </a:r>
            <a:r>
              <a:rPr spc="90" dirty="0"/>
              <a:t>please</a:t>
            </a:r>
            <a:r>
              <a:rPr spc="195" dirty="0"/>
              <a:t> </a:t>
            </a:r>
            <a:r>
              <a:rPr spc="55" dirty="0"/>
              <a:t>contact</a:t>
            </a:r>
            <a:r>
              <a:rPr spc="185" dirty="0"/>
              <a:t> </a:t>
            </a:r>
            <a:r>
              <a:rPr lang="en-US" spc="45" dirty="0"/>
              <a:t>emily.jones</a:t>
            </a:r>
            <a:r>
              <a:rPr spc="45" dirty="0"/>
              <a:t>@heritage.</a:t>
            </a:r>
            <a:r>
              <a:rPr lang="en-US" spc="45" dirty="0"/>
              <a:t>ttct.co.uk</a:t>
            </a:r>
            <a:endParaRPr spc="4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67304" y="516077"/>
            <a:ext cx="60388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75" dirty="0"/>
              <a:t>Assessment:</a:t>
            </a:r>
            <a:r>
              <a:rPr spc="-15" dirty="0"/>
              <a:t> </a:t>
            </a:r>
            <a:r>
              <a:rPr spc="200" dirty="0">
                <a:solidFill>
                  <a:srgbClr val="FFC000"/>
                </a:solidFill>
              </a:rPr>
              <a:t>Textile</a:t>
            </a:r>
            <a:r>
              <a:rPr spc="110" dirty="0">
                <a:solidFill>
                  <a:srgbClr val="FFC000"/>
                </a:solidFill>
              </a:rPr>
              <a:t> </a:t>
            </a:r>
            <a:r>
              <a:rPr spc="355" dirty="0">
                <a:solidFill>
                  <a:srgbClr val="FFC000"/>
                </a:solidFill>
              </a:rPr>
              <a:t>Design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76276" y="6532781"/>
            <a:ext cx="11196320" cy="250710"/>
          </a:xfrm>
          <a:prstGeom prst="rect">
            <a:avLst/>
          </a:prstGeom>
        </p:spPr>
        <p:txBody>
          <a:bodyPr vert="horz" wrap="square" lIns="0" tIns="444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65" dirty="0"/>
              <a:t>For</a:t>
            </a:r>
            <a:r>
              <a:rPr spc="204" dirty="0"/>
              <a:t> </a:t>
            </a:r>
            <a:r>
              <a:rPr dirty="0"/>
              <a:t>further</a:t>
            </a:r>
            <a:r>
              <a:rPr spc="240" dirty="0"/>
              <a:t> </a:t>
            </a:r>
            <a:r>
              <a:rPr dirty="0"/>
              <a:t>information</a:t>
            </a:r>
            <a:r>
              <a:rPr spc="250" dirty="0"/>
              <a:t> </a:t>
            </a:r>
            <a:r>
              <a:rPr spc="100" dirty="0"/>
              <a:t>on</a:t>
            </a:r>
            <a:r>
              <a:rPr spc="204" dirty="0"/>
              <a:t> </a:t>
            </a:r>
            <a:r>
              <a:rPr dirty="0"/>
              <a:t>this</a:t>
            </a:r>
            <a:r>
              <a:rPr spc="215" dirty="0"/>
              <a:t> </a:t>
            </a:r>
            <a:r>
              <a:rPr spc="85" dirty="0"/>
              <a:t>course</a:t>
            </a:r>
            <a:r>
              <a:rPr spc="204" dirty="0"/>
              <a:t> </a:t>
            </a:r>
            <a:r>
              <a:rPr spc="90" dirty="0"/>
              <a:t>please</a:t>
            </a:r>
            <a:r>
              <a:rPr spc="195" dirty="0"/>
              <a:t> </a:t>
            </a:r>
            <a:r>
              <a:rPr spc="55" dirty="0"/>
              <a:t>contact</a:t>
            </a:r>
            <a:r>
              <a:rPr spc="185" dirty="0"/>
              <a:t> </a:t>
            </a:r>
            <a:r>
              <a:rPr lang="en-US" spc="45" dirty="0"/>
              <a:t>emily.jones</a:t>
            </a:r>
            <a:r>
              <a:rPr spc="45" dirty="0"/>
              <a:t>@heritage.</a:t>
            </a:r>
            <a:r>
              <a:rPr lang="en-US" spc="45" dirty="0"/>
              <a:t>ttct.co.uk</a:t>
            </a:r>
            <a:endParaRPr spc="45" dirty="0"/>
          </a:p>
        </p:txBody>
      </p:sp>
      <p:sp>
        <p:nvSpPr>
          <p:cNvPr id="4" name="object 4"/>
          <p:cNvSpPr txBox="1"/>
          <p:nvPr/>
        </p:nvSpPr>
        <p:spPr>
          <a:xfrm>
            <a:off x="313334" y="1717929"/>
            <a:ext cx="11638280" cy="3225883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95"/>
              </a:spcBef>
            </a:pPr>
            <a:r>
              <a:rPr sz="1600" b="1" spc="105" dirty="0">
                <a:solidFill>
                  <a:srgbClr val="E3B408"/>
                </a:solidFill>
                <a:latin typeface="Calibri"/>
                <a:cs typeface="Calibri"/>
              </a:rPr>
              <a:t>There</a:t>
            </a:r>
            <a:r>
              <a:rPr sz="1600" b="1" spc="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95" dirty="0">
                <a:solidFill>
                  <a:srgbClr val="E3B408"/>
                </a:solidFill>
                <a:latin typeface="Calibri"/>
                <a:cs typeface="Calibri"/>
              </a:rPr>
              <a:t>are</a:t>
            </a:r>
            <a:r>
              <a:rPr sz="1600" b="1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215" dirty="0">
                <a:solidFill>
                  <a:srgbClr val="E3B408"/>
                </a:solidFill>
                <a:latin typeface="Calibri"/>
                <a:cs typeface="Calibri"/>
              </a:rPr>
              <a:t>2</a:t>
            </a:r>
            <a:r>
              <a:rPr sz="1600" b="1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35" dirty="0">
                <a:solidFill>
                  <a:srgbClr val="E3B408"/>
                </a:solidFill>
                <a:latin typeface="Calibri"/>
                <a:cs typeface="Calibri"/>
              </a:rPr>
              <a:t>Components</a:t>
            </a:r>
            <a:r>
              <a:rPr sz="1600" b="1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20" dirty="0">
                <a:solidFill>
                  <a:srgbClr val="E3B408"/>
                </a:solidFill>
                <a:latin typeface="Calibri"/>
                <a:cs typeface="Calibri"/>
              </a:rPr>
              <a:t>which</a:t>
            </a:r>
            <a:r>
              <a:rPr sz="1600" b="1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30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00" dirty="0">
                <a:solidFill>
                  <a:srgbClr val="E3B408"/>
                </a:solidFill>
                <a:latin typeface="Calibri"/>
                <a:cs typeface="Calibri"/>
              </a:rPr>
              <a:t>will</a:t>
            </a:r>
            <a:r>
              <a:rPr sz="16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60" dirty="0">
                <a:solidFill>
                  <a:srgbClr val="E3B408"/>
                </a:solidFill>
                <a:latin typeface="Calibri"/>
                <a:cs typeface="Calibri"/>
              </a:rPr>
              <a:t>be</a:t>
            </a:r>
            <a:r>
              <a:rPr sz="1600" b="1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25" dirty="0">
                <a:solidFill>
                  <a:srgbClr val="E3B408"/>
                </a:solidFill>
                <a:latin typeface="Calibri"/>
                <a:cs typeface="Calibri"/>
              </a:rPr>
              <a:t>assessed</a:t>
            </a:r>
            <a:r>
              <a:rPr sz="1600" b="1" spc="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25" dirty="0">
                <a:solidFill>
                  <a:srgbClr val="E3B408"/>
                </a:solidFill>
                <a:latin typeface="Calibri"/>
                <a:cs typeface="Calibri"/>
              </a:rPr>
              <a:t>on</a:t>
            </a:r>
            <a:r>
              <a:rPr sz="16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00" dirty="0">
                <a:solidFill>
                  <a:srgbClr val="E3B408"/>
                </a:solidFill>
                <a:latin typeface="Calibri"/>
                <a:cs typeface="Calibri"/>
              </a:rPr>
              <a:t>in</a:t>
            </a:r>
            <a:r>
              <a:rPr sz="1600" b="1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204" dirty="0">
                <a:solidFill>
                  <a:srgbClr val="E3B408"/>
                </a:solidFill>
                <a:latin typeface="Calibri"/>
                <a:cs typeface="Calibri"/>
              </a:rPr>
              <a:t>GCSE</a:t>
            </a:r>
            <a:r>
              <a:rPr sz="1600" b="1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00" dirty="0">
                <a:solidFill>
                  <a:srgbClr val="E3B408"/>
                </a:solidFill>
                <a:latin typeface="Calibri"/>
                <a:cs typeface="Calibri"/>
              </a:rPr>
              <a:t>in</a:t>
            </a:r>
            <a:r>
              <a:rPr sz="1600" b="1" spc="1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85" dirty="0">
                <a:solidFill>
                  <a:srgbClr val="E3B408"/>
                </a:solidFill>
                <a:latin typeface="Calibri"/>
                <a:cs typeface="Calibri"/>
              </a:rPr>
              <a:t>Textile</a:t>
            </a:r>
            <a:r>
              <a:rPr sz="1600" b="1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45" dirty="0">
                <a:solidFill>
                  <a:srgbClr val="E3B408"/>
                </a:solidFill>
                <a:latin typeface="Calibri"/>
                <a:cs typeface="Calibri"/>
              </a:rPr>
              <a:t>Design.</a:t>
            </a:r>
            <a:r>
              <a:rPr sz="1600" b="1" spc="-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05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00" dirty="0">
                <a:solidFill>
                  <a:srgbClr val="E3B408"/>
                </a:solidFill>
                <a:latin typeface="Calibri"/>
                <a:cs typeface="Calibri"/>
              </a:rPr>
              <a:t>will</a:t>
            </a:r>
            <a:r>
              <a:rPr sz="1600" b="1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60" dirty="0">
                <a:solidFill>
                  <a:srgbClr val="E3B408"/>
                </a:solidFill>
                <a:latin typeface="Calibri"/>
                <a:cs typeface="Calibri"/>
              </a:rPr>
              <a:t>be</a:t>
            </a:r>
            <a:r>
              <a:rPr sz="1600" b="1" spc="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30" dirty="0">
                <a:solidFill>
                  <a:srgbClr val="E3B408"/>
                </a:solidFill>
                <a:latin typeface="Calibri"/>
                <a:cs typeface="Calibri"/>
              </a:rPr>
              <a:t>assessed</a:t>
            </a:r>
            <a:r>
              <a:rPr sz="1600" b="1" spc="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E3B408"/>
                </a:solidFill>
                <a:latin typeface="Calibri"/>
                <a:cs typeface="Calibri"/>
              </a:rPr>
              <a:t>against</a:t>
            </a:r>
            <a:r>
              <a:rPr sz="16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05" dirty="0">
                <a:solidFill>
                  <a:srgbClr val="E3B408"/>
                </a:solidFill>
                <a:latin typeface="Calibri"/>
                <a:cs typeface="Calibri"/>
              </a:rPr>
              <a:t>these</a:t>
            </a:r>
            <a:r>
              <a:rPr sz="1600" b="1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65" dirty="0">
                <a:solidFill>
                  <a:srgbClr val="E3B408"/>
                </a:solidFill>
                <a:latin typeface="Calibri"/>
                <a:cs typeface="Calibri"/>
              </a:rPr>
              <a:t>4 </a:t>
            </a:r>
            <a:r>
              <a:rPr sz="1600" b="1" spc="114" dirty="0">
                <a:solidFill>
                  <a:srgbClr val="E3B408"/>
                </a:solidFill>
                <a:latin typeface="Calibri"/>
                <a:cs typeface="Calibri"/>
              </a:rPr>
              <a:t>assessment</a:t>
            </a:r>
            <a:r>
              <a:rPr sz="1600" b="1" spc="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10" dirty="0">
                <a:solidFill>
                  <a:srgbClr val="E3B408"/>
                </a:solidFill>
                <a:latin typeface="Calibri"/>
                <a:cs typeface="Calibri"/>
              </a:rPr>
              <a:t>objectives:</a:t>
            </a:r>
            <a:r>
              <a:rPr sz="1600" b="1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215" dirty="0">
                <a:solidFill>
                  <a:srgbClr val="E3B408"/>
                </a:solidFill>
                <a:latin typeface="Calibri"/>
                <a:cs typeface="Calibri"/>
              </a:rPr>
              <a:t>AO1</a:t>
            </a:r>
            <a:r>
              <a:rPr sz="16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00" dirty="0">
                <a:solidFill>
                  <a:srgbClr val="E3B408"/>
                </a:solidFill>
                <a:latin typeface="Calibri"/>
                <a:cs typeface="Calibri"/>
              </a:rPr>
              <a:t>Critical</a:t>
            </a:r>
            <a:r>
              <a:rPr sz="16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25" dirty="0">
                <a:solidFill>
                  <a:srgbClr val="E3B408"/>
                </a:solidFill>
                <a:latin typeface="Calibri"/>
                <a:cs typeface="Calibri"/>
              </a:rPr>
              <a:t>understanding</a:t>
            </a:r>
            <a:r>
              <a:rPr sz="1600" b="1" spc="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215" dirty="0">
                <a:solidFill>
                  <a:srgbClr val="E3B408"/>
                </a:solidFill>
                <a:latin typeface="Calibri"/>
                <a:cs typeface="Calibri"/>
              </a:rPr>
              <a:t>AO2</a:t>
            </a:r>
            <a:r>
              <a:rPr sz="16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10" dirty="0">
                <a:solidFill>
                  <a:srgbClr val="E3B408"/>
                </a:solidFill>
                <a:latin typeface="Calibri"/>
                <a:cs typeface="Calibri"/>
              </a:rPr>
              <a:t>Creative</a:t>
            </a:r>
            <a:r>
              <a:rPr sz="1600" b="1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50" dirty="0">
                <a:solidFill>
                  <a:srgbClr val="E3B408"/>
                </a:solidFill>
                <a:latin typeface="Calibri"/>
                <a:cs typeface="Calibri"/>
              </a:rPr>
              <a:t>making</a:t>
            </a:r>
            <a:r>
              <a:rPr sz="1600" b="1" spc="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215" dirty="0">
                <a:solidFill>
                  <a:srgbClr val="E3B408"/>
                </a:solidFill>
                <a:latin typeface="Calibri"/>
                <a:cs typeface="Calibri"/>
              </a:rPr>
              <a:t>AO3</a:t>
            </a:r>
            <a:r>
              <a:rPr sz="16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05" dirty="0">
                <a:solidFill>
                  <a:srgbClr val="E3B408"/>
                </a:solidFill>
                <a:latin typeface="Calibri"/>
                <a:cs typeface="Calibri"/>
              </a:rPr>
              <a:t>Reflective</a:t>
            </a:r>
            <a:r>
              <a:rPr sz="1600" b="1" spc="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25" dirty="0">
                <a:solidFill>
                  <a:srgbClr val="E3B408"/>
                </a:solidFill>
                <a:latin typeface="Calibri"/>
                <a:cs typeface="Calibri"/>
              </a:rPr>
              <a:t>recording</a:t>
            </a:r>
            <a:r>
              <a:rPr sz="1600" b="1" spc="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215" dirty="0">
                <a:solidFill>
                  <a:srgbClr val="E3B408"/>
                </a:solidFill>
                <a:latin typeface="Calibri"/>
                <a:cs typeface="Calibri"/>
              </a:rPr>
              <a:t>AO4</a:t>
            </a:r>
            <a:r>
              <a:rPr sz="16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90" dirty="0">
                <a:solidFill>
                  <a:srgbClr val="E3B408"/>
                </a:solidFill>
                <a:latin typeface="Calibri"/>
                <a:cs typeface="Calibri"/>
              </a:rPr>
              <a:t>Personal presentation</a:t>
            </a:r>
            <a:endParaRPr lang="en-US" sz="1600" b="1">
              <a:latin typeface="Calibri"/>
              <a:cs typeface="Calibri"/>
            </a:endParaRPr>
          </a:p>
          <a:p>
            <a:pPr marL="38100" marR="30480">
              <a:spcBef>
                <a:spcPts val="95"/>
              </a:spcBef>
            </a:pPr>
            <a:endParaRPr lang="en-US" sz="1600" b="1" spc="90" dirty="0">
              <a:solidFill>
                <a:srgbClr val="E3B408"/>
              </a:solidFill>
              <a:latin typeface="Calibri"/>
              <a:cs typeface="Calibri"/>
            </a:endParaRPr>
          </a:p>
          <a:p>
            <a:pPr marL="38100" marR="46355">
              <a:lnSpc>
                <a:spcPct val="100000"/>
              </a:lnSpc>
            </a:pPr>
            <a:r>
              <a:rPr sz="1600" b="1" u="sng" spc="140" dirty="0">
                <a:solidFill>
                  <a:srgbClr val="E3B408"/>
                </a:solidFill>
                <a:uFill>
                  <a:solidFill>
                    <a:srgbClr val="E3B408"/>
                  </a:solidFill>
                </a:uFill>
                <a:latin typeface="Calibri"/>
                <a:cs typeface="Calibri"/>
              </a:rPr>
              <a:t>Component</a:t>
            </a:r>
            <a:r>
              <a:rPr sz="1600" b="1" u="sng" spc="75" dirty="0">
                <a:solidFill>
                  <a:srgbClr val="E3B408"/>
                </a:solidFill>
                <a:uFill>
                  <a:solidFill>
                    <a:srgbClr val="E3B408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130" dirty="0">
                <a:solidFill>
                  <a:srgbClr val="E3B408"/>
                </a:solidFill>
                <a:uFill>
                  <a:solidFill>
                    <a:srgbClr val="E3B408"/>
                  </a:solidFill>
                </a:uFill>
                <a:latin typeface="Calibri"/>
                <a:cs typeface="Calibri"/>
              </a:rPr>
              <a:t>1</a:t>
            </a:r>
            <a:r>
              <a:rPr lang="en-US" sz="1600" b="1" spc="130" dirty="0">
                <a:solidFill>
                  <a:srgbClr val="E3B408"/>
                </a:solidFill>
                <a:latin typeface="Calibri"/>
                <a:cs typeface="Calibri"/>
              </a:rPr>
              <a:t>:</a:t>
            </a:r>
            <a:r>
              <a:rPr lang="en-US" sz="1600" b="1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30" dirty="0">
                <a:solidFill>
                  <a:srgbClr val="E3B408"/>
                </a:solidFill>
                <a:latin typeface="Calibri"/>
                <a:cs typeface="Calibri"/>
              </a:rPr>
              <a:t>60%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lang="en-US" sz="1600" b="1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5" dirty="0">
                <a:solidFill>
                  <a:srgbClr val="E3B408"/>
                </a:solidFill>
                <a:latin typeface="Calibri"/>
                <a:cs typeface="Calibri"/>
              </a:rPr>
              <a:t>qualification: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10" dirty="0">
                <a:solidFill>
                  <a:srgbClr val="E3B408"/>
                </a:solidFill>
                <a:latin typeface="Calibri"/>
                <a:cs typeface="Calibri"/>
              </a:rPr>
              <a:t>120</a:t>
            </a:r>
            <a:r>
              <a:rPr lang="en-US" sz="16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marks</a:t>
            </a:r>
            <a:r>
              <a:rPr lang="en-US" sz="1600" b="1" spc="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85" dirty="0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lang="en-US" sz="1600" b="1" spc="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5" dirty="0">
                <a:solidFill>
                  <a:srgbClr val="E3B408"/>
                </a:solidFill>
                <a:latin typeface="Calibri"/>
                <a:cs typeface="Calibri"/>
              </a:rPr>
              <a:t>portfolio</a:t>
            </a:r>
            <a:r>
              <a:rPr lang="en-US" sz="1600" b="1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5" dirty="0">
                <a:solidFill>
                  <a:srgbClr val="E3B408"/>
                </a:solidFill>
                <a:latin typeface="Calibri"/>
                <a:cs typeface="Calibri"/>
              </a:rPr>
              <a:t>work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which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lang="en-US" sz="1600" b="1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will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05" dirty="0">
                <a:solidFill>
                  <a:srgbClr val="E3B408"/>
                </a:solidFill>
                <a:latin typeface="Calibri"/>
                <a:cs typeface="Calibri"/>
              </a:rPr>
              <a:t>produce</a:t>
            </a:r>
            <a:r>
              <a:rPr lang="en-US" sz="1600" b="1" spc="50" dirty="0">
                <a:solidFill>
                  <a:srgbClr val="E3B408"/>
                </a:solidFill>
                <a:latin typeface="Calibri"/>
                <a:cs typeface="Calibri"/>
              </a:rPr>
              <a:t> in 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your</a:t>
            </a:r>
            <a:r>
              <a:rPr lang="en-US" sz="16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first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10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lang="en-US" sz="16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14" dirty="0">
                <a:solidFill>
                  <a:srgbClr val="E3B408"/>
                </a:solidFill>
                <a:latin typeface="Calibri"/>
                <a:cs typeface="Calibri"/>
              </a:rPr>
              <a:t>second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60" dirty="0">
                <a:solidFill>
                  <a:srgbClr val="E3B408"/>
                </a:solidFill>
                <a:latin typeface="Calibri"/>
                <a:cs typeface="Calibri"/>
              </a:rPr>
              <a:t>year</a:t>
            </a:r>
            <a:r>
              <a:rPr lang="en-US" sz="1600" b="1" spc="50" dirty="0">
                <a:solidFill>
                  <a:srgbClr val="E3B408"/>
                </a:solidFill>
                <a:latin typeface="Calibri"/>
                <a:cs typeface="Calibri"/>
              </a:rPr>
              <a:t> of</a:t>
            </a:r>
            <a:r>
              <a:rPr lang="en-US" sz="1600" b="1" spc="9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30" dirty="0">
                <a:solidFill>
                  <a:srgbClr val="E3B408"/>
                </a:solidFill>
                <a:latin typeface="Calibri"/>
                <a:cs typeface="Calibri"/>
              </a:rPr>
              <a:t>the 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course.</a:t>
            </a:r>
            <a:r>
              <a:rPr lang="en-US" sz="1600" b="1" spc="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In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your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5" dirty="0">
                <a:solidFill>
                  <a:srgbClr val="E3B408"/>
                </a:solidFill>
                <a:latin typeface="Calibri"/>
                <a:cs typeface="Calibri"/>
              </a:rPr>
              <a:t>portfolio</a:t>
            </a:r>
            <a:r>
              <a:rPr lang="en-US" sz="1600" b="1" spc="9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lang="en-US" sz="1600" b="1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will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demonstrate</a:t>
            </a:r>
            <a:r>
              <a:rPr lang="en-US" sz="1600" b="1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that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90" dirty="0">
                <a:solidFill>
                  <a:srgbClr val="E3B408"/>
                </a:solidFill>
                <a:latin typeface="Calibri"/>
                <a:cs typeface="Calibri"/>
              </a:rPr>
              <a:t>can</a:t>
            </a:r>
            <a:r>
              <a:rPr lang="en-US" sz="1600" b="1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work</a:t>
            </a:r>
            <a:r>
              <a:rPr lang="en-US" sz="1600" b="1" spc="9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80" dirty="0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theme,</a:t>
            </a:r>
            <a:r>
              <a:rPr lang="en-US" sz="1600" b="1" spc="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investigate</a:t>
            </a:r>
            <a:r>
              <a:rPr lang="en-US" sz="1600" b="1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5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work</a:t>
            </a:r>
            <a:r>
              <a:rPr lang="en-US" sz="1600" b="1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lang="en-US" sz="1600" b="1" spc="1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60" dirty="0">
                <a:solidFill>
                  <a:srgbClr val="E3B408"/>
                </a:solidFill>
                <a:latin typeface="Calibri"/>
                <a:cs typeface="Calibri"/>
              </a:rPr>
              <a:t>other</a:t>
            </a:r>
            <a:r>
              <a:rPr lang="en-US" sz="1600" b="1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artists:</a:t>
            </a:r>
            <a:r>
              <a:rPr lang="en-US" sz="1600" b="1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0" dirty="0">
                <a:solidFill>
                  <a:srgbClr val="E3B408"/>
                </a:solidFill>
                <a:latin typeface="Calibri"/>
                <a:cs typeface="Calibri"/>
              </a:rPr>
              <a:t>in</a:t>
            </a:r>
            <a:r>
              <a:rPr lang="en-US" sz="1600" b="1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80" dirty="0">
                <a:solidFill>
                  <a:srgbClr val="E3B408"/>
                </a:solidFill>
                <a:latin typeface="Calibri"/>
                <a:cs typeface="Calibri"/>
              </a:rPr>
              <a:t>order</a:t>
            </a:r>
            <a:r>
              <a:rPr lang="en-US" sz="1600" b="1" spc="1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-25" dirty="0">
                <a:solidFill>
                  <a:srgbClr val="E3B408"/>
                </a:solidFill>
                <a:latin typeface="Calibri"/>
                <a:cs typeface="Calibri"/>
              </a:rPr>
              <a:t>to </a:t>
            </a:r>
            <a:r>
              <a:rPr lang="en-US" sz="1600" b="1" spc="80" dirty="0">
                <a:solidFill>
                  <a:srgbClr val="E3B408"/>
                </a:solidFill>
                <a:latin typeface="Calibri"/>
                <a:cs typeface="Calibri"/>
              </a:rPr>
              <a:t>show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5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influence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lang="en-US" sz="1600" b="1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their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5" dirty="0">
                <a:solidFill>
                  <a:srgbClr val="E3B408"/>
                </a:solidFill>
                <a:latin typeface="Calibri"/>
                <a:cs typeface="Calibri"/>
              </a:rPr>
              <a:t>work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00" dirty="0">
                <a:solidFill>
                  <a:srgbClr val="E3B408"/>
                </a:solidFill>
                <a:latin typeface="Calibri"/>
                <a:cs typeface="Calibri"/>
              </a:rPr>
              <a:t>on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your </a:t>
            </a:r>
            <a:r>
              <a:rPr lang="en-US" sz="1600" b="1" spc="60" dirty="0">
                <a:solidFill>
                  <a:srgbClr val="E3B408"/>
                </a:solidFill>
                <a:latin typeface="Calibri"/>
                <a:cs typeface="Calibri"/>
              </a:rPr>
              <a:t>own,</a:t>
            </a:r>
            <a:r>
              <a:rPr lang="en-US" sz="1600" b="1" spc="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80" dirty="0">
                <a:solidFill>
                  <a:srgbClr val="E3B408"/>
                </a:solidFill>
                <a:latin typeface="Calibri"/>
                <a:cs typeface="Calibri"/>
              </a:rPr>
              <a:t>explore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10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lang="en-US" sz="1600" b="1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10" dirty="0">
                <a:solidFill>
                  <a:srgbClr val="E3B408"/>
                </a:solidFill>
                <a:latin typeface="Calibri"/>
                <a:cs typeface="Calibri"/>
              </a:rPr>
              <a:t>develop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your </a:t>
            </a:r>
            <a:r>
              <a:rPr lang="en-US" sz="1600" b="1" spc="90" dirty="0">
                <a:solidFill>
                  <a:srgbClr val="E3B408"/>
                </a:solidFill>
                <a:latin typeface="Calibri"/>
                <a:cs typeface="Calibri"/>
              </a:rPr>
              <a:t>use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lang="en-US" sz="1600" b="1" spc="100" dirty="0">
                <a:solidFill>
                  <a:srgbClr val="E3B408"/>
                </a:solidFill>
                <a:latin typeface="Calibri"/>
                <a:cs typeface="Calibri"/>
              </a:rPr>
              <a:t> media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60" dirty="0">
                <a:solidFill>
                  <a:srgbClr val="E3B408"/>
                </a:solidFill>
                <a:latin typeface="Calibri"/>
                <a:cs typeface="Calibri"/>
              </a:rPr>
              <a:t>then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present </a:t>
            </a:r>
            <a:r>
              <a:rPr lang="en-US" sz="1600" b="1" spc="80" dirty="0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final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response.</a:t>
            </a:r>
            <a:endParaRPr lang="en-US" sz="1600" b="1">
              <a:latin typeface="Calibri"/>
              <a:cs typeface="Calibri"/>
            </a:endParaRPr>
          </a:p>
          <a:p>
            <a:pPr marL="38100" marR="186055">
              <a:lnSpc>
                <a:spcPct val="100000"/>
              </a:lnSpc>
            </a:pPr>
            <a:endParaRPr lang="en-US" sz="1400" b="1" i="1" spc="65" dirty="0">
              <a:solidFill>
                <a:srgbClr val="E3B408"/>
              </a:solidFill>
              <a:latin typeface="Calibri"/>
              <a:ea typeface="Calibri"/>
              <a:cs typeface="Calibri"/>
            </a:endParaRPr>
          </a:p>
          <a:p>
            <a:pPr marL="38100" marR="113030">
              <a:lnSpc>
                <a:spcPct val="100000"/>
              </a:lnSpc>
              <a:spcBef>
                <a:spcPts val="5"/>
              </a:spcBef>
            </a:pPr>
            <a:r>
              <a:rPr sz="1600" b="1" u="sng" spc="140" dirty="0">
                <a:solidFill>
                  <a:srgbClr val="E3B408"/>
                </a:solidFill>
                <a:uFill>
                  <a:solidFill>
                    <a:srgbClr val="E3B408"/>
                  </a:solidFill>
                </a:uFill>
                <a:latin typeface="Calibri"/>
                <a:cs typeface="Calibri"/>
              </a:rPr>
              <a:t>Component</a:t>
            </a:r>
            <a:r>
              <a:rPr sz="1600" b="1" u="sng" spc="85" dirty="0">
                <a:solidFill>
                  <a:srgbClr val="E3B408"/>
                </a:solidFill>
                <a:uFill>
                  <a:solidFill>
                    <a:srgbClr val="E3B408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150" dirty="0">
                <a:solidFill>
                  <a:srgbClr val="E3B408"/>
                </a:solidFill>
                <a:uFill>
                  <a:solidFill>
                    <a:srgbClr val="E3B408"/>
                  </a:solidFill>
                </a:uFill>
                <a:latin typeface="Calibri"/>
                <a:cs typeface="Calibri"/>
              </a:rPr>
              <a:t>2:</a:t>
            </a:r>
            <a:r>
              <a:rPr sz="1600" b="1" u="sng" spc="80" dirty="0">
                <a:solidFill>
                  <a:srgbClr val="E3B408"/>
                </a:solidFill>
                <a:uFill>
                  <a:solidFill>
                    <a:srgbClr val="E3B408"/>
                  </a:solidFill>
                </a:uFill>
                <a:latin typeface="Calibri"/>
                <a:cs typeface="Calibri"/>
              </a:rPr>
              <a:t> </a:t>
            </a:r>
            <a:r>
              <a:rPr lang="en-US" sz="1600" b="1" spc="130" dirty="0">
                <a:solidFill>
                  <a:srgbClr val="E3B408"/>
                </a:solidFill>
                <a:latin typeface="Calibri"/>
                <a:cs typeface="Calibri"/>
              </a:rPr>
              <a:t>40%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lang="en-US" sz="1600" b="1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5" dirty="0">
                <a:solidFill>
                  <a:srgbClr val="E3B408"/>
                </a:solidFill>
                <a:latin typeface="Calibri"/>
                <a:cs typeface="Calibri"/>
              </a:rPr>
              <a:t>qualification: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10" dirty="0">
                <a:solidFill>
                  <a:srgbClr val="E3B408"/>
                </a:solidFill>
                <a:latin typeface="Calibri"/>
                <a:cs typeface="Calibri"/>
              </a:rPr>
              <a:t>80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marks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60" dirty="0">
                <a:solidFill>
                  <a:srgbClr val="E3B408"/>
                </a:solidFill>
                <a:latin typeface="Calibri"/>
                <a:cs typeface="Calibri"/>
              </a:rPr>
              <a:t>“NEA”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this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0" dirty="0">
                <a:solidFill>
                  <a:srgbClr val="E3B408"/>
                </a:solidFill>
                <a:latin typeface="Calibri"/>
                <a:cs typeface="Calibri"/>
              </a:rPr>
              <a:t>is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5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14" dirty="0">
                <a:solidFill>
                  <a:srgbClr val="E3B408"/>
                </a:solidFill>
                <a:latin typeface="Calibri"/>
                <a:cs typeface="Calibri"/>
              </a:rPr>
              <a:t>None</a:t>
            </a:r>
            <a:r>
              <a:rPr lang="en-US" sz="16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10" dirty="0">
                <a:solidFill>
                  <a:srgbClr val="E3B408"/>
                </a:solidFill>
                <a:latin typeface="Calibri"/>
                <a:cs typeface="Calibri"/>
              </a:rPr>
              <a:t>Exam</a:t>
            </a:r>
            <a:r>
              <a:rPr lang="en-US" sz="16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Assignment.</a:t>
            </a:r>
            <a:r>
              <a:rPr lang="en-US" sz="1600" b="1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Part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1:You</a:t>
            </a:r>
            <a:r>
              <a:rPr lang="en-US" sz="1600" b="1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will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35" dirty="0">
                <a:solidFill>
                  <a:srgbClr val="E3B408"/>
                </a:solidFill>
                <a:latin typeface="Calibri"/>
                <a:cs typeface="Calibri"/>
              </a:rPr>
              <a:t>be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00" dirty="0">
                <a:solidFill>
                  <a:srgbClr val="E3B408"/>
                </a:solidFill>
                <a:latin typeface="Calibri"/>
                <a:cs typeface="Calibri"/>
              </a:rPr>
              <a:t>given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0" dirty="0">
                <a:solidFill>
                  <a:srgbClr val="E3B408"/>
                </a:solidFill>
                <a:latin typeface="Calibri"/>
                <a:cs typeface="Calibri"/>
              </a:rPr>
              <a:t>an 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assignment</a:t>
            </a:r>
            <a:r>
              <a:rPr lang="en-US" sz="1600" b="1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05" dirty="0">
                <a:solidFill>
                  <a:srgbClr val="E3B408"/>
                </a:solidFill>
                <a:latin typeface="Calibri"/>
                <a:cs typeface="Calibri"/>
              </a:rPr>
              <a:t>paper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with</a:t>
            </a:r>
            <a:r>
              <a:rPr lang="en-US" sz="1600" b="1" spc="9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10" dirty="0">
                <a:solidFill>
                  <a:srgbClr val="E3B408"/>
                </a:solidFill>
                <a:latin typeface="Calibri"/>
                <a:cs typeface="Calibri"/>
              </a:rPr>
              <a:t>15</a:t>
            </a:r>
            <a:r>
              <a:rPr lang="en-US" sz="16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80" dirty="0">
                <a:solidFill>
                  <a:srgbClr val="E3B408"/>
                </a:solidFill>
                <a:latin typeface="Calibri"/>
                <a:cs typeface="Calibri"/>
              </a:rPr>
              <a:t>themes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00" dirty="0">
                <a:solidFill>
                  <a:srgbClr val="E3B408"/>
                </a:solidFill>
                <a:latin typeface="Calibri"/>
                <a:cs typeface="Calibri"/>
              </a:rPr>
              <a:t>on</a:t>
            </a:r>
            <a:r>
              <a:rPr lang="en-US" sz="16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0" dirty="0">
                <a:solidFill>
                  <a:srgbClr val="E3B408"/>
                </a:solidFill>
                <a:latin typeface="Calibri"/>
                <a:cs typeface="Calibri"/>
              </a:rPr>
              <a:t>from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5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00" dirty="0">
                <a:solidFill>
                  <a:srgbClr val="E3B408"/>
                </a:solidFill>
                <a:latin typeface="Calibri"/>
                <a:cs typeface="Calibri"/>
              </a:rPr>
              <a:t>2</a:t>
            </a:r>
            <a:r>
              <a:rPr lang="en-US" sz="1550" b="1" spc="150" baseline="26455" dirty="0">
                <a:solidFill>
                  <a:srgbClr val="E3B408"/>
                </a:solidFill>
                <a:latin typeface="Calibri"/>
                <a:cs typeface="Calibri"/>
              </a:rPr>
              <a:t>nd</a:t>
            </a:r>
            <a:r>
              <a:rPr lang="en-US" sz="1550" b="1" spc="247" baseline="264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lang="en-US" sz="1600" b="1" spc="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January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0" dirty="0">
                <a:solidFill>
                  <a:srgbClr val="E3B408"/>
                </a:solidFill>
                <a:latin typeface="Calibri"/>
                <a:cs typeface="Calibri"/>
              </a:rPr>
              <a:t>in 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your </a:t>
            </a:r>
            <a:r>
              <a:rPr lang="en-US" sz="1600" b="1" spc="100" dirty="0">
                <a:solidFill>
                  <a:srgbClr val="E3B408"/>
                </a:solidFill>
                <a:latin typeface="Calibri"/>
                <a:cs typeface="Calibri"/>
              </a:rPr>
              <a:t>2</a:t>
            </a:r>
            <a:r>
              <a:rPr lang="en-US" sz="1550" b="1" spc="150" baseline="26455" dirty="0">
                <a:solidFill>
                  <a:srgbClr val="E3B408"/>
                </a:solidFill>
                <a:latin typeface="Calibri"/>
                <a:cs typeface="Calibri"/>
              </a:rPr>
              <a:t>nd</a:t>
            </a:r>
            <a:r>
              <a:rPr lang="en-US" sz="1550" b="1" spc="247" baseline="264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year.</a:t>
            </a:r>
            <a:r>
              <a:rPr lang="en-US" sz="1600" b="1" spc="-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lang="en-US" sz="1600" b="1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5" dirty="0">
                <a:solidFill>
                  <a:srgbClr val="E3B408"/>
                </a:solidFill>
                <a:latin typeface="Calibri"/>
                <a:cs typeface="Calibri"/>
              </a:rPr>
              <a:t>must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select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00" dirty="0">
                <a:solidFill>
                  <a:srgbClr val="E3B408"/>
                </a:solidFill>
                <a:latin typeface="Calibri"/>
                <a:cs typeface="Calibri"/>
              </a:rPr>
              <a:t>one</a:t>
            </a:r>
            <a:r>
              <a:rPr lang="en-US" sz="1600" b="1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lang="en-US" sz="1600" b="1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these </a:t>
            </a:r>
            <a:r>
              <a:rPr lang="en-US" sz="1600" b="1" spc="80" dirty="0">
                <a:solidFill>
                  <a:srgbClr val="E3B408"/>
                </a:solidFill>
                <a:latin typeface="Calibri"/>
                <a:cs typeface="Calibri"/>
              </a:rPr>
              <a:t>themes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-25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lang="en-US" sz="1600" b="1" spc="5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95" dirty="0">
                <a:solidFill>
                  <a:srgbClr val="E3B408"/>
                </a:solidFill>
                <a:latin typeface="Calibri"/>
                <a:cs typeface="Calibri"/>
              </a:rPr>
              <a:t>respond</a:t>
            </a:r>
            <a:r>
              <a:rPr lang="en-US" sz="1600" b="1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to.</a:t>
            </a:r>
            <a:r>
              <a:rPr lang="en-US" sz="1600" b="1" spc="-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will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60" dirty="0">
                <a:solidFill>
                  <a:srgbClr val="E3B408"/>
                </a:solidFill>
                <a:latin typeface="Calibri"/>
                <a:cs typeface="Calibri"/>
              </a:rPr>
              <a:t>then</a:t>
            </a:r>
            <a:r>
              <a:rPr lang="en-US" sz="1600" b="1" spc="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investigate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appropriate</a:t>
            </a:r>
            <a:r>
              <a:rPr lang="en-US" sz="1600" b="1" spc="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artists</a:t>
            </a:r>
            <a:r>
              <a:rPr lang="en-US" sz="1600" b="1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10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10" dirty="0">
                <a:solidFill>
                  <a:srgbClr val="E3B408"/>
                </a:solidFill>
                <a:latin typeface="Calibri"/>
                <a:cs typeface="Calibri"/>
              </a:rPr>
              <a:t>develop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your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 own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90" dirty="0">
                <a:solidFill>
                  <a:srgbClr val="E3B408"/>
                </a:solidFill>
                <a:latin typeface="Calibri"/>
                <a:cs typeface="Calibri"/>
              </a:rPr>
              <a:t>ideas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0" dirty="0">
                <a:solidFill>
                  <a:srgbClr val="E3B408"/>
                </a:solidFill>
                <a:latin typeface="Calibri"/>
                <a:cs typeface="Calibri"/>
              </a:rPr>
              <a:t>in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90" dirty="0">
                <a:solidFill>
                  <a:srgbClr val="E3B408"/>
                </a:solidFill>
                <a:latin typeface="Calibri"/>
                <a:cs typeface="Calibri"/>
              </a:rPr>
              <a:t>response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5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theme.</a:t>
            </a:r>
            <a:r>
              <a:rPr lang="en-US" sz="1600" b="1" spc="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Part</a:t>
            </a:r>
            <a:r>
              <a:rPr lang="en-US" sz="1600" b="1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2:You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-20" dirty="0">
                <a:solidFill>
                  <a:srgbClr val="E3B408"/>
                </a:solidFill>
                <a:latin typeface="Calibri"/>
                <a:cs typeface="Calibri"/>
              </a:rPr>
              <a:t>will </a:t>
            </a:r>
            <a:r>
              <a:rPr lang="en-US" sz="1600" b="1" spc="60" dirty="0">
                <a:solidFill>
                  <a:srgbClr val="E3B408"/>
                </a:solidFill>
                <a:latin typeface="Calibri"/>
                <a:cs typeface="Calibri"/>
              </a:rPr>
              <a:t>then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have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105" dirty="0">
                <a:solidFill>
                  <a:srgbClr val="E3B408"/>
                </a:solidFill>
                <a:latin typeface="Calibri"/>
                <a:cs typeface="Calibri"/>
              </a:rPr>
              <a:t>10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hours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lang="en-US" sz="1600" b="1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supervised</a:t>
            </a:r>
            <a:r>
              <a:rPr lang="en-US" sz="1600" b="1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50" dirty="0">
                <a:solidFill>
                  <a:srgbClr val="E3B408"/>
                </a:solidFill>
                <a:latin typeface="Calibri"/>
                <a:cs typeface="Calibri"/>
              </a:rPr>
              <a:t>time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90" dirty="0">
                <a:solidFill>
                  <a:srgbClr val="E3B408"/>
                </a:solidFill>
                <a:latin typeface="Calibri"/>
                <a:cs typeface="Calibri"/>
              </a:rPr>
              <a:t>make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80" dirty="0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lang="en-US" sz="1600" b="1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dirty="0">
                <a:solidFill>
                  <a:srgbClr val="E3B408"/>
                </a:solidFill>
                <a:latin typeface="Calibri"/>
                <a:cs typeface="Calibri"/>
              </a:rPr>
              <a:t>final</a:t>
            </a:r>
            <a:r>
              <a:rPr lang="en-US" sz="16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85" dirty="0">
                <a:solidFill>
                  <a:srgbClr val="E3B408"/>
                </a:solidFill>
                <a:latin typeface="Calibri"/>
                <a:cs typeface="Calibri"/>
              </a:rPr>
              <a:t>outcome</a:t>
            </a:r>
            <a:r>
              <a:rPr lang="en-US" sz="1600" b="1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70" dirty="0">
                <a:solidFill>
                  <a:srgbClr val="E3B408"/>
                </a:solidFill>
                <a:latin typeface="Calibri"/>
                <a:cs typeface="Calibri"/>
              </a:rPr>
              <a:t>or</a:t>
            </a:r>
            <a:r>
              <a:rPr lang="en-US"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lang="en-US" sz="1600" b="1" spc="80" dirty="0">
                <a:solidFill>
                  <a:srgbClr val="E3B408"/>
                </a:solidFill>
                <a:latin typeface="Calibri"/>
                <a:cs typeface="Calibri"/>
              </a:rPr>
              <a:t>response</a:t>
            </a:r>
            <a:endParaRPr lang="en-US" sz="1400" b="1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26867" y="516077"/>
            <a:ext cx="69183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/>
              <a:t>Do’s</a:t>
            </a:r>
            <a:r>
              <a:rPr spc="100" dirty="0"/>
              <a:t> </a:t>
            </a:r>
            <a:r>
              <a:rPr spc="315" dirty="0"/>
              <a:t>and</a:t>
            </a:r>
            <a:r>
              <a:rPr spc="85" dirty="0"/>
              <a:t> </a:t>
            </a:r>
            <a:r>
              <a:rPr spc="270" dirty="0"/>
              <a:t>Don'ts:</a:t>
            </a:r>
            <a:r>
              <a:rPr spc="5" dirty="0"/>
              <a:t> </a:t>
            </a:r>
            <a:r>
              <a:rPr spc="200" dirty="0">
                <a:solidFill>
                  <a:srgbClr val="FFC000"/>
                </a:solidFill>
              </a:rPr>
              <a:t>Textile</a:t>
            </a:r>
            <a:r>
              <a:rPr spc="100" dirty="0">
                <a:solidFill>
                  <a:srgbClr val="FFC000"/>
                </a:solidFill>
              </a:rPr>
              <a:t> </a:t>
            </a:r>
            <a:r>
              <a:rPr spc="355" dirty="0">
                <a:solidFill>
                  <a:srgbClr val="FFC000"/>
                </a:solidFill>
              </a:rPr>
              <a:t>Design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76276" y="6532781"/>
            <a:ext cx="11196320" cy="496931"/>
          </a:xfrm>
          <a:prstGeom prst="rect">
            <a:avLst/>
          </a:prstGeom>
        </p:spPr>
        <p:txBody>
          <a:bodyPr vert="horz" wrap="square" lIns="0" tIns="444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65"/>
              <a:t>For</a:t>
            </a:r>
            <a:r>
              <a:rPr spc="204" dirty="0"/>
              <a:t> </a:t>
            </a:r>
            <a:r>
              <a:t>further</a:t>
            </a:r>
            <a:r>
              <a:rPr spc="240" dirty="0"/>
              <a:t> </a:t>
            </a:r>
            <a:r>
              <a:t>information</a:t>
            </a:r>
            <a:r>
              <a:rPr spc="250" dirty="0"/>
              <a:t> </a:t>
            </a:r>
            <a:r>
              <a:rPr spc="100"/>
              <a:t>on</a:t>
            </a:r>
            <a:r>
              <a:rPr spc="204" dirty="0"/>
              <a:t> </a:t>
            </a:r>
            <a:r>
              <a:t>this</a:t>
            </a:r>
            <a:r>
              <a:rPr spc="215" dirty="0"/>
              <a:t> </a:t>
            </a:r>
            <a:r>
              <a:rPr spc="85"/>
              <a:t>course</a:t>
            </a:r>
            <a:r>
              <a:rPr spc="204" dirty="0"/>
              <a:t> </a:t>
            </a:r>
            <a:r>
              <a:rPr spc="90"/>
              <a:t>please</a:t>
            </a:r>
            <a:r>
              <a:rPr spc="195" dirty="0"/>
              <a:t> </a:t>
            </a:r>
            <a:r>
              <a:rPr spc="55"/>
              <a:t>contact</a:t>
            </a:r>
            <a:r>
              <a:rPr spc="185" dirty="0"/>
              <a:t> </a:t>
            </a:r>
            <a:r>
              <a:rPr lang="en-US" spc="45" dirty="0">
                <a:hlinkClick r:id="rId2"/>
              </a:rPr>
              <a:t>emily.jones</a:t>
            </a:r>
            <a:r>
              <a:rPr spc="45" dirty="0">
                <a:hlinkClick r:id="rId2"/>
              </a:rPr>
              <a:t>@heritage.</a:t>
            </a:r>
            <a:r>
              <a:rPr lang="en-US" spc="45" dirty="0">
                <a:hlinkClick r:id="rId2"/>
              </a:rPr>
              <a:t>ttct.co.uk</a:t>
            </a:r>
            <a:endParaRPr lang="en-US" spc="45"/>
          </a:p>
          <a:p>
            <a:pPr marL="12700">
              <a:spcBef>
                <a:spcPts val="35"/>
              </a:spcBef>
            </a:pPr>
            <a:endParaRPr lang="en-US" spc="45" dirty="0">
              <a:ea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87400" y="1729358"/>
          <a:ext cx="11603990" cy="4721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01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1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84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3200" b="1" spc="21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Do’s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3200" b="1" spc="2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Don’ts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0640">
                <a:tc>
                  <a:txBody>
                    <a:bodyPr/>
                    <a:lstStyle/>
                    <a:p>
                      <a:pPr marL="91440" marR="550545" algn="just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keen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interest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Textiles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enjoyed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your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lesson’s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55" dirty="0">
                          <a:latin typeface="Calibri"/>
                          <a:cs typeface="Calibri"/>
                        </a:rPr>
                        <a:t>Y7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45" dirty="0">
                          <a:latin typeface="Calibri"/>
                          <a:cs typeface="Calibri"/>
                        </a:rPr>
                        <a:t>Y8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9621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get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with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Teacher.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Don’t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0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just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you </a:t>
                      </a:r>
                      <a:r>
                        <a:rPr sz="2000" spc="120" dirty="0">
                          <a:latin typeface="Calibri"/>
                          <a:cs typeface="Calibri"/>
                        </a:rPr>
                        <a:t>might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55" dirty="0">
                          <a:latin typeface="Calibri"/>
                          <a:cs typeface="Calibri"/>
                        </a:rPr>
                        <a:t>group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friends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will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50" dirty="0">
                          <a:latin typeface="Calibri"/>
                          <a:cs typeface="Calibri"/>
                        </a:rPr>
                        <a:t>be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picking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it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205">
                <a:tc>
                  <a:txBody>
                    <a:bodyPr/>
                    <a:lstStyle/>
                    <a:p>
                      <a:pPr marL="91440" marR="7150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want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40" dirty="0">
                          <a:latin typeface="Calibri"/>
                          <a:cs typeface="Calibri"/>
                        </a:rPr>
                        <a:t>develop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your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creativity,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0" dirty="0">
                          <a:latin typeface="Calibri"/>
                          <a:cs typeface="Calibri"/>
                        </a:rPr>
                        <a:t>problem</a:t>
                      </a:r>
                      <a:r>
                        <a:rPr sz="2000" spc="1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solving,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analysis</a:t>
                      </a:r>
                      <a:r>
                        <a:rPr sz="2000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evaluation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skills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5146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think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all</a:t>
                      </a:r>
                      <a:r>
                        <a:rPr sz="20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about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fashion.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 is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art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50" dirty="0">
                          <a:latin typeface="Calibri"/>
                          <a:cs typeface="Calibri"/>
                        </a:rPr>
                        <a:t>based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coursed.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91440" marR="1004569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 you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aspirations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working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Textile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industry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5049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think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will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80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55" dirty="0">
                          <a:latin typeface="Calibri"/>
                          <a:cs typeface="Calibri"/>
                        </a:rPr>
                        <a:t>doing 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practical</a:t>
                      </a:r>
                      <a:r>
                        <a:rPr sz="20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every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lesson,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majority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course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theory/controlled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assessment.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105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are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willing</a:t>
                      </a:r>
                      <a:r>
                        <a:rPr sz="20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put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effort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spc="50" dirty="0">
                          <a:latin typeface="Calibri"/>
                          <a:cs typeface="Calibri"/>
                        </a:rPr>
                        <a:t>in,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class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u="sng" spc="170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b="1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home.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think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20" dirty="0">
                          <a:latin typeface="Calibri"/>
                          <a:cs typeface="Calibri"/>
                        </a:rPr>
                        <a:t>easy…There</a:t>
                      </a:r>
                      <a:r>
                        <a:rPr sz="20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are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u="sng" spc="30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NO</a:t>
                      </a:r>
                      <a:r>
                        <a:rPr sz="20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easy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courses!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pc="335" dirty="0"/>
              <a:t>Beyond</a:t>
            </a:r>
            <a:r>
              <a:rPr spc="90" dirty="0"/>
              <a:t> </a:t>
            </a:r>
            <a:r>
              <a:rPr spc="285" dirty="0"/>
              <a:t>Heritage:</a:t>
            </a:r>
            <a:r>
              <a:rPr spc="20" dirty="0"/>
              <a:t> </a:t>
            </a:r>
            <a:r>
              <a:rPr spc="200" dirty="0">
                <a:solidFill>
                  <a:srgbClr val="FFC000"/>
                </a:solidFill>
              </a:rPr>
              <a:t>Textile</a:t>
            </a:r>
            <a:r>
              <a:rPr spc="95" dirty="0">
                <a:solidFill>
                  <a:srgbClr val="FFC000"/>
                </a:solidFill>
              </a:rPr>
              <a:t> </a:t>
            </a:r>
            <a:r>
              <a:rPr spc="355" dirty="0">
                <a:solidFill>
                  <a:srgbClr val="FFC000"/>
                </a:solidFill>
              </a:rPr>
              <a:t>Design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-56286" y="6503314"/>
            <a:ext cx="12242800" cy="299720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70" dirty="0">
                <a:latin typeface="Calibri"/>
                <a:cs typeface="Calibri"/>
              </a:rPr>
              <a:t>or</a:t>
            </a:r>
            <a:r>
              <a:rPr sz="1800" i="1" spc="13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120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125" dirty="0">
                <a:latin typeface="Calibri"/>
                <a:cs typeface="Calibri"/>
              </a:rPr>
              <a:t> on</a:t>
            </a:r>
            <a:r>
              <a:rPr sz="1800" i="1" spc="15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130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12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125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55" dirty="0">
                <a:latin typeface="Calibri"/>
                <a:cs typeface="Calibri"/>
              </a:rPr>
              <a:t> </a:t>
            </a:r>
            <a:r>
              <a:rPr lang="en-US" i="1" u="sng" spc="5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emily.jones</a:t>
            </a:r>
            <a:r>
              <a:rPr sz="1800" i="1" u="sng" spc="5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@heritage</a:t>
            </a:r>
            <a:r>
              <a:rPr lang="en-US" i="1" u="sng" spc="5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.ttct.co.uk</a:t>
            </a:r>
            <a:endParaRPr sz="1800" dirty="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8276843" y="1528572"/>
            <a:ext cx="3820795" cy="4852670"/>
            <a:chOff x="8276843" y="1528572"/>
            <a:chExt cx="3820795" cy="4852670"/>
          </a:xfrm>
        </p:grpSpPr>
        <p:sp>
          <p:nvSpPr>
            <p:cNvPr id="7" name="object 7"/>
            <p:cNvSpPr/>
            <p:nvPr/>
          </p:nvSpPr>
          <p:spPr>
            <a:xfrm>
              <a:off x="8295893" y="1547622"/>
              <a:ext cx="3782695" cy="4814570"/>
            </a:xfrm>
            <a:custGeom>
              <a:avLst/>
              <a:gdLst/>
              <a:ahLst/>
              <a:cxnLst/>
              <a:rect l="l" t="t" r="r" b="b"/>
              <a:pathLst>
                <a:path w="3782695" h="4814570">
                  <a:moveTo>
                    <a:pt x="3583178" y="0"/>
                  </a:moveTo>
                  <a:lnTo>
                    <a:pt x="199389" y="0"/>
                  </a:lnTo>
                  <a:lnTo>
                    <a:pt x="153675" y="5266"/>
                  </a:lnTo>
                  <a:lnTo>
                    <a:pt x="111708" y="20268"/>
                  </a:lnTo>
                  <a:lnTo>
                    <a:pt x="74686" y="43807"/>
                  </a:lnTo>
                  <a:lnTo>
                    <a:pt x="43807" y="74686"/>
                  </a:lnTo>
                  <a:lnTo>
                    <a:pt x="20268" y="111708"/>
                  </a:lnTo>
                  <a:lnTo>
                    <a:pt x="5266" y="153675"/>
                  </a:lnTo>
                  <a:lnTo>
                    <a:pt x="0" y="199389"/>
                  </a:lnTo>
                  <a:lnTo>
                    <a:pt x="0" y="4614938"/>
                  </a:lnTo>
                  <a:lnTo>
                    <a:pt x="5266" y="4660652"/>
                  </a:lnTo>
                  <a:lnTo>
                    <a:pt x="20268" y="4702618"/>
                  </a:lnTo>
                  <a:lnTo>
                    <a:pt x="43807" y="4739637"/>
                  </a:lnTo>
                  <a:lnTo>
                    <a:pt x="74686" y="4770513"/>
                  </a:lnTo>
                  <a:lnTo>
                    <a:pt x="111708" y="4794050"/>
                  </a:lnTo>
                  <a:lnTo>
                    <a:pt x="153675" y="4809050"/>
                  </a:lnTo>
                  <a:lnTo>
                    <a:pt x="199389" y="4814316"/>
                  </a:lnTo>
                  <a:lnTo>
                    <a:pt x="3583178" y="4814316"/>
                  </a:lnTo>
                  <a:lnTo>
                    <a:pt x="3628892" y="4809050"/>
                  </a:lnTo>
                  <a:lnTo>
                    <a:pt x="3670859" y="4794050"/>
                  </a:lnTo>
                  <a:lnTo>
                    <a:pt x="3707881" y="4770513"/>
                  </a:lnTo>
                  <a:lnTo>
                    <a:pt x="3738760" y="4739637"/>
                  </a:lnTo>
                  <a:lnTo>
                    <a:pt x="3762299" y="4702618"/>
                  </a:lnTo>
                  <a:lnTo>
                    <a:pt x="3777301" y="4660652"/>
                  </a:lnTo>
                  <a:lnTo>
                    <a:pt x="3782567" y="4614938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95893" y="1547622"/>
              <a:ext cx="3782695" cy="4814570"/>
            </a:xfrm>
            <a:custGeom>
              <a:avLst/>
              <a:gdLst/>
              <a:ahLst/>
              <a:cxnLst/>
              <a:rect l="l" t="t" r="r" b="b"/>
              <a:pathLst>
                <a:path w="3782695" h="4814570">
                  <a:moveTo>
                    <a:pt x="0" y="199389"/>
                  </a:moveTo>
                  <a:lnTo>
                    <a:pt x="5266" y="153675"/>
                  </a:lnTo>
                  <a:lnTo>
                    <a:pt x="20268" y="111708"/>
                  </a:lnTo>
                  <a:lnTo>
                    <a:pt x="43807" y="74686"/>
                  </a:lnTo>
                  <a:lnTo>
                    <a:pt x="74686" y="43807"/>
                  </a:lnTo>
                  <a:lnTo>
                    <a:pt x="111708" y="20268"/>
                  </a:lnTo>
                  <a:lnTo>
                    <a:pt x="153675" y="5266"/>
                  </a:lnTo>
                  <a:lnTo>
                    <a:pt x="199389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14938"/>
                  </a:lnTo>
                  <a:lnTo>
                    <a:pt x="3777301" y="4660652"/>
                  </a:lnTo>
                  <a:lnTo>
                    <a:pt x="3762299" y="4702618"/>
                  </a:lnTo>
                  <a:lnTo>
                    <a:pt x="3738760" y="4739637"/>
                  </a:lnTo>
                  <a:lnTo>
                    <a:pt x="3707881" y="4770513"/>
                  </a:lnTo>
                  <a:lnTo>
                    <a:pt x="3670859" y="4794050"/>
                  </a:lnTo>
                  <a:lnTo>
                    <a:pt x="3628892" y="4809050"/>
                  </a:lnTo>
                  <a:lnTo>
                    <a:pt x="3583178" y="4814316"/>
                  </a:lnTo>
                  <a:lnTo>
                    <a:pt x="199389" y="4814316"/>
                  </a:lnTo>
                  <a:lnTo>
                    <a:pt x="153675" y="4809050"/>
                  </a:lnTo>
                  <a:lnTo>
                    <a:pt x="111708" y="4794050"/>
                  </a:lnTo>
                  <a:lnTo>
                    <a:pt x="74686" y="4770513"/>
                  </a:lnTo>
                  <a:lnTo>
                    <a:pt x="43807" y="4739637"/>
                  </a:lnTo>
                  <a:lnTo>
                    <a:pt x="20268" y="4702618"/>
                  </a:lnTo>
                  <a:lnTo>
                    <a:pt x="5266" y="4660652"/>
                  </a:lnTo>
                  <a:lnTo>
                    <a:pt x="0" y="4614938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8725281" y="1628647"/>
            <a:ext cx="2921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05" dirty="0">
                <a:solidFill>
                  <a:srgbClr val="E3B408"/>
                </a:solidFill>
                <a:latin typeface="Calibri"/>
                <a:cs typeface="Calibri"/>
              </a:rPr>
              <a:t>Potential</a:t>
            </a:r>
            <a:r>
              <a:rPr sz="18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30" dirty="0">
                <a:solidFill>
                  <a:srgbClr val="E3B408"/>
                </a:solidFill>
                <a:latin typeface="Calibri"/>
                <a:cs typeface="Calibri"/>
              </a:rPr>
              <a:t>Career</a:t>
            </a:r>
            <a:r>
              <a:rPr sz="18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0" dirty="0">
                <a:solidFill>
                  <a:srgbClr val="E3B408"/>
                </a:solidFill>
                <a:latin typeface="Calibri"/>
                <a:cs typeface="Calibri"/>
              </a:rPr>
              <a:t>Pathways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434196" y="2451861"/>
            <a:ext cx="3190875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25" dirty="0">
                <a:solidFill>
                  <a:srgbClr val="E3B408"/>
                </a:solidFill>
                <a:latin typeface="Calibri"/>
                <a:cs typeface="Calibri"/>
              </a:rPr>
              <a:t>Fashion</a:t>
            </a:r>
            <a:r>
              <a:rPr sz="1800" b="1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50" dirty="0">
                <a:solidFill>
                  <a:srgbClr val="E3B408"/>
                </a:solidFill>
                <a:latin typeface="Calibri"/>
                <a:cs typeface="Calibri"/>
              </a:rPr>
              <a:t>Designer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00" dirty="0">
                <a:solidFill>
                  <a:srgbClr val="E3B408"/>
                </a:solidFill>
                <a:latin typeface="Calibri"/>
                <a:cs typeface="Calibri"/>
              </a:rPr>
              <a:t>Interior</a:t>
            </a:r>
            <a:r>
              <a:rPr sz="18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50" dirty="0">
                <a:solidFill>
                  <a:srgbClr val="E3B408"/>
                </a:solidFill>
                <a:latin typeface="Calibri"/>
                <a:cs typeface="Calibri"/>
              </a:rPr>
              <a:t>Designer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14" dirty="0">
                <a:solidFill>
                  <a:srgbClr val="E3B408"/>
                </a:solidFill>
                <a:latin typeface="Calibri"/>
                <a:cs typeface="Calibri"/>
              </a:rPr>
              <a:t>Product</a:t>
            </a:r>
            <a:r>
              <a:rPr sz="18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50" dirty="0">
                <a:solidFill>
                  <a:srgbClr val="E3B408"/>
                </a:solidFill>
                <a:latin typeface="Calibri"/>
                <a:cs typeface="Calibri"/>
              </a:rPr>
              <a:t>Designer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25" dirty="0">
                <a:solidFill>
                  <a:srgbClr val="E3B408"/>
                </a:solidFill>
                <a:latin typeface="Calibri"/>
                <a:cs typeface="Calibri"/>
              </a:rPr>
              <a:t>Fashion</a:t>
            </a:r>
            <a:r>
              <a:rPr sz="1800" b="1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80" dirty="0">
                <a:solidFill>
                  <a:srgbClr val="E3B408"/>
                </a:solidFill>
                <a:latin typeface="Calibri"/>
                <a:cs typeface="Calibri"/>
              </a:rPr>
              <a:t>illustrator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40" dirty="0">
                <a:solidFill>
                  <a:srgbClr val="E3B408"/>
                </a:solidFill>
                <a:latin typeface="Calibri"/>
                <a:cs typeface="Calibri"/>
              </a:rPr>
              <a:t>Accessory</a:t>
            </a:r>
            <a:r>
              <a:rPr sz="1800" b="1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50" dirty="0">
                <a:solidFill>
                  <a:srgbClr val="E3B408"/>
                </a:solidFill>
                <a:latin typeface="Calibri"/>
                <a:cs typeface="Calibri"/>
              </a:rPr>
              <a:t>Designer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35" dirty="0">
                <a:solidFill>
                  <a:srgbClr val="E3B408"/>
                </a:solidFill>
                <a:latin typeface="Calibri"/>
                <a:cs typeface="Calibri"/>
              </a:rPr>
              <a:t>Surface</a:t>
            </a:r>
            <a:r>
              <a:rPr sz="1800" b="1" spc="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65" dirty="0">
                <a:solidFill>
                  <a:srgbClr val="E3B408"/>
                </a:solidFill>
                <a:latin typeface="Calibri"/>
                <a:cs typeface="Calibri"/>
              </a:rPr>
              <a:t>Design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25" dirty="0">
                <a:solidFill>
                  <a:srgbClr val="E3B408"/>
                </a:solidFill>
                <a:latin typeface="Calibri"/>
                <a:cs typeface="Calibri"/>
              </a:rPr>
              <a:t>Fabric</a:t>
            </a:r>
            <a:r>
              <a:rPr sz="1800" b="1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50" dirty="0">
                <a:solidFill>
                  <a:srgbClr val="E3B408"/>
                </a:solidFill>
                <a:latin typeface="Calibri"/>
                <a:cs typeface="Calibri"/>
              </a:rPr>
              <a:t>Designer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00" dirty="0">
                <a:solidFill>
                  <a:srgbClr val="E3B408"/>
                </a:solidFill>
                <a:latin typeface="Calibri"/>
                <a:cs typeface="Calibri"/>
              </a:rPr>
              <a:t>Textiles</a:t>
            </a:r>
            <a:r>
              <a:rPr sz="1800" b="1" spc="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E3B408"/>
                </a:solidFill>
                <a:latin typeface="Calibri"/>
                <a:cs typeface="Calibri"/>
              </a:rPr>
              <a:t>Educator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00" dirty="0">
                <a:solidFill>
                  <a:srgbClr val="E3B408"/>
                </a:solidFill>
                <a:latin typeface="Calibri"/>
                <a:cs typeface="Calibri"/>
              </a:rPr>
              <a:t>Theatre</a:t>
            </a:r>
            <a:r>
              <a:rPr sz="18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05" dirty="0">
                <a:solidFill>
                  <a:srgbClr val="E3B408"/>
                </a:solidFill>
                <a:latin typeface="Calibri"/>
                <a:cs typeface="Calibri"/>
              </a:rPr>
              <a:t>set</a:t>
            </a:r>
            <a:r>
              <a:rPr sz="1800" b="1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45" dirty="0">
                <a:solidFill>
                  <a:srgbClr val="E3B408"/>
                </a:solidFill>
                <a:latin typeface="Calibri"/>
                <a:cs typeface="Calibri"/>
              </a:rPr>
              <a:t>designer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55" dirty="0">
                <a:solidFill>
                  <a:srgbClr val="E3B408"/>
                </a:solidFill>
                <a:latin typeface="Calibri"/>
                <a:cs typeface="Calibri"/>
              </a:rPr>
              <a:t>Costume</a:t>
            </a:r>
            <a:r>
              <a:rPr sz="18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40" dirty="0">
                <a:solidFill>
                  <a:srgbClr val="E3B408"/>
                </a:solidFill>
                <a:latin typeface="Calibri"/>
                <a:cs typeface="Calibri"/>
              </a:rPr>
              <a:t>designer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70" dirty="0">
                <a:solidFill>
                  <a:srgbClr val="E3B408"/>
                </a:solidFill>
                <a:latin typeface="Calibri"/>
                <a:cs typeface="Calibri"/>
              </a:rPr>
              <a:t>Jewelry</a:t>
            </a:r>
            <a:r>
              <a:rPr sz="18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40" dirty="0">
                <a:solidFill>
                  <a:srgbClr val="E3B408"/>
                </a:solidFill>
                <a:latin typeface="Calibri"/>
                <a:cs typeface="Calibri"/>
              </a:rPr>
              <a:t>designer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30" dirty="0">
                <a:solidFill>
                  <a:srgbClr val="E3B408"/>
                </a:solidFill>
                <a:latin typeface="Calibri"/>
                <a:cs typeface="Calibri"/>
              </a:rPr>
              <a:t>Film</a:t>
            </a:r>
            <a:r>
              <a:rPr sz="1800" b="1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30" dirty="0">
                <a:solidFill>
                  <a:srgbClr val="E3B408"/>
                </a:solidFill>
                <a:latin typeface="Calibri"/>
                <a:cs typeface="Calibri"/>
              </a:rPr>
              <a:t>Prop</a:t>
            </a:r>
            <a:r>
              <a:rPr sz="18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E3B408"/>
                </a:solidFill>
                <a:latin typeface="Calibri"/>
                <a:cs typeface="Calibri"/>
              </a:rPr>
              <a:t>designer/maker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96011" y="1528572"/>
            <a:ext cx="3820795" cy="4843780"/>
            <a:chOff x="96011" y="1528572"/>
            <a:chExt cx="3820795" cy="4843780"/>
          </a:xfrm>
        </p:grpSpPr>
        <p:sp>
          <p:nvSpPr>
            <p:cNvPr id="12" name="object 12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3583178" y="0"/>
                  </a:moveTo>
                  <a:lnTo>
                    <a:pt x="199377" y="0"/>
                  </a:lnTo>
                  <a:lnTo>
                    <a:pt x="153663" y="5266"/>
                  </a:lnTo>
                  <a:lnTo>
                    <a:pt x="111697" y="20268"/>
                  </a:lnTo>
                  <a:lnTo>
                    <a:pt x="74678" y="43807"/>
                  </a:lnTo>
                  <a:lnTo>
                    <a:pt x="43802" y="74686"/>
                  </a:lnTo>
                  <a:lnTo>
                    <a:pt x="20265" y="111708"/>
                  </a:lnTo>
                  <a:lnTo>
                    <a:pt x="5265" y="153675"/>
                  </a:lnTo>
                  <a:lnTo>
                    <a:pt x="0" y="199389"/>
                  </a:lnTo>
                  <a:lnTo>
                    <a:pt x="0" y="4605794"/>
                  </a:lnTo>
                  <a:lnTo>
                    <a:pt x="5265" y="4651508"/>
                  </a:lnTo>
                  <a:lnTo>
                    <a:pt x="20265" y="4693474"/>
                  </a:lnTo>
                  <a:lnTo>
                    <a:pt x="43802" y="4730493"/>
                  </a:lnTo>
                  <a:lnTo>
                    <a:pt x="74678" y="4761369"/>
                  </a:lnTo>
                  <a:lnTo>
                    <a:pt x="111697" y="4784906"/>
                  </a:lnTo>
                  <a:lnTo>
                    <a:pt x="153663" y="4799906"/>
                  </a:lnTo>
                  <a:lnTo>
                    <a:pt x="199377" y="4805172"/>
                  </a:lnTo>
                  <a:lnTo>
                    <a:pt x="3583178" y="4805172"/>
                  </a:lnTo>
                  <a:lnTo>
                    <a:pt x="3628892" y="4799906"/>
                  </a:lnTo>
                  <a:lnTo>
                    <a:pt x="3670859" y="4784906"/>
                  </a:lnTo>
                  <a:lnTo>
                    <a:pt x="3707881" y="4761369"/>
                  </a:lnTo>
                  <a:lnTo>
                    <a:pt x="3738760" y="4730493"/>
                  </a:lnTo>
                  <a:lnTo>
                    <a:pt x="3762299" y="4693474"/>
                  </a:lnTo>
                  <a:lnTo>
                    <a:pt x="3777301" y="4651508"/>
                  </a:lnTo>
                  <a:lnTo>
                    <a:pt x="3782567" y="4605794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0" y="199389"/>
                  </a:moveTo>
                  <a:lnTo>
                    <a:pt x="5265" y="153675"/>
                  </a:lnTo>
                  <a:lnTo>
                    <a:pt x="20265" y="111708"/>
                  </a:lnTo>
                  <a:lnTo>
                    <a:pt x="43802" y="74686"/>
                  </a:lnTo>
                  <a:lnTo>
                    <a:pt x="74678" y="43807"/>
                  </a:lnTo>
                  <a:lnTo>
                    <a:pt x="111697" y="20268"/>
                  </a:lnTo>
                  <a:lnTo>
                    <a:pt x="153663" y="5266"/>
                  </a:lnTo>
                  <a:lnTo>
                    <a:pt x="199377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05794"/>
                  </a:lnTo>
                  <a:lnTo>
                    <a:pt x="3777301" y="4651508"/>
                  </a:lnTo>
                  <a:lnTo>
                    <a:pt x="3762299" y="4693474"/>
                  </a:lnTo>
                  <a:lnTo>
                    <a:pt x="3738760" y="4730493"/>
                  </a:lnTo>
                  <a:lnTo>
                    <a:pt x="3707881" y="4761369"/>
                  </a:lnTo>
                  <a:lnTo>
                    <a:pt x="3670859" y="4784906"/>
                  </a:lnTo>
                  <a:lnTo>
                    <a:pt x="3628892" y="4799906"/>
                  </a:lnTo>
                  <a:lnTo>
                    <a:pt x="3583178" y="4805172"/>
                  </a:lnTo>
                  <a:lnTo>
                    <a:pt x="199377" y="4805172"/>
                  </a:lnTo>
                  <a:lnTo>
                    <a:pt x="153663" y="4799906"/>
                  </a:lnTo>
                  <a:lnTo>
                    <a:pt x="111697" y="4784906"/>
                  </a:lnTo>
                  <a:lnTo>
                    <a:pt x="74678" y="4761369"/>
                  </a:lnTo>
                  <a:lnTo>
                    <a:pt x="43802" y="4730493"/>
                  </a:lnTo>
                  <a:lnTo>
                    <a:pt x="20265" y="4693474"/>
                  </a:lnTo>
                  <a:lnTo>
                    <a:pt x="5265" y="4651508"/>
                  </a:lnTo>
                  <a:lnTo>
                    <a:pt x="0" y="4605794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51256" y="1628647"/>
            <a:ext cx="3482975" cy="2252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54380">
              <a:lnSpc>
                <a:spcPct val="100000"/>
              </a:lnSpc>
              <a:spcBef>
                <a:spcPts val="100"/>
              </a:spcBef>
            </a:pPr>
            <a:r>
              <a:rPr sz="1800" b="1" spc="100" dirty="0">
                <a:solidFill>
                  <a:srgbClr val="E3B408"/>
                </a:solidFill>
                <a:latin typeface="Calibri"/>
                <a:cs typeface="Calibri"/>
              </a:rPr>
              <a:t>Further</a:t>
            </a:r>
            <a:r>
              <a:rPr sz="1800" b="1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E3B408"/>
                </a:solidFill>
                <a:latin typeface="Calibri"/>
                <a:cs typeface="Calibri"/>
              </a:rPr>
              <a:t>Education</a:t>
            </a:r>
            <a:r>
              <a:rPr sz="1800" b="1" spc="5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85" dirty="0">
                <a:solidFill>
                  <a:srgbClr val="E3B408"/>
                </a:solidFill>
                <a:latin typeface="Calibri"/>
                <a:cs typeface="Calibri"/>
              </a:rPr>
              <a:t>Further </a:t>
            </a:r>
            <a:r>
              <a:rPr sz="1600" b="1" spc="100" dirty="0">
                <a:solidFill>
                  <a:srgbClr val="E3B408"/>
                </a:solidFill>
                <a:latin typeface="Calibri"/>
                <a:cs typeface="Calibri"/>
              </a:rPr>
              <a:t>Education/Apprenticeships </a:t>
            </a:r>
            <a:r>
              <a:rPr sz="1600" b="1" spc="190" dirty="0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sz="1600" b="1" spc="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E3B408"/>
                </a:solidFill>
                <a:latin typeface="Calibri"/>
                <a:cs typeface="Calibri"/>
              </a:rPr>
              <a:t>Levels</a:t>
            </a:r>
            <a:r>
              <a:rPr sz="1600" b="1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65" dirty="0">
                <a:solidFill>
                  <a:srgbClr val="E3B408"/>
                </a:solidFill>
                <a:latin typeface="Calibri"/>
                <a:cs typeface="Calibri"/>
              </a:rPr>
              <a:t>in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85" dirty="0">
                <a:solidFill>
                  <a:srgbClr val="E3B408"/>
                </a:solidFill>
                <a:latin typeface="Calibri"/>
                <a:cs typeface="Calibri"/>
              </a:rPr>
              <a:t>Textile</a:t>
            </a:r>
            <a:r>
              <a:rPr sz="1600" b="1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50" dirty="0">
                <a:solidFill>
                  <a:srgbClr val="E3B408"/>
                </a:solidFill>
                <a:latin typeface="Calibri"/>
                <a:cs typeface="Calibri"/>
              </a:rPr>
              <a:t>Design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114" dirty="0">
                <a:solidFill>
                  <a:srgbClr val="E3B408"/>
                </a:solidFill>
                <a:latin typeface="Calibri"/>
                <a:cs typeface="Calibri"/>
              </a:rPr>
              <a:t>Graphic</a:t>
            </a:r>
            <a:r>
              <a:rPr sz="16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10" dirty="0">
                <a:solidFill>
                  <a:srgbClr val="E3B408"/>
                </a:solidFill>
                <a:latin typeface="Calibri"/>
                <a:cs typeface="Calibri"/>
              </a:rPr>
              <a:t>Communication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90" dirty="0">
                <a:solidFill>
                  <a:srgbClr val="E3B408"/>
                </a:solidFill>
                <a:latin typeface="Calibri"/>
                <a:cs typeface="Calibri"/>
              </a:rPr>
              <a:t>Three-</a:t>
            </a:r>
            <a:r>
              <a:rPr sz="1600" b="1" spc="114" dirty="0">
                <a:solidFill>
                  <a:srgbClr val="E3B408"/>
                </a:solidFill>
                <a:latin typeface="Calibri"/>
                <a:cs typeface="Calibri"/>
              </a:rPr>
              <a:t>dimensional</a:t>
            </a:r>
            <a:r>
              <a:rPr sz="1600" b="1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50" dirty="0">
                <a:solidFill>
                  <a:srgbClr val="E3B408"/>
                </a:solidFill>
                <a:latin typeface="Calibri"/>
                <a:cs typeface="Calibri"/>
              </a:rPr>
              <a:t>Design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120" dirty="0">
                <a:solidFill>
                  <a:srgbClr val="E3B408"/>
                </a:solidFill>
                <a:latin typeface="Calibri"/>
                <a:cs typeface="Calibri"/>
              </a:rPr>
              <a:t>Photography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85" dirty="0">
                <a:solidFill>
                  <a:srgbClr val="E3B408"/>
                </a:solidFill>
                <a:latin typeface="Calibri"/>
                <a:cs typeface="Calibri"/>
              </a:rPr>
              <a:t>Art</a:t>
            </a:r>
            <a:r>
              <a:rPr sz="16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3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600" b="1" spc="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45" dirty="0">
                <a:solidFill>
                  <a:srgbClr val="E3B408"/>
                </a:solidFill>
                <a:latin typeface="Calibri"/>
                <a:cs typeface="Calibri"/>
              </a:rPr>
              <a:t>Design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100" dirty="0">
                <a:solidFill>
                  <a:srgbClr val="E3B408"/>
                </a:solidFill>
                <a:latin typeface="Calibri"/>
                <a:cs typeface="Calibri"/>
              </a:rPr>
              <a:t>Critical</a:t>
            </a:r>
            <a:r>
              <a:rPr sz="1600" b="1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40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600" b="1" spc="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E3B408"/>
                </a:solidFill>
                <a:latin typeface="Calibri"/>
                <a:cs typeface="Calibri"/>
              </a:rPr>
              <a:t>Contextual</a:t>
            </a:r>
            <a:r>
              <a:rPr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05" dirty="0">
                <a:solidFill>
                  <a:srgbClr val="E3B408"/>
                </a:solidFill>
                <a:latin typeface="Calibri"/>
                <a:cs typeface="Calibri"/>
              </a:rPr>
              <a:t>Studies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1256" y="4099686"/>
            <a:ext cx="3458210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125" dirty="0">
                <a:solidFill>
                  <a:srgbClr val="E3B408"/>
                </a:solidFill>
                <a:latin typeface="Calibri"/>
                <a:cs typeface="Calibri"/>
              </a:rPr>
              <a:t>Level</a:t>
            </a:r>
            <a:r>
              <a:rPr sz="1600" b="1" spc="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215" dirty="0">
                <a:solidFill>
                  <a:srgbClr val="E3B408"/>
                </a:solidFill>
                <a:latin typeface="Calibri"/>
                <a:cs typeface="Calibri"/>
              </a:rPr>
              <a:t>3</a:t>
            </a:r>
            <a:r>
              <a:rPr sz="1600" b="1" spc="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90" dirty="0">
                <a:solidFill>
                  <a:srgbClr val="E3B408"/>
                </a:solidFill>
                <a:latin typeface="Calibri"/>
                <a:cs typeface="Calibri"/>
              </a:rPr>
              <a:t>Btec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85" dirty="0">
                <a:solidFill>
                  <a:srgbClr val="E3B408"/>
                </a:solidFill>
                <a:latin typeface="Calibri"/>
                <a:cs typeface="Calibri"/>
              </a:rPr>
              <a:t>Textile</a:t>
            </a:r>
            <a:r>
              <a:rPr sz="1600" b="1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60" dirty="0">
                <a:solidFill>
                  <a:srgbClr val="E3B408"/>
                </a:solidFill>
                <a:latin typeface="Calibri"/>
                <a:cs typeface="Calibri"/>
              </a:rPr>
              <a:t>Design</a:t>
            </a:r>
            <a:r>
              <a:rPr sz="1600" b="1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40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600" b="1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85" dirty="0">
                <a:solidFill>
                  <a:srgbClr val="E3B408"/>
                </a:solidFill>
                <a:latin typeface="Calibri"/>
                <a:cs typeface="Calibri"/>
              </a:rPr>
              <a:t>Manufacture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110" dirty="0">
                <a:solidFill>
                  <a:srgbClr val="E3B408"/>
                </a:solidFill>
                <a:latin typeface="Calibri"/>
                <a:cs typeface="Calibri"/>
              </a:rPr>
              <a:t>Fashion</a:t>
            </a:r>
            <a:r>
              <a:rPr sz="1600" b="1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3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600" b="1" spc="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85" dirty="0">
                <a:solidFill>
                  <a:srgbClr val="E3B408"/>
                </a:solidFill>
                <a:latin typeface="Calibri"/>
                <a:cs typeface="Calibri"/>
              </a:rPr>
              <a:t>Textiles</a:t>
            </a:r>
            <a:r>
              <a:rPr sz="16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E3B408"/>
                </a:solidFill>
                <a:latin typeface="Calibri"/>
                <a:cs typeface="Calibri"/>
              </a:rPr>
              <a:t>(extended</a:t>
            </a:r>
            <a:endParaRPr sz="16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600" b="1" spc="110" dirty="0">
                <a:solidFill>
                  <a:srgbClr val="E3B408"/>
                </a:solidFill>
                <a:latin typeface="Calibri"/>
                <a:cs typeface="Calibri"/>
              </a:rPr>
              <a:t>diploma)</a:t>
            </a:r>
            <a:endParaRPr sz="16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110" dirty="0">
                <a:solidFill>
                  <a:srgbClr val="E3B408"/>
                </a:solidFill>
                <a:latin typeface="Calibri"/>
                <a:cs typeface="Calibri"/>
              </a:rPr>
              <a:t>Fashion</a:t>
            </a:r>
            <a:r>
              <a:rPr sz="1600" b="1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40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6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35" dirty="0">
                <a:solidFill>
                  <a:srgbClr val="E3B408"/>
                </a:solidFill>
                <a:latin typeface="Calibri"/>
                <a:cs typeface="Calibri"/>
              </a:rPr>
              <a:t>Clothing</a:t>
            </a:r>
            <a:r>
              <a:rPr sz="1600" b="1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E3B408"/>
                </a:solidFill>
                <a:latin typeface="Calibri"/>
                <a:cs typeface="Calibri"/>
              </a:rPr>
              <a:t>(extended </a:t>
            </a:r>
            <a:r>
              <a:rPr sz="1600" b="1" spc="110" dirty="0">
                <a:solidFill>
                  <a:srgbClr val="E3B408"/>
                </a:solidFill>
                <a:latin typeface="Calibri"/>
                <a:cs typeface="Calibri"/>
              </a:rPr>
              <a:t>diploma)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105" dirty="0">
                <a:solidFill>
                  <a:srgbClr val="E3B408"/>
                </a:solidFill>
                <a:latin typeface="Calibri"/>
                <a:cs typeface="Calibri"/>
              </a:rPr>
              <a:t>Fashion,</a:t>
            </a:r>
            <a:r>
              <a:rPr sz="1600" b="1" spc="-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85" dirty="0">
                <a:solidFill>
                  <a:srgbClr val="E3B408"/>
                </a:solidFill>
                <a:latin typeface="Calibri"/>
                <a:cs typeface="Calibri"/>
              </a:rPr>
              <a:t>Textiles</a:t>
            </a:r>
            <a:r>
              <a:rPr sz="1600" b="1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40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600" b="1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25" dirty="0">
                <a:solidFill>
                  <a:srgbClr val="E3B408"/>
                </a:solidFill>
                <a:latin typeface="Calibri"/>
                <a:cs typeface="Calibri"/>
              </a:rPr>
              <a:t>Costume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117847" y="1528572"/>
            <a:ext cx="3957954" cy="4852670"/>
            <a:chOff x="4117847" y="1528572"/>
            <a:chExt cx="3957954" cy="4852670"/>
          </a:xfrm>
        </p:grpSpPr>
        <p:sp>
          <p:nvSpPr>
            <p:cNvPr id="17" name="object 17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3712972" y="0"/>
                  </a:moveTo>
                  <a:lnTo>
                    <a:pt x="206628" y="0"/>
                  </a:lnTo>
                  <a:lnTo>
                    <a:pt x="159233" y="5454"/>
                  </a:lnTo>
                  <a:lnTo>
                    <a:pt x="115734" y="20992"/>
                  </a:lnTo>
                  <a:lnTo>
                    <a:pt x="77370" y="45376"/>
                  </a:lnTo>
                  <a:lnTo>
                    <a:pt x="45376" y="77370"/>
                  </a:lnTo>
                  <a:lnTo>
                    <a:pt x="20992" y="115734"/>
                  </a:lnTo>
                  <a:lnTo>
                    <a:pt x="5454" y="159233"/>
                  </a:lnTo>
                  <a:lnTo>
                    <a:pt x="0" y="206628"/>
                  </a:lnTo>
                  <a:lnTo>
                    <a:pt x="0" y="4607712"/>
                  </a:lnTo>
                  <a:lnTo>
                    <a:pt x="5454" y="4655082"/>
                  </a:lnTo>
                  <a:lnTo>
                    <a:pt x="20992" y="4698568"/>
                  </a:lnTo>
                  <a:lnTo>
                    <a:pt x="45376" y="4736929"/>
                  </a:lnTo>
                  <a:lnTo>
                    <a:pt x="77370" y="4768925"/>
                  </a:lnTo>
                  <a:lnTo>
                    <a:pt x="115734" y="4793315"/>
                  </a:lnTo>
                  <a:lnTo>
                    <a:pt x="159233" y="4808859"/>
                  </a:lnTo>
                  <a:lnTo>
                    <a:pt x="206628" y="4814316"/>
                  </a:lnTo>
                  <a:lnTo>
                    <a:pt x="3712972" y="4814316"/>
                  </a:lnTo>
                  <a:lnTo>
                    <a:pt x="3760367" y="4808859"/>
                  </a:lnTo>
                  <a:lnTo>
                    <a:pt x="3803866" y="4793315"/>
                  </a:lnTo>
                  <a:lnTo>
                    <a:pt x="3842230" y="4768925"/>
                  </a:lnTo>
                  <a:lnTo>
                    <a:pt x="3874224" y="4736929"/>
                  </a:lnTo>
                  <a:lnTo>
                    <a:pt x="3898608" y="4698568"/>
                  </a:lnTo>
                  <a:lnTo>
                    <a:pt x="3914146" y="4655082"/>
                  </a:lnTo>
                  <a:lnTo>
                    <a:pt x="3919601" y="4607712"/>
                  </a:lnTo>
                  <a:lnTo>
                    <a:pt x="3919601" y="206628"/>
                  </a:lnTo>
                  <a:lnTo>
                    <a:pt x="3914146" y="159233"/>
                  </a:lnTo>
                  <a:lnTo>
                    <a:pt x="3898608" y="115734"/>
                  </a:lnTo>
                  <a:lnTo>
                    <a:pt x="3874224" y="77370"/>
                  </a:lnTo>
                  <a:lnTo>
                    <a:pt x="3842230" y="45376"/>
                  </a:lnTo>
                  <a:lnTo>
                    <a:pt x="3803866" y="20992"/>
                  </a:lnTo>
                  <a:lnTo>
                    <a:pt x="3760367" y="5454"/>
                  </a:lnTo>
                  <a:lnTo>
                    <a:pt x="3712972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0" y="206628"/>
                  </a:moveTo>
                  <a:lnTo>
                    <a:pt x="5454" y="159233"/>
                  </a:lnTo>
                  <a:lnTo>
                    <a:pt x="20992" y="115734"/>
                  </a:lnTo>
                  <a:lnTo>
                    <a:pt x="45376" y="77370"/>
                  </a:lnTo>
                  <a:lnTo>
                    <a:pt x="77370" y="45376"/>
                  </a:lnTo>
                  <a:lnTo>
                    <a:pt x="115734" y="20992"/>
                  </a:lnTo>
                  <a:lnTo>
                    <a:pt x="159233" y="5454"/>
                  </a:lnTo>
                  <a:lnTo>
                    <a:pt x="206628" y="0"/>
                  </a:lnTo>
                  <a:lnTo>
                    <a:pt x="3712972" y="0"/>
                  </a:lnTo>
                  <a:lnTo>
                    <a:pt x="3760367" y="5454"/>
                  </a:lnTo>
                  <a:lnTo>
                    <a:pt x="3803866" y="20992"/>
                  </a:lnTo>
                  <a:lnTo>
                    <a:pt x="3842230" y="45376"/>
                  </a:lnTo>
                  <a:lnTo>
                    <a:pt x="3874224" y="77370"/>
                  </a:lnTo>
                  <a:lnTo>
                    <a:pt x="3898608" y="115734"/>
                  </a:lnTo>
                  <a:lnTo>
                    <a:pt x="3914146" y="159233"/>
                  </a:lnTo>
                  <a:lnTo>
                    <a:pt x="3919601" y="206628"/>
                  </a:lnTo>
                  <a:lnTo>
                    <a:pt x="3919601" y="4607712"/>
                  </a:lnTo>
                  <a:lnTo>
                    <a:pt x="3914146" y="4655082"/>
                  </a:lnTo>
                  <a:lnTo>
                    <a:pt x="3898608" y="4698568"/>
                  </a:lnTo>
                  <a:lnTo>
                    <a:pt x="3874224" y="4736929"/>
                  </a:lnTo>
                  <a:lnTo>
                    <a:pt x="3842230" y="4768925"/>
                  </a:lnTo>
                  <a:lnTo>
                    <a:pt x="3803866" y="4793315"/>
                  </a:lnTo>
                  <a:lnTo>
                    <a:pt x="3760367" y="4808859"/>
                  </a:lnTo>
                  <a:lnTo>
                    <a:pt x="3712972" y="4814316"/>
                  </a:lnTo>
                  <a:lnTo>
                    <a:pt x="206628" y="4814316"/>
                  </a:lnTo>
                  <a:lnTo>
                    <a:pt x="159233" y="4808859"/>
                  </a:lnTo>
                  <a:lnTo>
                    <a:pt x="115734" y="4793315"/>
                  </a:lnTo>
                  <a:lnTo>
                    <a:pt x="77370" y="4768925"/>
                  </a:lnTo>
                  <a:lnTo>
                    <a:pt x="45376" y="4736929"/>
                  </a:lnTo>
                  <a:lnTo>
                    <a:pt x="20992" y="4698568"/>
                  </a:lnTo>
                  <a:lnTo>
                    <a:pt x="5454" y="4655082"/>
                  </a:lnTo>
                  <a:lnTo>
                    <a:pt x="0" y="4607712"/>
                  </a:lnTo>
                  <a:lnTo>
                    <a:pt x="0" y="206628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276471" y="1630807"/>
            <a:ext cx="3621404" cy="4664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10" algn="ctr">
              <a:lnSpc>
                <a:spcPct val="100000"/>
              </a:lnSpc>
              <a:spcBef>
                <a:spcPts val="100"/>
              </a:spcBef>
            </a:pPr>
            <a:r>
              <a:rPr sz="1800" b="1" spc="130" dirty="0">
                <a:solidFill>
                  <a:srgbClr val="E3B408"/>
                </a:solidFill>
                <a:latin typeface="Calibri"/>
                <a:cs typeface="Calibri"/>
              </a:rPr>
              <a:t>Life/Employability</a:t>
            </a:r>
            <a:r>
              <a:rPr sz="18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E3B408"/>
                </a:solidFill>
                <a:latin typeface="Calibri"/>
                <a:cs typeface="Calibri"/>
              </a:rPr>
              <a:t>Skills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100" b="1" dirty="0">
                <a:solidFill>
                  <a:srgbClr val="E3B408"/>
                </a:solidFill>
                <a:latin typeface="Gill Sans MT"/>
                <a:cs typeface="Gill Sans MT"/>
              </a:rPr>
              <a:t>Technical</a:t>
            </a:r>
            <a:r>
              <a:rPr sz="1100" b="1" spc="-4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b="1" spc="-10" dirty="0">
                <a:solidFill>
                  <a:srgbClr val="E3B408"/>
                </a:solidFill>
                <a:latin typeface="Gill Sans MT"/>
                <a:cs typeface="Gill Sans MT"/>
              </a:rPr>
              <a:t>ability</a:t>
            </a:r>
            <a:endParaRPr sz="1100">
              <a:latin typeface="Gill Sans MT"/>
              <a:cs typeface="Gill Sans MT"/>
            </a:endParaRPr>
          </a:p>
          <a:p>
            <a:pPr marL="12700" marR="97155">
              <a:lnSpc>
                <a:spcPct val="100000"/>
              </a:lnSpc>
            </a:pP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You</a:t>
            </a:r>
            <a:r>
              <a:rPr sz="1100" spc="-3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will</a:t>
            </a:r>
            <a:r>
              <a:rPr sz="1100" spc="-4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develop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technical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skills</a:t>
            </a:r>
            <a:r>
              <a:rPr sz="1100" spc="-3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through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practical</a:t>
            </a:r>
            <a:r>
              <a:rPr sz="1100" spc="-1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samples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and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investigate</a:t>
            </a:r>
            <a:r>
              <a:rPr sz="1100" spc="-3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this</a:t>
            </a:r>
            <a:r>
              <a:rPr sz="1100" spc="-4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with</a:t>
            </a:r>
            <a:r>
              <a:rPr sz="1100" spc="-5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artist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influences.</a:t>
            </a:r>
            <a:endParaRPr sz="11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</a:pPr>
            <a:r>
              <a:rPr sz="1100" b="1" dirty="0">
                <a:solidFill>
                  <a:srgbClr val="E3B408"/>
                </a:solidFill>
                <a:latin typeface="Gill Sans MT"/>
                <a:cs typeface="Gill Sans MT"/>
              </a:rPr>
              <a:t>Problem</a:t>
            </a:r>
            <a:r>
              <a:rPr sz="1100" b="1" spc="-5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b="1" spc="-10" dirty="0">
                <a:solidFill>
                  <a:srgbClr val="E3B408"/>
                </a:solidFill>
                <a:latin typeface="Gill Sans MT"/>
                <a:cs typeface="Gill Sans MT"/>
              </a:rPr>
              <a:t>solving</a:t>
            </a:r>
            <a:endParaRPr sz="1100">
              <a:latin typeface="Gill Sans MT"/>
              <a:cs typeface="Gill Sans MT"/>
            </a:endParaRPr>
          </a:p>
          <a:p>
            <a:pPr marL="12700" marR="135890">
              <a:lnSpc>
                <a:spcPct val="100000"/>
              </a:lnSpc>
            </a:pP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You</a:t>
            </a:r>
            <a:r>
              <a:rPr sz="1100" spc="-3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will</a:t>
            </a:r>
            <a:r>
              <a:rPr sz="1100" spc="-3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develop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problem</a:t>
            </a:r>
            <a:r>
              <a:rPr sz="1100" spc="-3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solving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skills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through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your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practice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as</a:t>
            </a:r>
            <a:r>
              <a:rPr sz="1100" spc="-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</a:t>
            </a:r>
            <a:r>
              <a:rPr sz="1100" spc="-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textiles</a:t>
            </a:r>
            <a:r>
              <a:rPr sz="1100" spc="-5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student:</a:t>
            </a:r>
            <a:r>
              <a:rPr sz="1100" spc="-4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for example</a:t>
            </a:r>
            <a:r>
              <a:rPr sz="1100" spc="-3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how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to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follow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processes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using</a:t>
            </a:r>
            <a:r>
              <a:rPr sz="1100" spc="-3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photoshop,</a:t>
            </a:r>
            <a:r>
              <a:rPr sz="1100" spc="-3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using</a:t>
            </a:r>
            <a:r>
              <a:rPr sz="1100" spc="-1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the</a:t>
            </a:r>
            <a:r>
              <a:rPr sz="1100" spc="-3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sewing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machines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and</a:t>
            </a:r>
            <a:r>
              <a:rPr sz="1100" spc="-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applying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this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to</a:t>
            </a:r>
            <a:r>
              <a:rPr sz="1100" spc="-3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your 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portfolio.</a:t>
            </a:r>
            <a:endParaRPr sz="11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</a:pPr>
            <a:r>
              <a:rPr sz="1100" b="1" spc="-10" dirty="0">
                <a:solidFill>
                  <a:srgbClr val="E3B408"/>
                </a:solidFill>
                <a:latin typeface="Gill Sans MT"/>
                <a:cs typeface="Gill Sans MT"/>
              </a:rPr>
              <a:t>Organisation</a:t>
            </a:r>
            <a:endParaRPr sz="1100">
              <a:latin typeface="Gill Sans MT"/>
              <a:cs typeface="Gill Sans MT"/>
            </a:endParaRPr>
          </a:p>
          <a:p>
            <a:pPr marL="12700" marR="123825">
              <a:lnSpc>
                <a:spcPct val="100000"/>
              </a:lnSpc>
            </a:pP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Meeting</a:t>
            </a:r>
            <a:r>
              <a:rPr sz="1100" spc="-4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deadlines</a:t>
            </a:r>
            <a:r>
              <a:rPr sz="1100" spc="-4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and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demonstrating</a:t>
            </a:r>
            <a:r>
              <a:rPr sz="1100" spc="-3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that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you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are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following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spc="-50" dirty="0">
                <a:solidFill>
                  <a:srgbClr val="E3B408"/>
                </a:solidFill>
                <a:latin typeface="Gill Sans MT"/>
                <a:cs typeface="Gill Sans MT"/>
              </a:rPr>
              <a:t>a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process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or</a:t>
            </a:r>
            <a:r>
              <a:rPr sz="1100" spc="-3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research,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experimenting</a:t>
            </a:r>
            <a:r>
              <a:rPr sz="1100" spc="-5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and</a:t>
            </a:r>
            <a:r>
              <a:rPr sz="1100" spc="-3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applying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this</a:t>
            </a:r>
            <a:r>
              <a:rPr sz="1100" spc="-4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to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outcomes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that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are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personal</a:t>
            </a:r>
            <a:r>
              <a:rPr sz="1100" spc="-1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are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important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for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this</a:t>
            </a:r>
            <a:r>
              <a:rPr sz="1100" spc="-3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course.</a:t>
            </a:r>
            <a:endParaRPr sz="11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b="1" spc="-10" dirty="0">
                <a:solidFill>
                  <a:srgbClr val="E3B408"/>
                </a:solidFill>
                <a:latin typeface="Gill Sans MT"/>
                <a:cs typeface="Gill Sans MT"/>
              </a:rPr>
              <a:t>Creativity</a:t>
            </a:r>
            <a:endParaRPr sz="1100">
              <a:latin typeface="Gill Sans MT"/>
              <a:cs typeface="Gill Sans MT"/>
            </a:endParaRPr>
          </a:p>
          <a:p>
            <a:pPr marL="12700" marR="58419">
              <a:lnSpc>
                <a:spcPct val="100000"/>
              </a:lnSpc>
            </a:pP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Personal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responses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are</a:t>
            </a:r>
            <a:r>
              <a:rPr sz="1100" spc="-3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important</a:t>
            </a:r>
            <a:r>
              <a:rPr sz="1100" spc="-3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in</a:t>
            </a:r>
            <a:r>
              <a:rPr sz="1100" spc="-3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constructing</a:t>
            </a:r>
            <a:r>
              <a:rPr sz="1100" spc="-3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your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portfolio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and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you will</a:t>
            </a:r>
            <a:r>
              <a:rPr sz="1100" spc="-3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have</a:t>
            </a:r>
            <a:r>
              <a:rPr sz="1100" spc="-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the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opportunity</a:t>
            </a:r>
            <a:r>
              <a:rPr sz="1100" spc="-4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to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use</a:t>
            </a:r>
            <a:r>
              <a:rPr sz="1100" spc="-1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many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forms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of</a:t>
            </a:r>
            <a:r>
              <a:rPr sz="1100" spc="-3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media.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For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example,</a:t>
            </a:r>
            <a:r>
              <a:rPr sz="1100" spc="-3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research,</a:t>
            </a:r>
            <a:r>
              <a:rPr sz="1100" spc="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photography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and</a:t>
            </a:r>
            <a:r>
              <a:rPr sz="1100" spc="-1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drawings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will</a:t>
            </a:r>
            <a:r>
              <a:rPr sz="1100" spc="-3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be</a:t>
            </a:r>
            <a:r>
              <a:rPr sz="1100" spc="-1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used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to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develop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your</a:t>
            </a:r>
            <a:r>
              <a:rPr sz="1100" spc="-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ideas.</a:t>
            </a:r>
            <a:endParaRPr sz="11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</a:pPr>
            <a:r>
              <a:rPr sz="1100" b="1" spc="-10" dirty="0">
                <a:solidFill>
                  <a:srgbClr val="E3B408"/>
                </a:solidFill>
                <a:latin typeface="Gill Sans MT"/>
                <a:cs typeface="Gill Sans MT"/>
              </a:rPr>
              <a:t>Analytics</a:t>
            </a:r>
            <a:endParaRPr sz="11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The</a:t>
            </a:r>
            <a:r>
              <a:rPr sz="1100" spc="-3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inspiration</a:t>
            </a:r>
            <a:r>
              <a:rPr sz="1100" spc="-3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of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artists’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work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will</a:t>
            </a:r>
            <a:r>
              <a:rPr sz="1100" spc="-4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be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used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to</a:t>
            </a:r>
            <a:r>
              <a:rPr sz="1100" spc="-3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support</a:t>
            </a:r>
            <a:r>
              <a:rPr sz="1100" spc="-3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your</a:t>
            </a:r>
            <a:endParaRPr sz="11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ideas</a:t>
            </a:r>
            <a:r>
              <a:rPr sz="1100" spc="-3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and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show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your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understanding</a:t>
            </a:r>
            <a:r>
              <a:rPr sz="1100" spc="-3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of</a:t>
            </a:r>
            <a:r>
              <a:rPr sz="1100" spc="-1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their</a:t>
            </a:r>
            <a:r>
              <a:rPr sz="1100" spc="-3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process.</a:t>
            </a:r>
            <a:endParaRPr sz="11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</a:pPr>
            <a:r>
              <a:rPr sz="1100" b="1" spc="-10" dirty="0">
                <a:solidFill>
                  <a:srgbClr val="E3B408"/>
                </a:solidFill>
                <a:latin typeface="Gill Sans MT"/>
                <a:cs typeface="Gill Sans MT"/>
              </a:rPr>
              <a:t>Discipline</a:t>
            </a:r>
            <a:endParaRPr sz="1100">
              <a:latin typeface="Gill Sans MT"/>
              <a:cs typeface="Gill Sans MT"/>
            </a:endParaRPr>
          </a:p>
          <a:p>
            <a:pPr marL="12700" marR="5080">
              <a:lnSpc>
                <a:spcPct val="100000"/>
              </a:lnSpc>
            </a:pP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You</a:t>
            </a:r>
            <a:r>
              <a:rPr sz="1100" spc="-3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need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to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know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and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do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what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is</a:t>
            </a:r>
            <a:r>
              <a:rPr sz="1100" spc="-1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expected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of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you.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This</a:t>
            </a:r>
            <a:r>
              <a:rPr sz="1100" spc="-1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ranges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from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organising</a:t>
            </a:r>
            <a:r>
              <a:rPr sz="1100" spc="-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yourself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and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appropriate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media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and</a:t>
            </a:r>
            <a:r>
              <a:rPr sz="1100" spc="-1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equipment,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being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on</a:t>
            </a:r>
            <a:r>
              <a:rPr sz="1100" spc="-1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time,</a:t>
            </a:r>
            <a:r>
              <a:rPr sz="1100" spc="-4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to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being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responsible</a:t>
            </a:r>
            <a:r>
              <a:rPr sz="1100" spc="-1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and</a:t>
            </a:r>
            <a:r>
              <a:rPr sz="1100" spc="-1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behaving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appropriately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at</a:t>
            </a:r>
            <a:r>
              <a:rPr sz="1100" spc="-3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all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times.</a:t>
            </a:r>
            <a:r>
              <a:rPr sz="1100" spc="-3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This</a:t>
            </a:r>
            <a:r>
              <a:rPr sz="1100" spc="-4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includes</a:t>
            </a:r>
            <a:r>
              <a:rPr sz="1100" spc="-3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bringing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your</a:t>
            </a:r>
            <a:r>
              <a:rPr sz="1100" spc="-2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sketchbook</a:t>
            </a:r>
            <a:r>
              <a:rPr sz="1100" spc="-3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to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every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lesson</a:t>
            </a:r>
            <a:r>
              <a:rPr sz="1100" spc="-2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and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showing</a:t>
            </a:r>
            <a:r>
              <a:rPr sz="1100" spc="-3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your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dedication</a:t>
            </a:r>
            <a:r>
              <a:rPr sz="1100" spc="-3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outside</a:t>
            </a:r>
            <a:r>
              <a:rPr sz="1100" spc="-40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of</a:t>
            </a:r>
            <a:r>
              <a:rPr sz="1100" spc="-1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dirty="0">
                <a:solidFill>
                  <a:srgbClr val="E3B408"/>
                </a:solidFill>
                <a:latin typeface="Gill Sans MT"/>
                <a:cs typeface="Gill Sans MT"/>
              </a:rPr>
              <a:t>the</a:t>
            </a:r>
            <a:r>
              <a:rPr sz="1100" spc="-35" dirty="0">
                <a:solidFill>
                  <a:srgbClr val="E3B408"/>
                </a:solidFill>
                <a:latin typeface="Gill Sans MT"/>
                <a:cs typeface="Gill Sans MT"/>
              </a:rPr>
              <a:t> </a:t>
            </a:r>
            <a:r>
              <a:rPr sz="1100" spc="-10" dirty="0">
                <a:solidFill>
                  <a:srgbClr val="E3B408"/>
                </a:solidFill>
                <a:latin typeface="Gill Sans MT"/>
                <a:cs typeface="Gill Sans MT"/>
              </a:rPr>
              <a:t>classroom.</a:t>
            </a:r>
            <a:endParaRPr sz="11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Course Information: Textile Design</vt:lpstr>
      <vt:lpstr>Assessment: Textile Design</vt:lpstr>
      <vt:lpstr>Do’s and Don'ts: Textile Design</vt:lpstr>
      <vt:lpstr>Beyond Heritage: Textile 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Barnston</dc:creator>
  <cp:revision>15</cp:revision>
  <dcterms:created xsi:type="dcterms:W3CDTF">2024-02-14T09:47:59Z</dcterms:created>
  <dcterms:modified xsi:type="dcterms:W3CDTF">2024-02-14T13:21:08Z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2024-02-14T00:00:00Z</vt:filetime>
  </property>
</Properties>
</file>