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56DC0-B8C4-45B0-A7FA-7856D9CCA6B5}" v="9" dt="2024-02-15T07:42:37.938"/>
    <p1510:client id="{AB1AFBA0-23D4-DD04-5992-464EA1E8CDB5}" v="171" dt="2024-02-14T15:19:41.262"/>
    <p1510:client id="{D9C4DFCA-76F2-9F53-02FA-C8B049F9772C}" v="608" dt="2024-02-15T08:03:51.8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AB1AFBA0-23D4-DD04-5992-464EA1E8CDB5}"/>
    <pc:docChg chg="modSld">
      <pc:chgData name="Miss E Trevis" userId="S::emma.trevis@heritage.ttct.co.uk::53ed163c-77db-4932-9f04-bd1abcfa5a2b" providerId="AD" clId="Web-{AB1AFBA0-23D4-DD04-5992-464EA1E8CDB5}" dt="2024-02-14T15:19:39.653" v="97" actId="20577"/>
      <pc:docMkLst>
        <pc:docMk/>
      </pc:docMkLst>
      <pc:sldChg chg="modSp">
        <pc:chgData name="Miss E Trevis" userId="S::emma.trevis@heritage.ttct.co.uk::53ed163c-77db-4932-9f04-bd1abcfa5a2b" providerId="AD" clId="Web-{AB1AFBA0-23D4-DD04-5992-464EA1E8CDB5}" dt="2024-02-14T15:15:40.205" v="17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AB1AFBA0-23D4-DD04-5992-464EA1E8CDB5}" dt="2024-02-14T15:15:06.500" v="3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5:40.205" v="17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5:36.877" v="15" actId="20577"/>
          <ac:spMkLst>
            <pc:docMk/>
            <pc:sldMk cId="0" sldId="256"/>
            <ac:spMk id="12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AB1AFBA0-23D4-DD04-5992-464EA1E8CDB5}" dt="2024-02-14T15:19:22.715" v="84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AB1AFBA0-23D4-DD04-5992-464EA1E8CDB5}" dt="2024-02-14T15:16:18.425" v="20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9:22.715" v="84" actId="20577"/>
          <ac:spMkLst>
            <pc:docMk/>
            <pc:sldMk cId="0" sldId="257"/>
            <ac:spMk id="6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AB1AFBA0-23D4-DD04-5992-464EA1E8CDB5}" dt="2024-02-14T15:19:39.653" v="97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AB1AFBA0-23D4-DD04-5992-464EA1E8CDB5}" dt="2024-02-14T15:16:43.005" v="23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8:57.510" v="68" actId="20577"/>
          <ac:spMkLst>
            <pc:docMk/>
            <pc:sldMk cId="0" sldId="258"/>
            <ac:spMk id="7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6:59.193" v="29" actId="20577"/>
          <ac:spMkLst>
            <pc:docMk/>
            <pc:sldMk cId="0" sldId="258"/>
            <ac:spMk id="12" creationId="{00000000-0000-0000-0000-000000000000}"/>
          </ac:spMkLst>
        </pc:spChg>
        <pc:spChg chg="del mod">
          <ac:chgData name="Miss E Trevis" userId="S::emma.trevis@heritage.ttct.co.uk::53ed163c-77db-4932-9f04-bd1abcfa5a2b" providerId="AD" clId="Web-{AB1AFBA0-23D4-DD04-5992-464EA1E8CDB5}" dt="2024-02-14T15:17:09.021" v="32"/>
          <ac:spMkLst>
            <pc:docMk/>
            <pc:sldMk cId="0" sldId="258"/>
            <ac:spMk id="18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AB1AFBA0-23D4-DD04-5992-464EA1E8CDB5}" dt="2024-02-14T15:19:39.653" v="97" actId="20577"/>
          <ac:spMkLst>
            <pc:docMk/>
            <pc:sldMk cId="0" sldId="258"/>
            <ac:spMk id="19" creationId="{00000000-0000-0000-0000-000000000000}"/>
          </ac:spMkLst>
        </pc:spChg>
        <pc:grpChg chg="mod">
          <ac:chgData name="Miss E Trevis" userId="S::emma.trevis@heritage.ttct.co.uk::53ed163c-77db-4932-9f04-bd1abcfa5a2b" providerId="AD" clId="Web-{AB1AFBA0-23D4-DD04-5992-464EA1E8CDB5}" dt="2024-02-14T15:17:52.054" v="47" actId="1076"/>
          <ac:grpSpMkLst>
            <pc:docMk/>
            <pc:sldMk cId="0" sldId="258"/>
            <ac:grpSpMk id="3" creationId="{00000000-0000-0000-0000-000000000000}"/>
          </ac:grpSpMkLst>
        </pc:grpChg>
      </pc:sldChg>
    </pc:docChg>
  </pc:docChgLst>
  <pc:docChgLst>
    <pc:chgData name="Mr  J Lodge" userId="S::jason.lodge@heritage.ttct.co.uk::fc1100f9-93a0-4ad2-a176-c7a588759582" providerId="AD" clId="Web-{D9C4DFCA-76F2-9F53-02FA-C8B049F9772C}"/>
    <pc:docChg chg="modSld">
      <pc:chgData name="Mr  J Lodge" userId="S::jason.lodge@heritage.ttct.co.uk::fc1100f9-93a0-4ad2-a176-c7a588759582" providerId="AD" clId="Web-{D9C4DFCA-76F2-9F53-02FA-C8B049F9772C}" dt="2024-02-15T08:03:37.537" v="339" actId="20577"/>
      <pc:docMkLst>
        <pc:docMk/>
      </pc:docMkLst>
      <pc:sldChg chg="addSp modSp">
        <pc:chgData name="Mr  J Lodge" userId="S::jason.lodge@heritage.ttct.co.uk::fc1100f9-93a0-4ad2-a176-c7a588759582" providerId="AD" clId="Web-{D9C4DFCA-76F2-9F53-02FA-C8B049F9772C}" dt="2024-02-15T08:00:50.984" v="319" actId="1076"/>
        <pc:sldMkLst>
          <pc:docMk/>
          <pc:sldMk cId="0" sldId="256"/>
        </pc:sldMkLst>
        <pc:spChg chg="mod">
          <ac:chgData name="Mr  J Lodge" userId="S::jason.lodge@heritage.ttct.co.uk::fc1100f9-93a0-4ad2-a176-c7a588759582" providerId="AD" clId="Web-{D9C4DFCA-76F2-9F53-02FA-C8B049F9772C}" dt="2024-02-15T07:45:00.168" v="19" actId="14100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Mr  J Lodge" userId="S::jason.lodge@heritage.ttct.co.uk::fc1100f9-93a0-4ad2-a176-c7a588759582" providerId="AD" clId="Web-{D9C4DFCA-76F2-9F53-02FA-C8B049F9772C}" dt="2024-02-15T08:00:50.984" v="319" actId="1076"/>
          <ac:spMkLst>
            <pc:docMk/>
            <pc:sldMk cId="0" sldId="256"/>
            <ac:spMk id="13" creationId="{96BA16F4-D68E-090F-4929-C68C7BBC9A04}"/>
          </ac:spMkLst>
        </pc:spChg>
        <pc:grpChg chg="mod">
          <ac:chgData name="Mr  J Lodge" userId="S::jason.lodge@heritage.ttct.co.uk::fc1100f9-93a0-4ad2-a176-c7a588759582" providerId="AD" clId="Web-{D9C4DFCA-76F2-9F53-02FA-C8B049F9772C}" dt="2024-02-15T07:57:29.165" v="281" actId="1076"/>
          <ac:grpSpMkLst>
            <pc:docMk/>
            <pc:sldMk cId="0" sldId="256"/>
            <ac:grpSpMk id="6" creationId="{00000000-0000-0000-0000-000000000000}"/>
          </ac:grpSpMkLst>
        </pc:grpChg>
        <pc:grpChg chg="mod">
          <ac:chgData name="Mr  J Lodge" userId="S::jason.lodge@heritage.ttct.co.uk::fc1100f9-93a0-4ad2-a176-c7a588759582" providerId="AD" clId="Web-{D9C4DFCA-76F2-9F53-02FA-C8B049F9772C}" dt="2024-02-15T07:57:26.727" v="280" actId="1076"/>
          <ac:grpSpMkLst>
            <pc:docMk/>
            <pc:sldMk cId="0" sldId="256"/>
            <ac:grpSpMk id="9" creationId="{00000000-0000-0000-0000-000000000000}"/>
          </ac:grpSpMkLst>
        </pc:grpChg>
      </pc:sldChg>
      <pc:sldChg chg="modSp">
        <pc:chgData name="Mr  J Lodge" userId="S::jason.lodge@heritage.ttct.co.uk::fc1100f9-93a0-4ad2-a176-c7a588759582" providerId="AD" clId="Web-{D9C4DFCA-76F2-9F53-02FA-C8B049F9772C}" dt="2024-02-15T07:45:23.872" v="23" actId="20577"/>
        <pc:sldMkLst>
          <pc:docMk/>
          <pc:sldMk cId="0" sldId="257"/>
        </pc:sldMkLst>
        <pc:spChg chg="mod">
          <ac:chgData name="Mr  J Lodge" userId="S::jason.lodge@heritage.ttct.co.uk::fc1100f9-93a0-4ad2-a176-c7a588759582" providerId="AD" clId="Web-{D9C4DFCA-76F2-9F53-02FA-C8B049F9772C}" dt="2024-02-15T07:45:23.872" v="23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Mr  J Lodge" userId="S::jason.lodge@heritage.ttct.co.uk::fc1100f9-93a0-4ad2-a176-c7a588759582" providerId="AD" clId="Web-{D9C4DFCA-76F2-9F53-02FA-C8B049F9772C}" dt="2024-02-15T07:43:57.165" v="0" actId="14100"/>
          <ac:spMkLst>
            <pc:docMk/>
            <pc:sldMk cId="0" sldId="257"/>
            <ac:spMk id="4" creationId="{00000000-0000-0000-0000-000000000000}"/>
          </ac:spMkLst>
        </pc:spChg>
      </pc:sldChg>
      <pc:sldChg chg="addSp modSp">
        <pc:chgData name="Mr  J Lodge" userId="S::jason.lodge@heritage.ttct.co.uk::fc1100f9-93a0-4ad2-a176-c7a588759582" providerId="AD" clId="Web-{D9C4DFCA-76F2-9F53-02FA-C8B049F9772C}" dt="2024-02-15T08:03:37.537" v="339" actId="20577"/>
        <pc:sldMkLst>
          <pc:docMk/>
          <pc:sldMk cId="0" sldId="258"/>
        </pc:sldMkLst>
        <pc:spChg chg="add mod">
          <ac:chgData name="Mr  J Lodge" userId="S::jason.lodge@heritage.ttct.co.uk::fc1100f9-93a0-4ad2-a176-c7a588759582" providerId="AD" clId="Web-{D9C4DFCA-76F2-9F53-02FA-C8B049F9772C}" dt="2024-02-15T08:03:37.537" v="339" actId="20577"/>
          <ac:spMkLst>
            <pc:docMk/>
            <pc:sldMk cId="0" sldId="258"/>
            <ac:spMk id="18" creationId="{E9C0FB91-B744-0D90-C656-FF2C35CB452F}"/>
          </ac:spMkLst>
        </pc:spChg>
      </pc:sldChg>
    </pc:docChg>
  </pc:docChgLst>
  <pc:docChgLst>
    <pc:chgData name="Mr  J Lodge" userId="S::jason.lodge@heritage.ttct.co.uk::fc1100f9-93a0-4ad2-a176-c7a588759582" providerId="AD" clId="Web-{34C56DC0-B8C4-45B0-A7FA-7856D9CCA6B5}"/>
    <pc:docChg chg="modSld">
      <pc:chgData name="Mr  J Lodge" userId="S::jason.lodge@heritage.ttct.co.uk::fc1100f9-93a0-4ad2-a176-c7a588759582" providerId="AD" clId="Web-{34C56DC0-B8C4-45B0-A7FA-7856D9CCA6B5}" dt="2024-02-15T07:42:37.860" v="4" actId="20577"/>
      <pc:docMkLst>
        <pc:docMk/>
      </pc:docMkLst>
      <pc:sldChg chg="modSp">
        <pc:chgData name="Mr  J Lodge" userId="S::jason.lodge@heritage.ttct.co.uk::fc1100f9-93a0-4ad2-a176-c7a588759582" providerId="AD" clId="Web-{34C56DC0-B8C4-45B0-A7FA-7856D9CCA6B5}" dt="2024-02-15T07:42:37.860" v="4" actId="20577"/>
        <pc:sldMkLst>
          <pc:docMk/>
          <pc:sldMk cId="0" sldId="258"/>
        </pc:sldMkLst>
        <pc:spChg chg="mod">
          <ac:chgData name="Mr  J Lodge" userId="S::jason.lodge@heritage.ttct.co.uk::fc1100f9-93a0-4ad2-a176-c7a588759582" providerId="AD" clId="Web-{34C56DC0-B8C4-45B0-A7FA-7856D9CCA6B5}" dt="2024-02-15T07:42:21.172" v="0" actId="20577"/>
          <ac:spMkLst>
            <pc:docMk/>
            <pc:sldMk cId="0" sldId="258"/>
            <ac:spMk id="7" creationId="{00000000-0000-0000-0000-000000000000}"/>
          </ac:spMkLst>
        </pc:spChg>
        <pc:spChg chg="mod">
          <ac:chgData name="Mr  J Lodge" userId="S::jason.lodge@heritage.ttct.co.uk::fc1100f9-93a0-4ad2-a176-c7a588759582" providerId="AD" clId="Web-{34C56DC0-B8C4-45B0-A7FA-7856D9CCA6B5}" dt="2024-02-15T07:42:37.860" v="4" actId="20577"/>
          <ac:spMkLst>
            <pc:docMk/>
            <pc:sldMk cId="0" sldId="258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05428" y="414527"/>
            <a:ext cx="1673351" cy="83972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52596" y="516077"/>
            <a:ext cx="5686806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051" y="1538561"/>
            <a:ext cx="10851896" cy="4755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son.lodge@heritage.ttct.co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6748" y="1612803"/>
            <a:ext cx="11646037" cy="4826806"/>
          </a:xfrm>
          <a:custGeom>
            <a:avLst/>
            <a:gdLst/>
            <a:ahLst/>
            <a:cxnLst/>
            <a:rect l="l" t="t" r="r" b="b"/>
            <a:pathLst>
              <a:path w="11635740" h="4528185">
                <a:moveTo>
                  <a:pt x="11308841" y="0"/>
                </a:moveTo>
                <a:lnTo>
                  <a:pt x="326961" y="0"/>
                </a:lnTo>
                <a:lnTo>
                  <a:pt x="278644" y="3546"/>
                </a:lnTo>
                <a:lnTo>
                  <a:pt x="232528" y="13846"/>
                </a:lnTo>
                <a:lnTo>
                  <a:pt x="189120" y="30394"/>
                </a:lnTo>
                <a:lnTo>
                  <a:pt x="148925" y="52683"/>
                </a:lnTo>
                <a:lnTo>
                  <a:pt x="112448" y="80207"/>
                </a:lnTo>
                <a:lnTo>
                  <a:pt x="80196" y="112458"/>
                </a:lnTo>
                <a:lnTo>
                  <a:pt x="52674" y="148931"/>
                </a:lnTo>
                <a:lnTo>
                  <a:pt x="30387" y="189117"/>
                </a:lnTo>
                <a:lnTo>
                  <a:pt x="13842" y="232512"/>
                </a:lnTo>
                <a:lnTo>
                  <a:pt x="3544" y="278608"/>
                </a:lnTo>
                <a:lnTo>
                  <a:pt x="0" y="326898"/>
                </a:lnTo>
                <a:lnTo>
                  <a:pt x="0" y="4200842"/>
                </a:lnTo>
                <a:lnTo>
                  <a:pt x="3544" y="4249159"/>
                </a:lnTo>
                <a:lnTo>
                  <a:pt x="13842" y="4295275"/>
                </a:lnTo>
                <a:lnTo>
                  <a:pt x="30387" y="4338683"/>
                </a:lnTo>
                <a:lnTo>
                  <a:pt x="52674" y="4378878"/>
                </a:lnTo>
                <a:lnTo>
                  <a:pt x="80196" y="4415355"/>
                </a:lnTo>
                <a:lnTo>
                  <a:pt x="112448" y="4447607"/>
                </a:lnTo>
                <a:lnTo>
                  <a:pt x="148925" y="4475129"/>
                </a:lnTo>
                <a:lnTo>
                  <a:pt x="189120" y="4497416"/>
                </a:lnTo>
                <a:lnTo>
                  <a:pt x="232528" y="4513961"/>
                </a:lnTo>
                <a:lnTo>
                  <a:pt x="278644" y="4524259"/>
                </a:lnTo>
                <a:lnTo>
                  <a:pt x="326961" y="4527804"/>
                </a:lnTo>
                <a:lnTo>
                  <a:pt x="11308841" y="4527804"/>
                </a:lnTo>
                <a:lnTo>
                  <a:pt x="11357131" y="4524259"/>
                </a:lnTo>
                <a:lnTo>
                  <a:pt x="11403227" y="4513961"/>
                </a:lnTo>
                <a:lnTo>
                  <a:pt x="11446622" y="4497416"/>
                </a:lnTo>
                <a:lnTo>
                  <a:pt x="11486808" y="4475129"/>
                </a:lnTo>
                <a:lnTo>
                  <a:pt x="11523281" y="4447607"/>
                </a:lnTo>
                <a:lnTo>
                  <a:pt x="11555532" y="4415355"/>
                </a:lnTo>
                <a:lnTo>
                  <a:pt x="11583056" y="4378878"/>
                </a:lnTo>
                <a:lnTo>
                  <a:pt x="11605345" y="4338683"/>
                </a:lnTo>
                <a:lnTo>
                  <a:pt x="11621893" y="4295275"/>
                </a:lnTo>
                <a:lnTo>
                  <a:pt x="11632193" y="4249159"/>
                </a:lnTo>
                <a:lnTo>
                  <a:pt x="11635740" y="4200842"/>
                </a:lnTo>
                <a:lnTo>
                  <a:pt x="11635740" y="326898"/>
                </a:lnTo>
                <a:lnTo>
                  <a:pt x="11632193" y="278608"/>
                </a:lnTo>
                <a:lnTo>
                  <a:pt x="11621893" y="232512"/>
                </a:lnTo>
                <a:lnTo>
                  <a:pt x="11605345" y="189117"/>
                </a:lnTo>
                <a:lnTo>
                  <a:pt x="11583056" y="148931"/>
                </a:lnTo>
                <a:lnTo>
                  <a:pt x="11555532" y="112458"/>
                </a:lnTo>
                <a:lnTo>
                  <a:pt x="11523281" y="80207"/>
                </a:lnTo>
                <a:lnTo>
                  <a:pt x="11486808" y="52683"/>
                </a:lnTo>
                <a:lnTo>
                  <a:pt x="11446622" y="30394"/>
                </a:lnTo>
                <a:lnTo>
                  <a:pt x="11403227" y="13846"/>
                </a:lnTo>
                <a:lnTo>
                  <a:pt x="11357131" y="3546"/>
                </a:lnTo>
                <a:lnTo>
                  <a:pt x="11308841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45511" y="516077"/>
            <a:ext cx="7280909" cy="57467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00" dirty="0"/>
              <a:t> </a:t>
            </a:r>
            <a:r>
              <a:rPr spc="220" dirty="0"/>
              <a:t>Information:</a:t>
            </a:r>
            <a:r>
              <a:rPr spc="100" dirty="0"/>
              <a:t> </a:t>
            </a:r>
            <a:r>
              <a:rPr lang="en-US" spc="275" dirty="0">
                <a:solidFill>
                  <a:srgbClr val="FFC000"/>
                </a:solidFill>
              </a:rPr>
              <a:t>Drama</a:t>
            </a:r>
            <a:endParaRPr lang="en-US" spc="265" dirty="0">
              <a:solidFill>
                <a:srgbClr val="FFC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8734" y="1622297"/>
            <a:ext cx="7675880" cy="295402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332105">
              <a:lnSpc>
                <a:spcPct val="107300"/>
              </a:lnSpc>
              <a:spcBef>
                <a:spcPts val="95"/>
              </a:spcBef>
            </a:pPr>
            <a:endParaRPr lang="en-US" sz="1800" spc="95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110102" y="1992486"/>
            <a:ext cx="2694940" cy="1819910"/>
            <a:chOff x="8337804" y="1755648"/>
            <a:chExt cx="2694940" cy="181991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5904" y="1793748"/>
              <a:ext cx="2618231" cy="174345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356854" y="1774698"/>
              <a:ext cx="2656840" cy="1781810"/>
            </a:xfrm>
            <a:custGeom>
              <a:avLst/>
              <a:gdLst/>
              <a:ahLst/>
              <a:cxnLst/>
              <a:rect l="l" t="t" r="r" b="b"/>
              <a:pathLst>
                <a:path w="2656840" h="1781810">
                  <a:moveTo>
                    <a:pt x="0" y="1781555"/>
                  </a:moveTo>
                  <a:lnTo>
                    <a:pt x="2656331" y="1781555"/>
                  </a:lnTo>
                  <a:lnTo>
                    <a:pt x="2656331" y="0"/>
                  </a:lnTo>
                  <a:lnTo>
                    <a:pt x="0" y="0"/>
                  </a:lnTo>
                  <a:lnTo>
                    <a:pt x="0" y="1781555"/>
                  </a:lnTo>
                  <a:close/>
                </a:path>
              </a:pathLst>
            </a:custGeom>
            <a:ln w="38100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9253851" y="4018005"/>
            <a:ext cx="2542540" cy="1925320"/>
            <a:chOff x="9130283" y="4038600"/>
            <a:chExt cx="2542540" cy="192532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68383" y="4076700"/>
              <a:ext cx="2465831" cy="184861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149333" y="4057650"/>
              <a:ext cx="2504440" cy="1887220"/>
            </a:xfrm>
            <a:custGeom>
              <a:avLst/>
              <a:gdLst/>
              <a:ahLst/>
              <a:cxnLst/>
              <a:rect l="l" t="t" r="r" b="b"/>
              <a:pathLst>
                <a:path w="2504440" h="1887220">
                  <a:moveTo>
                    <a:pt x="0" y="1886712"/>
                  </a:moveTo>
                  <a:lnTo>
                    <a:pt x="2503931" y="1886712"/>
                  </a:lnTo>
                  <a:lnTo>
                    <a:pt x="2503931" y="0"/>
                  </a:lnTo>
                  <a:lnTo>
                    <a:pt x="0" y="0"/>
                  </a:lnTo>
                  <a:lnTo>
                    <a:pt x="0" y="1886712"/>
                  </a:lnTo>
                  <a:close/>
                </a:path>
              </a:pathLst>
            </a:custGeom>
            <a:ln w="38099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82292" y="6544117"/>
            <a:ext cx="9025255" cy="558486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  <a:hlinkClick r:id="rId4"/>
              </a:rPr>
              <a:t>jason.lodge@heritage.ttct.co.uk</a:t>
            </a:r>
            <a:endParaRPr lang="en-US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endParaRPr lang="en-US" sz="1800" i="1" spc="70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BA16F4-D68E-090F-4929-C68C7BBC9A04}"/>
              </a:ext>
            </a:extLst>
          </p:cNvPr>
          <p:cNvSpPr txBox="1"/>
          <p:nvPr/>
        </p:nvSpPr>
        <p:spPr>
          <a:xfrm>
            <a:off x="458444" y="1988198"/>
            <a:ext cx="8590979" cy="4001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rgbClr val="0D0D0D"/>
                </a:solidFill>
              </a:rPr>
              <a:t>Taking drama at school offers numerous benefits beyond just learning about theater and performance. It is a unique and dynamic subject that fosters creativity, self-expression, and confidence. Drama classes provide a platform for students to explore their emotions, enhance their communication skills, and develop a deeper understanding of human behavior. Through various activities such as improvisation, script reading, and role-playing, students can cultivate teamwork, problem-solving, and critical thinking skills. </a:t>
            </a:r>
            <a:endParaRPr lang="en-US" sz="1400">
              <a:solidFill>
                <a:srgbClr val="000000"/>
              </a:solidFill>
            </a:endParaRPr>
          </a:p>
          <a:p>
            <a:pPr algn="l"/>
            <a:endParaRPr lang="en-US" sz="1400" dirty="0">
              <a:solidFill>
                <a:srgbClr val="0D0D0D"/>
              </a:solidFill>
            </a:endParaRPr>
          </a:p>
          <a:p>
            <a:pPr algn="l"/>
            <a:r>
              <a:rPr lang="en-US" sz="1400" dirty="0">
                <a:solidFill>
                  <a:srgbClr val="0D0D0D"/>
                </a:solidFill>
              </a:rPr>
              <a:t>The course is Spilt into Three Units </a:t>
            </a:r>
          </a:p>
          <a:p>
            <a:pPr algn="l"/>
            <a:endParaRPr lang="en-US" sz="1400" dirty="0">
              <a:solidFill>
                <a:srgbClr val="0D0D0D"/>
              </a:solidFill>
            </a:endParaRPr>
          </a:p>
          <a:p>
            <a:pPr algn="l"/>
            <a:r>
              <a:rPr lang="en-US" sz="1400" dirty="0">
                <a:solidFill>
                  <a:srgbClr val="0D0D0D"/>
                </a:solidFill>
              </a:rPr>
              <a:t>Unit 1 Devising: Students will learn to craft theatre and create their own performance based on a range of topics linking to a practitioner. </a:t>
            </a:r>
          </a:p>
          <a:p>
            <a:pPr algn="l"/>
            <a:endParaRPr lang="en-US" sz="1400" dirty="0">
              <a:solidFill>
                <a:srgbClr val="0D0D0D"/>
              </a:solidFill>
            </a:endParaRPr>
          </a:p>
          <a:p>
            <a:pPr algn="l"/>
            <a:r>
              <a:rPr lang="en-US" sz="1400" dirty="0">
                <a:solidFill>
                  <a:srgbClr val="0D0D0D"/>
                </a:solidFill>
              </a:rPr>
              <a:t>Unit 2 Text in Practice: Students will study a play texts from across the history of theatre, students will select a text and create their own </a:t>
            </a:r>
            <a:r>
              <a:rPr lang="en-US" sz="1400" dirty="0" err="1">
                <a:solidFill>
                  <a:srgbClr val="0D0D0D"/>
                </a:solidFill>
              </a:rPr>
              <a:t>verison</a:t>
            </a:r>
            <a:r>
              <a:rPr lang="en-US" sz="1400" dirty="0">
                <a:solidFill>
                  <a:srgbClr val="0D0D0D"/>
                </a:solidFill>
              </a:rPr>
              <a:t> of these texts. These are performed from in front a visiting examiner. </a:t>
            </a:r>
          </a:p>
          <a:p>
            <a:pPr algn="l"/>
            <a:endParaRPr lang="en-US" sz="1400" dirty="0">
              <a:solidFill>
                <a:srgbClr val="0D0D0D"/>
              </a:solidFill>
            </a:endParaRPr>
          </a:p>
          <a:p>
            <a:pPr algn="l"/>
            <a:r>
              <a:rPr lang="en-US" sz="1400" dirty="0">
                <a:solidFill>
                  <a:srgbClr val="0D0D0D"/>
                </a:solidFill>
              </a:rPr>
              <a:t>Unit 3 Exam unit: Over the two years students will study a set text. Students will have practical and theory lessons studying this text. At the end of the course  students will sit a exam at the end of the course</a:t>
            </a:r>
          </a:p>
          <a:p>
            <a:pPr algn="l"/>
            <a:endParaRPr lang="en-US" sz="1600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80917" y="516077"/>
            <a:ext cx="5610225" cy="57467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pc="265" dirty="0"/>
              <a:t>Assessment:</a:t>
            </a:r>
            <a:r>
              <a:rPr lang="en-US" spc="95" dirty="0"/>
              <a:t> Drama</a:t>
            </a:r>
            <a:endParaRPr lang="en-US" spc="265" dirty="0">
              <a:solidFill>
                <a:srgbClr val="FFC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0727" y="1621536"/>
            <a:ext cx="11158855" cy="4653259"/>
          </a:xfrm>
          <a:custGeom>
            <a:avLst/>
            <a:gdLst/>
            <a:ahLst/>
            <a:cxnLst/>
            <a:rect l="l" t="t" r="r" b="b"/>
            <a:pathLst>
              <a:path w="11158855" h="4730750">
                <a:moveTo>
                  <a:pt x="10817098" y="0"/>
                </a:moveTo>
                <a:lnTo>
                  <a:pt x="341579" y="0"/>
                </a:lnTo>
                <a:lnTo>
                  <a:pt x="295229" y="3117"/>
                </a:lnTo>
                <a:lnTo>
                  <a:pt x="250775" y="12200"/>
                </a:lnTo>
                <a:lnTo>
                  <a:pt x="208622" y="26840"/>
                </a:lnTo>
                <a:lnTo>
                  <a:pt x="169179" y="46632"/>
                </a:lnTo>
                <a:lnTo>
                  <a:pt x="132851" y="71169"/>
                </a:lnTo>
                <a:lnTo>
                  <a:pt x="100047" y="100044"/>
                </a:lnTo>
                <a:lnTo>
                  <a:pt x="71173" y="132850"/>
                </a:lnTo>
                <a:lnTo>
                  <a:pt x="46636" y="169182"/>
                </a:lnTo>
                <a:lnTo>
                  <a:pt x="26843" y="208633"/>
                </a:lnTo>
                <a:lnTo>
                  <a:pt x="12201" y="250795"/>
                </a:lnTo>
                <a:lnTo>
                  <a:pt x="3118" y="295263"/>
                </a:lnTo>
                <a:lnTo>
                  <a:pt x="0" y="341629"/>
                </a:lnTo>
                <a:lnTo>
                  <a:pt x="0" y="4388916"/>
                </a:lnTo>
                <a:lnTo>
                  <a:pt x="3118" y="4435266"/>
                </a:lnTo>
                <a:lnTo>
                  <a:pt x="12201" y="4479720"/>
                </a:lnTo>
                <a:lnTo>
                  <a:pt x="26843" y="4521873"/>
                </a:lnTo>
                <a:lnTo>
                  <a:pt x="46636" y="4561316"/>
                </a:lnTo>
                <a:lnTo>
                  <a:pt x="71173" y="4597644"/>
                </a:lnTo>
                <a:lnTo>
                  <a:pt x="100047" y="4630448"/>
                </a:lnTo>
                <a:lnTo>
                  <a:pt x="132851" y="4659322"/>
                </a:lnTo>
                <a:lnTo>
                  <a:pt x="169179" y="4683859"/>
                </a:lnTo>
                <a:lnTo>
                  <a:pt x="208622" y="4703652"/>
                </a:lnTo>
                <a:lnTo>
                  <a:pt x="250775" y="4718294"/>
                </a:lnTo>
                <a:lnTo>
                  <a:pt x="295229" y="4727377"/>
                </a:lnTo>
                <a:lnTo>
                  <a:pt x="341579" y="4730496"/>
                </a:lnTo>
                <a:lnTo>
                  <a:pt x="10817098" y="4730496"/>
                </a:lnTo>
                <a:lnTo>
                  <a:pt x="10863464" y="4727377"/>
                </a:lnTo>
                <a:lnTo>
                  <a:pt x="10907932" y="4718294"/>
                </a:lnTo>
                <a:lnTo>
                  <a:pt x="10950094" y="4703652"/>
                </a:lnTo>
                <a:lnTo>
                  <a:pt x="10989545" y="4683859"/>
                </a:lnTo>
                <a:lnTo>
                  <a:pt x="11025877" y="4659322"/>
                </a:lnTo>
                <a:lnTo>
                  <a:pt x="11058683" y="4630448"/>
                </a:lnTo>
                <a:lnTo>
                  <a:pt x="11087558" y="4597644"/>
                </a:lnTo>
                <a:lnTo>
                  <a:pt x="11112095" y="4561316"/>
                </a:lnTo>
                <a:lnTo>
                  <a:pt x="11131887" y="4521873"/>
                </a:lnTo>
                <a:lnTo>
                  <a:pt x="11146527" y="4479720"/>
                </a:lnTo>
                <a:lnTo>
                  <a:pt x="11155610" y="4435266"/>
                </a:lnTo>
                <a:lnTo>
                  <a:pt x="11158728" y="4388916"/>
                </a:lnTo>
                <a:lnTo>
                  <a:pt x="11158728" y="341629"/>
                </a:lnTo>
                <a:lnTo>
                  <a:pt x="11155610" y="295263"/>
                </a:lnTo>
                <a:lnTo>
                  <a:pt x="11146527" y="250795"/>
                </a:lnTo>
                <a:lnTo>
                  <a:pt x="11131887" y="208633"/>
                </a:lnTo>
                <a:lnTo>
                  <a:pt x="11112095" y="169182"/>
                </a:lnTo>
                <a:lnTo>
                  <a:pt x="11087558" y="132850"/>
                </a:lnTo>
                <a:lnTo>
                  <a:pt x="11058683" y="100044"/>
                </a:lnTo>
                <a:lnTo>
                  <a:pt x="11025877" y="71169"/>
                </a:lnTo>
                <a:lnTo>
                  <a:pt x="10989545" y="46632"/>
                </a:lnTo>
                <a:lnTo>
                  <a:pt x="10950094" y="26840"/>
                </a:lnTo>
                <a:lnTo>
                  <a:pt x="10907932" y="12200"/>
                </a:lnTo>
                <a:lnTo>
                  <a:pt x="10863464" y="3117"/>
                </a:lnTo>
                <a:lnTo>
                  <a:pt x="10817098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0051" y="1538561"/>
            <a:ext cx="10769600" cy="4140236"/>
          </a:xfrm>
          <a:prstGeom prst="rect">
            <a:avLst/>
          </a:prstGeom>
        </p:spPr>
        <p:txBody>
          <a:bodyPr vert="horz" wrap="square" lIns="0" tIns="132715" rIns="0" bIns="0" rtlCol="0" anchor="t">
            <a:spAutoFit/>
          </a:bodyPr>
          <a:lstStyle/>
          <a:p>
            <a:pPr algn="l"/>
            <a:r>
              <a:rPr lang="en-US" spc="135">
                <a:uFill>
                  <a:solidFill>
                    <a:srgbClr val="000000"/>
                  </a:solidFill>
                </a:uFill>
              </a:rPr>
              <a:t>The students sit</a:t>
            </a:r>
            <a:r>
              <a:rPr lang="en-US" sz="1800" spc="135">
                <a:uFill>
                  <a:solidFill>
                    <a:srgbClr val="000000"/>
                  </a:solidFill>
                </a:uFill>
              </a:rPr>
              <a:t>:</a:t>
            </a:r>
            <a:endParaRPr lang="en-US" spc="135">
              <a:uFill>
                <a:solidFill>
                  <a:srgbClr val="000000"/>
                </a:solidFill>
              </a:uFill>
            </a:endParaRPr>
          </a:p>
          <a:p>
            <a:pPr marL="342900" indent="-342900" algn="l">
              <a:buChar char="•"/>
            </a:pPr>
            <a:r>
              <a:rPr lang="en-US" spc="135">
                <a:uFill>
                  <a:solidFill>
                    <a:srgbClr val="000000"/>
                  </a:solidFill>
                </a:uFill>
              </a:rPr>
              <a:t>ONE mandatory EXAM unit</a:t>
            </a:r>
            <a:endParaRPr/>
          </a:p>
          <a:p>
            <a:pPr marL="342900" indent="-342900" algn="l">
              <a:buChar char="•"/>
            </a:pP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ONE mandatory Practical EXAMINATION ASSESSMENT</a:t>
            </a:r>
            <a:endParaRPr dirty="0"/>
          </a:p>
          <a:p>
            <a:pPr marL="342900" indent="-342900" algn="l">
              <a:buChar char="•"/>
            </a:pP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ONE on-going EXAMINATION ASSESSMENT</a:t>
            </a:r>
            <a:endParaRPr dirty="0"/>
          </a:p>
          <a:p>
            <a:pPr algn="l"/>
            <a:endParaRPr/>
          </a:p>
          <a:p>
            <a:pPr algn="l"/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The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NEAs are assessed through practical task-based assessment with a set WJEC brief. These have an allocated time frame to 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work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within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.</a:t>
            </a:r>
            <a:endParaRPr lang="en-US" spc="135" dirty="0">
              <a:uFill>
                <a:solidFill>
                  <a:srgbClr val="000000"/>
                </a:solidFill>
              </a:uFill>
            </a:endParaRPr>
          </a:p>
          <a:p>
            <a:pPr algn="l"/>
            <a:endParaRPr/>
          </a:p>
          <a:p>
            <a:pPr algn="l"/>
            <a:r>
              <a:rPr lang="en-US" b="1" spc="135" dirty="0">
                <a:uFill>
                  <a:solidFill>
                    <a:srgbClr val="000000"/>
                  </a:solidFill>
                </a:uFill>
              </a:rPr>
              <a:t>Year 10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: Students will complete the mandatory NEA Devising Theatre 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and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Exam towards a Mock GCSE Exam paper </a:t>
            </a:r>
            <a:endParaRPr/>
          </a:p>
          <a:p>
            <a:pPr algn="l"/>
            <a:r>
              <a:rPr lang="en-US" b="1" spc="135" dirty="0">
                <a:uFill>
                  <a:solidFill>
                    <a:srgbClr val="000000"/>
                  </a:solidFill>
                </a:uFill>
              </a:rPr>
              <a:t>Year 11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: Students will complete the second PEA (Text in Practice) 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and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complete their final written exam</a:t>
            </a:r>
            <a:endParaRPr lang="en-US" dirty="0"/>
          </a:p>
          <a:p>
            <a:pPr algn="l"/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The content for the examination 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will be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completed throughout the two years 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of </a:t>
            </a:r>
            <a:r>
              <a:rPr lang="en-US" spc="135" dirty="0">
                <a:uFill>
                  <a:solidFill>
                    <a:srgbClr val="000000"/>
                  </a:solidFill>
                </a:uFill>
              </a:rPr>
              <a:t>the course</a:t>
            </a:r>
            <a:r>
              <a:rPr lang="en-US" sz="1800" spc="135" dirty="0">
                <a:uFill>
                  <a:solidFill>
                    <a:srgbClr val="000000"/>
                  </a:solidFill>
                </a:uFill>
              </a:rPr>
              <a:t>.</a:t>
            </a:r>
            <a:endParaRPr lang="en-US" spc="135" dirty="0">
              <a:uFill>
                <a:solidFill>
                  <a:srgbClr val="000000"/>
                </a:solidFill>
              </a:uFill>
            </a:endParaRPr>
          </a:p>
          <a:p>
            <a:pPr marL="12700">
              <a:spcBef>
                <a:spcPts val="1045"/>
              </a:spcBef>
            </a:pPr>
            <a:endParaRPr sz="1800" b="1" u="heavy" spc="13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2292" y="6544117"/>
            <a:ext cx="9025255" cy="281487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</a:rPr>
              <a:t>jason.lodge@heritage.ttct.co.uk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100" dirty="0"/>
              <a:t> </a:t>
            </a:r>
            <a:r>
              <a:rPr spc="285" dirty="0"/>
              <a:t>Heritage:</a:t>
            </a:r>
            <a:r>
              <a:rPr spc="105" dirty="0"/>
              <a:t> </a:t>
            </a:r>
            <a:r>
              <a:rPr lang="en-US" spc="315" dirty="0">
                <a:solidFill>
                  <a:srgbClr val="FFC000"/>
                </a:solidFill>
              </a:rPr>
              <a:t>Drama</a:t>
            </a:r>
            <a:endParaRPr spc="315" dirty="0">
              <a:solidFill>
                <a:srgbClr val="FFC00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246764" y="1528572"/>
            <a:ext cx="3820795" cy="4852670"/>
            <a:chOff x="8276843" y="1528572"/>
            <a:chExt cx="3820795" cy="4852670"/>
          </a:xfrm>
        </p:grpSpPr>
        <p:sp>
          <p:nvSpPr>
            <p:cNvPr id="4" name="object 4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4196" y="2178507"/>
            <a:ext cx="3435985" cy="129458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algn="l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600" spc="55" dirty="0">
                <a:solidFill>
                  <a:srgbClr val="E3B408"/>
                </a:solidFill>
              </a:rPr>
              <a:t>Director</a:t>
            </a:r>
            <a:endParaRPr lang="en-US" sz="1600" dirty="0">
              <a:latin typeface="Calibri"/>
              <a:cs typeface="Calibri"/>
            </a:endParaRPr>
          </a:p>
          <a:p>
            <a:pPr algn="l"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600" spc="55" dirty="0">
                <a:solidFill>
                  <a:srgbClr val="E3B408"/>
                </a:solidFill>
              </a:rPr>
              <a:t>Stage Manager</a:t>
            </a:r>
            <a:endParaRPr sz="1600" dirty="0"/>
          </a:p>
          <a:p>
            <a:pPr algn="l"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600" spc="55" dirty="0">
                <a:solidFill>
                  <a:srgbClr val="E3B408"/>
                </a:solidFill>
              </a:rPr>
              <a:t>Actor/Actress</a:t>
            </a:r>
            <a:endParaRPr lang="en-US" sz="1600" dirty="0">
              <a:solidFill>
                <a:srgbClr val="000000"/>
              </a:solidFill>
            </a:endParaRPr>
          </a:p>
          <a:p>
            <a:pPr algn="l"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600" spc="55" dirty="0">
                <a:solidFill>
                  <a:srgbClr val="E3B408"/>
                </a:solidFill>
              </a:rPr>
              <a:t>Producer Theatre </a:t>
            </a:r>
          </a:p>
          <a:p>
            <a:pPr algn="l"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600" spc="55" dirty="0">
                <a:solidFill>
                  <a:srgbClr val="E3B408"/>
                </a:solidFill>
              </a:rPr>
              <a:t>Marketing Manager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9" name="object 9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 dirty="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256" y="2127995"/>
            <a:ext cx="3448685" cy="3510385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algn="l"/>
            <a:r>
              <a:rPr lang="en-US" sz="1600" spc="60" dirty="0">
                <a:solidFill>
                  <a:srgbClr val="E3B408"/>
                </a:solidFill>
              </a:rPr>
              <a:t>Level 3 qualifications, such as A-Level/BTEC Drama/performing arts or technical theatre. </a:t>
            </a:r>
            <a:endParaRPr lang="en-US" sz="1600" spc="60"/>
          </a:p>
          <a:p>
            <a:pPr algn="l"/>
            <a:endParaRPr lang="en-US" sz="1600" dirty="0"/>
          </a:p>
          <a:p>
            <a:pPr algn="l"/>
            <a:r>
              <a:rPr lang="en-US" sz="1600" spc="60" dirty="0">
                <a:solidFill>
                  <a:srgbClr val="E3B408"/>
                </a:solidFill>
              </a:rPr>
              <a:t>The course will lead to a performing pathway or creative theatre craft. (Production, Stage Management directing, Teaching) GCSE options also provide a great transferable GCSE for other subjects, such as business, art, media, hospitality, uniform public services. </a:t>
            </a:r>
            <a:endParaRPr lang="en-US" sz="1600" dirty="0"/>
          </a:p>
          <a:p>
            <a:pPr marL="12700" marR="5080">
              <a:lnSpc>
                <a:spcPct val="107100"/>
              </a:lnSpc>
              <a:spcBef>
                <a:spcPts val="105"/>
              </a:spcBef>
            </a:pPr>
            <a:endParaRPr sz="1800" spc="60" dirty="0">
              <a:solidFill>
                <a:srgbClr val="E3B408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256" y="5430418"/>
            <a:ext cx="31153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E3B408"/>
                </a:solidFill>
                <a:latin typeface="Calibri"/>
                <a:cs typeface="Calibri"/>
              </a:rPr>
              <a:t>Related</a:t>
            </a:r>
            <a:r>
              <a:rPr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E3B408"/>
                </a:solidFill>
                <a:latin typeface="Calibri"/>
                <a:cs typeface="Calibri"/>
              </a:rPr>
              <a:t>subjects</a:t>
            </a:r>
            <a:r>
              <a:rPr sz="16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3B408"/>
                </a:solidFill>
                <a:latin typeface="Calibri"/>
                <a:cs typeface="Calibri"/>
              </a:rPr>
              <a:t>include</a:t>
            </a:r>
            <a:r>
              <a:rPr sz="16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3B408"/>
                </a:solidFill>
                <a:latin typeface="Calibri"/>
                <a:cs typeface="Calibri"/>
              </a:rPr>
              <a:t>History, </a:t>
            </a:r>
            <a:r>
              <a:rPr sz="1600" spc="90" dirty="0">
                <a:solidFill>
                  <a:srgbClr val="E3B408"/>
                </a:solidFill>
                <a:latin typeface="Calibri"/>
                <a:cs typeface="Calibri"/>
              </a:rPr>
              <a:t>English,</a:t>
            </a:r>
            <a:r>
              <a:rPr sz="16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E3B408"/>
                </a:solidFill>
                <a:latin typeface="Calibri"/>
                <a:cs typeface="Calibri"/>
              </a:rPr>
              <a:t>Drama</a:t>
            </a:r>
            <a:r>
              <a:rPr sz="16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6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3B408"/>
                </a:solidFill>
                <a:latin typeface="Calibri"/>
                <a:cs typeface="Calibri"/>
              </a:rPr>
              <a:t>Media.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5" name="object 15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3099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3099" y="4814316"/>
                  </a:lnTo>
                  <a:lnTo>
                    <a:pt x="3760494" y="4808859"/>
                  </a:lnTo>
                  <a:lnTo>
                    <a:pt x="3803993" y="4793315"/>
                  </a:lnTo>
                  <a:lnTo>
                    <a:pt x="3842357" y="4768925"/>
                  </a:lnTo>
                  <a:lnTo>
                    <a:pt x="3874351" y="4736929"/>
                  </a:lnTo>
                  <a:lnTo>
                    <a:pt x="3898735" y="4698568"/>
                  </a:lnTo>
                  <a:lnTo>
                    <a:pt x="3914273" y="4655082"/>
                  </a:lnTo>
                  <a:lnTo>
                    <a:pt x="3919728" y="4607712"/>
                  </a:lnTo>
                  <a:lnTo>
                    <a:pt x="3919728" y="206628"/>
                  </a:lnTo>
                  <a:lnTo>
                    <a:pt x="3914273" y="159233"/>
                  </a:lnTo>
                  <a:lnTo>
                    <a:pt x="3898735" y="115734"/>
                  </a:lnTo>
                  <a:lnTo>
                    <a:pt x="3874351" y="77370"/>
                  </a:lnTo>
                  <a:lnTo>
                    <a:pt x="3842357" y="45376"/>
                  </a:lnTo>
                  <a:lnTo>
                    <a:pt x="3803993" y="20992"/>
                  </a:lnTo>
                  <a:lnTo>
                    <a:pt x="3760494" y="5454"/>
                  </a:lnTo>
                  <a:lnTo>
                    <a:pt x="3713099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3099" y="0"/>
                  </a:lnTo>
                  <a:lnTo>
                    <a:pt x="3760494" y="5454"/>
                  </a:lnTo>
                  <a:lnTo>
                    <a:pt x="3803993" y="20992"/>
                  </a:lnTo>
                  <a:lnTo>
                    <a:pt x="3842357" y="45376"/>
                  </a:lnTo>
                  <a:lnTo>
                    <a:pt x="3874351" y="77370"/>
                  </a:lnTo>
                  <a:lnTo>
                    <a:pt x="3898735" y="115734"/>
                  </a:lnTo>
                  <a:lnTo>
                    <a:pt x="3914273" y="159233"/>
                  </a:lnTo>
                  <a:lnTo>
                    <a:pt x="3919728" y="206628"/>
                  </a:lnTo>
                  <a:lnTo>
                    <a:pt x="3919728" y="4607712"/>
                  </a:lnTo>
                  <a:lnTo>
                    <a:pt x="3914273" y="4655082"/>
                  </a:lnTo>
                  <a:lnTo>
                    <a:pt x="3898735" y="4698568"/>
                  </a:lnTo>
                  <a:lnTo>
                    <a:pt x="3874351" y="4736929"/>
                  </a:lnTo>
                  <a:lnTo>
                    <a:pt x="3842357" y="4768925"/>
                  </a:lnTo>
                  <a:lnTo>
                    <a:pt x="3803993" y="4793315"/>
                  </a:lnTo>
                  <a:lnTo>
                    <a:pt x="3760494" y="4808859"/>
                  </a:lnTo>
                  <a:lnTo>
                    <a:pt x="3713099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82292" y="6544117"/>
            <a:ext cx="9025255" cy="281487"/>
          </a:xfrm>
          <a:prstGeom prst="rect">
            <a:avLst/>
          </a:prstGeom>
        </p:spPr>
        <p:txBody>
          <a:bodyPr vert="horz" wrap="square" lIns="0" tIns="44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800" i="1" spc="65" dirty="0">
                <a:latin typeface="Calibri"/>
                <a:cs typeface="Calibri"/>
              </a:rPr>
              <a:t>For</a:t>
            </a:r>
            <a:r>
              <a:rPr sz="1800" i="1" spc="1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20" dirty="0">
                <a:latin typeface="Calibri"/>
                <a:cs typeface="Calibri"/>
              </a:rPr>
              <a:t>on</a:t>
            </a:r>
            <a:r>
              <a:rPr sz="1800" i="1" spc="12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65" dirty="0">
                <a:latin typeface="Calibri"/>
                <a:cs typeface="Calibri"/>
              </a:rPr>
              <a:t>contact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lang="en-US" i="1" spc="70" dirty="0">
                <a:latin typeface="Calibri"/>
                <a:cs typeface="Calibri"/>
              </a:rPr>
              <a:t>Jason.lodge@heritage.ttct.co.uk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C0FB91-B744-0D90-C656-FF2C35CB452F}"/>
              </a:ext>
            </a:extLst>
          </p:cNvPr>
          <p:cNvSpPr txBox="1"/>
          <p:nvPr/>
        </p:nvSpPr>
        <p:spPr>
          <a:xfrm>
            <a:off x="4275215" y="2086095"/>
            <a:ext cx="3795901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solidFill>
                  <a:srgbClr val="FFC000"/>
                </a:solidFill>
              </a:rPr>
              <a:t>Studying drama helps you develop as an individual, with a group and also creatively.</a:t>
            </a:r>
            <a:endParaRPr lang="en-US">
              <a:solidFill>
                <a:srgbClr val="FFC000"/>
              </a:solidFill>
            </a:endParaRPr>
          </a:p>
          <a:p>
            <a:pPr algn="l"/>
            <a:endParaRPr lang="en-US" sz="1400" dirty="0">
              <a:solidFill>
                <a:srgbClr val="FFC000"/>
              </a:solidFill>
            </a:endParaRPr>
          </a:p>
          <a:p>
            <a:pPr algn="l"/>
            <a:r>
              <a:rPr lang="en-US" sz="1400" dirty="0">
                <a:solidFill>
                  <a:srgbClr val="FFC000"/>
                </a:solidFill>
              </a:rPr>
              <a:t>You will explore and apply your knowledge of the process of creating and developing drama and theatre and also learn performance skills. </a:t>
            </a:r>
            <a:endParaRPr lang="en-US">
              <a:solidFill>
                <a:srgbClr val="FFC000"/>
              </a:solidFill>
            </a:endParaRPr>
          </a:p>
          <a:p>
            <a:pPr algn="l"/>
            <a:r>
              <a:rPr lang="en-US" sz="1400" dirty="0">
                <a:solidFill>
                  <a:srgbClr val="FFC000"/>
                </a:solidFill>
              </a:rPr>
              <a:t>Whether you prefer performing or being back stage drama can develop your confidence, communication and teamwork skills and if you are involved in planning or </a:t>
            </a:r>
            <a:r>
              <a:rPr lang="en-US" sz="1400" dirty="0" err="1">
                <a:solidFill>
                  <a:srgbClr val="FFC000"/>
                </a:solidFill>
              </a:rPr>
              <a:t>organising</a:t>
            </a:r>
            <a:r>
              <a:rPr lang="en-US" sz="1400" dirty="0">
                <a:solidFill>
                  <a:srgbClr val="FFC000"/>
                </a:solidFill>
              </a:rPr>
              <a:t> a performance then these skills can be useful in many jobs.</a:t>
            </a:r>
            <a:endParaRPr lang="en-US">
              <a:solidFill>
                <a:srgbClr val="FFC000"/>
              </a:solidFill>
            </a:endParaRPr>
          </a:p>
          <a:p>
            <a:pPr algn="l"/>
            <a:endParaRPr lang="en-US" sz="1400" dirty="0">
              <a:solidFill>
                <a:srgbClr val="FFC000"/>
              </a:solidFill>
            </a:endParaRPr>
          </a:p>
          <a:p>
            <a:pPr algn="l"/>
            <a:r>
              <a:rPr lang="en-US" sz="1400" dirty="0">
                <a:solidFill>
                  <a:srgbClr val="FFC000"/>
                </a:solidFill>
              </a:rPr>
              <a:t>The skills you gain from doing drama can lead to careers such as performing arts, media, business, law, advertising, sales, hospitality and tourism.</a:t>
            </a:r>
            <a:endParaRPr lang="en-US" dirty="0">
              <a:solidFill>
                <a:srgbClr val="FFC000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Course Information: Drama</vt:lpstr>
      <vt:lpstr>Assessment: Drama</vt:lpstr>
      <vt:lpstr>Beyond Heritage: Drama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111</cp:revision>
  <dcterms:created xsi:type="dcterms:W3CDTF">2024-02-14T09:58:38Z</dcterms:created>
  <dcterms:modified xsi:type="dcterms:W3CDTF">2024-02-15T08:03:56Z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