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F908C3-B145-D373-1350-6595A5DAC9A8}" v="1" dt="2024-02-14T11:09:38.752"/>
    <p1510:client id="{7370827B-1FD1-0A9B-8E5B-14BD30D7F171}" v="6" dt="2024-02-14T14:25:52.637"/>
    <p1510:client id="{948191A3-A139-30A9-9668-BEB3935C43D0}" v="68" dt="2024-02-14T10:56:35.446"/>
    <p1510:client id="{ADEAC059-9CD9-15BB-1E41-11234C9FF9F8}" v="3" dt="2024-02-14T16:19:47.93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s E Trevis" userId="S::emma.trevis@heritage.ttct.co.uk::53ed163c-77db-4932-9f04-bd1abcfa5a2b" providerId="AD" clId="Web-{948191A3-A139-30A9-9668-BEB3935C43D0}"/>
    <pc:docChg chg="modSld">
      <pc:chgData name="Miss E Trevis" userId="S::emma.trevis@heritage.ttct.co.uk::53ed163c-77db-4932-9f04-bd1abcfa5a2b" providerId="AD" clId="Web-{948191A3-A139-30A9-9668-BEB3935C43D0}" dt="2024-02-14T10:53:51.409" v="37" actId="1076"/>
      <pc:docMkLst>
        <pc:docMk/>
      </pc:docMkLst>
      <pc:sldChg chg="modSp">
        <pc:chgData name="Miss E Trevis" userId="S::emma.trevis@heritage.ttct.co.uk::53ed163c-77db-4932-9f04-bd1abcfa5a2b" providerId="AD" clId="Web-{948191A3-A139-30A9-9668-BEB3935C43D0}" dt="2024-02-14T10:52:40.516" v="27" actId="20577"/>
        <pc:sldMkLst>
          <pc:docMk/>
          <pc:sldMk cId="0" sldId="256"/>
        </pc:sldMkLst>
        <pc:spChg chg="mod">
          <ac:chgData name="Miss E Trevis" userId="S::emma.trevis@heritage.ttct.co.uk::53ed163c-77db-4932-9f04-bd1abcfa5a2b" providerId="AD" clId="Web-{948191A3-A139-30A9-9668-BEB3935C43D0}" dt="2024-02-14T10:52:40.516" v="27" actId="20577"/>
          <ac:spMkLst>
            <pc:docMk/>
            <pc:sldMk cId="0" sldId="256"/>
            <ac:spMk id="15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948191A3-A139-30A9-9668-BEB3935C43D0}" dt="2024-02-14T10:52:45.767" v="29" actId="20577"/>
        <pc:sldMkLst>
          <pc:docMk/>
          <pc:sldMk cId="0" sldId="257"/>
        </pc:sldMkLst>
        <pc:spChg chg="mod">
          <ac:chgData name="Miss E Trevis" userId="S::emma.trevis@heritage.ttct.co.uk::53ed163c-77db-4932-9f04-bd1abcfa5a2b" providerId="AD" clId="Web-{948191A3-A139-30A9-9668-BEB3935C43D0}" dt="2024-02-14T10:52:45.767" v="29" actId="20577"/>
          <ac:spMkLst>
            <pc:docMk/>
            <pc:sldMk cId="0" sldId="257"/>
            <ac:spMk id="5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948191A3-A139-30A9-9668-BEB3935C43D0}" dt="2024-02-14T10:52:50.485" v="31" actId="20577"/>
        <pc:sldMkLst>
          <pc:docMk/>
          <pc:sldMk cId="0" sldId="258"/>
        </pc:sldMkLst>
        <pc:spChg chg="mod">
          <ac:chgData name="Miss E Trevis" userId="S::emma.trevis@heritage.ttct.co.uk::53ed163c-77db-4932-9f04-bd1abcfa5a2b" providerId="AD" clId="Web-{948191A3-A139-30A9-9668-BEB3935C43D0}" dt="2024-02-14T10:52:50.485" v="31" actId="20577"/>
          <ac:spMkLst>
            <pc:docMk/>
            <pc:sldMk cId="0" sldId="258"/>
            <ac:spMk id="5" creationId="{00000000-0000-0000-0000-000000000000}"/>
          </ac:spMkLst>
        </pc:spChg>
      </pc:sldChg>
      <pc:sldChg chg="modSp">
        <pc:chgData name="Miss E Trevis" userId="S::emma.trevis@heritage.ttct.co.uk::53ed163c-77db-4932-9f04-bd1abcfa5a2b" providerId="AD" clId="Web-{948191A3-A139-30A9-9668-BEB3935C43D0}" dt="2024-02-14T10:53:51.409" v="37" actId="1076"/>
        <pc:sldMkLst>
          <pc:docMk/>
          <pc:sldMk cId="0" sldId="259"/>
        </pc:sldMkLst>
        <pc:spChg chg="mod">
          <ac:chgData name="Miss E Trevis" userId="S::emma.trevis@heritage.ttct.co.uk::53ed163c-77db-4932-9f04-bd1abcfa5a2b" providerId="AD" clId="Web-{948191A3-A139-30A9-9668-BEB3935C43D0}" dt="2024-02-14T10:53:51.409" v="37" actId="1076"/>
          <ac:spMkLst>
            <pc:docMk/>
            <pc:sldMk cId="0" sldId="259"/>
            <ac:spMk id="2" creationId="{00000000-0000-0000-0000-000000000000}"/>
          </ac:spMkLst>
        </pc:spChg>
        <pc:spChg chg="mod">
          <ac:chgData name="Miss E Trevis" userId="S::emma.trevis@heritage.ttct.co.uk::53ed163c-77db-4932-9f04-bd1abcfa5a2b" providerId="AD" clId="Web-{948191A3-A139-30A9-9668-BEB3935C43D0}" dt="2024-02-14T10:52:58.048" v="33" actId="20577"/>
          <ac:spMkLst>
            <pc:docMk/>
            <pc:sldMk cId="0" sldId="259"/>
            <ac:spMk id="24" creationId="{00000000-0000-0000-0000-000000000000}"/>
          </ac:spMkLst>
        </pc:spChg>
      </pc:sldChg>
    </pc:docChg>
  </pc:docChgLst>
  <pc:docChgLst>
    <pc:chgData name="Mrs L Moorhouse" userId="S::lucy.moorhouse@heritage.ttct.co.uk::91b527cc-812c-4e64-b3c2-f903c45349d0" providerId="AD" clId="Web-{ADEAC059-9CD9-15BB-1E41-11234C9FF9F8}"/>
    <pc:docChg chg="modSld">
      <pc:chgData name="Mrs L Moorhouse" userId="S::lucy.moorhouse@heritage.ttct.co.uk::91b527cc-812c-4e64-b3c2-f903c45349d0" providerId="AD" clId="Web-{ADEAC059-9CD9-15BB-1E41-11234C9FF9F8}" dt="2024-02-14T16:18:58.356" v="0" actId="20577"/>
      <pc:docMkLst>
        <pc:docMk/>
      </pc:docMkLst>
      <pc:sldChg chg="modSp">
        <pc:chgData name="Mrs L Moorhouse" userId="S::lucy.moorhouse@heritage.ttct.co.uk::91b527cc-812c-4e64-b3c2-f903c45349d0" providerId="AD" clId="Web-{ADEAC059-9CD9-15BB-1E41-11234C9FF9F8}" dt="2024-02-14T16:18:58.356" v="0" actId="20577"/>
        <pc:sldMkLst>
          <pc:docMk/>
          <pc:sldMk cId="0" sldId="256"/>
        </pc:sldMkLst>
        <pc:spChg chg="mod">
          <ac:chgData name="Mrs L Moorhouse" userId="S::lucy.moorhouse@heritage.ttct.co.uk::91b527cc-812c-4e64-b3c2-f903c45349d0" providerId="AD" clId="Web-{ADEAC059-9CD9-15BB-1E41-11234C9FF9F8}" dt="2024-02-14T16:18:58.356" v="0" actId="20577"/>
          <ac:spMkLst>
            <pc:docMk/>
            <pc:sldMk cId="0" sldId="256"/>
            <ac:spMk id="5" creationId="{00000000-0000-0000-0000-000000000000}"/>
          </ac:spMkLst>
        </pc:spChg>
      </pc:sldChg>
    </pc:docChg>
  </pc:docChgLst>
  <pc:docChgLst>
    <pc:chgData name="Mrs L Moorhouse" userId="S::lucy.moorhouse@heritage.ttct.co.uk::91b527cc-812c-4e64-b3c2-f903c45349d0" providerId="AD" clId="Web-{7370827B-1FD1-0A9B-8E5B-14BD30D7F171}"/>
    <pc:docChg chg="modSld">
      <pc:chgData name="Mrs L Moorhouse" userId="S::lucy.moorhouse@heritage.ttct.co.uk::91b527cc-812c-4e64-b3c2-f903c45349d0" providerId="AD" clId="Web-{7370827B-1FD1-0A9B-8E5B-14BD30D7F171}" dt="2024-02-14T14:25:52.637" v="2" actId="20577"/>
      <pc:docMkLst>
        <pc:docMk/>
      </pc:docMkLst>
      <pc:sldChg chg="modSp">
        <pc:chgData name="Mrs L Moorhouse" userId="S::lucy.moorhouse@heritage.ttct.co.uk::91b527cc-812c-4e64-b3c2-f903c45349d0" providerId="AD" clId="Web-{7370827B-1FD1-0A9B-8E5B-14BD30D7F171}" dt="2024-02-14T14:25:52.637" v="2" actId="20577"/>
        <pc:sldMkLst>
          <pc:docMk/>
          <pc:sldMk cId="0" sldId="257"/>
        </pc:sldMkLst>
        <pc:spChg chg="mod">
          <ac:chgData name="Mrs L Moorhouse" userId="S::lucy.moorhouse@heritage.ttct.co.uk::91b527cc-812c-4e64-b3c2-f903c45349d0" providerId="AD" clId="Web-{7370827B-1FD1-0A9B-8E5B-14BD30D7F171}" dt="2024-02-14T14:25:52.637" v="2" actId="20577"/>
          <ac:spMkLst>
            <pc:docMk/>
            <pc:sldMk cId="0" sldId="257"/>
            <ac:spMk id="4" creationId="{00000000-0000-0000-0000-000000000000}"/>
          </ac:spMkLst>
        </pc:spChg>
      </pc:sldChg>
    </pc:docChg>
  </pc:docChgLst>
  <pc:docChgLst>
    <pc:chgData name="Mrs L Moorhouse" userId="S::lucy.moorhouse@heritage.ttct.co.uk::91b527cc-812c-4e64-b3c2-f903c45349d0" providerId="AD" clId="Web-{22F908C3-B145-D373-1350-6595A5DAC9A8}"/>
    <pc:docChg chg="addSld">
      <pc:chgData name="Mrs L Moorhouse" userId="S::lucy.moorhouse@heritage.ttct.co.uk::91b527cc-812c-4e64-b3c2-f903c45349d0" providerId="AD" clId="Web-{22F908C3-B145-D373-1350-6595A5DAC9A8}" dt="2024-02-14T11:09:38.752" v="0"/>
      <pc:docMkLst>
        <pc:docMk/>
      </pc:docMkLst>
      <pc:sldChg chg="new">
        <pc:chgData name="Mrs L Moorhouse" userId="S::lucy.moorhouse@heritage.ttct.co.uk::91b527cc-812c-4e64-b3c2-f903c45349d0" providerId="AD" clId="Web-{22F908C3-B145-D373-1350-6595A5DAC9A8}" dt="2024-02-14T11:09:38.752" v="0"/>
        <pc:sldMkLst>
          <pc:docMk/>
          <pc:sldMk cId="1692701774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805428" y="414527"/>
            <a:ext cx="1673351" cy="839724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8976" y="64006"/>
            <a:ext cx="4193158" cy="6793990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283463" y="227075"/>
            <a:ext cx="11683365" cy="1226820"/>
          </a:xfrm>
          <a:custGeom>
            <a:avLst/>
            <a:gdLst/>
            <a:ahLst/>
            <a:cxnLst/>
            <a:rect l="l" t="t" r="r" b="b"/>
            <a:pathLst>
              <a:path w="11683365" h="1226820">
                <a:moveTo>
                  <a:pt x="11069574" y="0"/>
                </a:moveTo>
                <a:lnTo>
                  <a:pt x="613410" y="0"/>
                </a:lnTo>
                <a:lnTo>
                  <a:pt x="565472" y="1845"/>
                </a:lnTo>
                <a:lnTo>
                  <a:pt x="518544" y="7289"/>
                </a:lnTo>
                <a:lnTo>
                  <a:pt x="472762" y="16197"/>
                </a:lnTo>
                <a:lnTo>
                  <a:pt x="428261" y="28432"/>
                </a:lnTo>
                <a:lnTo>
                  <a:pt x="385178" y="43857"/>
                </a:lnTo>
                <a:lnTo>
                  <a:pt x="343649" y="62337"/>
                </a:lnTo>
                <a:lnTo>
                  <a:pt x="303812" y="83735"/>
                </a:lnTo>
                <a:lnTo>
                  <a:pt x="265801" y="107915"/>
                </a:lnTo>
                <a:lnTo>
                  <a:pt x="229755" y="134740"/>
                </a:lnTo>
                <a:lnTo>
                  <a:pt x="195808" y="164075"/>
                </a:lnTo>
                <a:lnTo>
                  <a:pt x="164098" y="195783"/>
                </a:lnTo>
                <a:lnTo>
                  <a:pt x="134760" y="229728"/>
                </a:lnTo>
                <a:lnTo>
                  <a:pt x="107932" y="265774"/>
                </a:lnTo>
                <a:lnTo>
                  <a:pt x="83749" y="303784"/>
                </a:lnTo>
                <a:lnTo>
                  <a:pt x="62348" y="343622"/>
                </a:lnTo>
                <a:lnTo>
                  <a:pt x="43865" y="385151"/>
                </a:lnTo>
                <a:lnTo>
                  <a:pt x="28437" y="428237"/>
                </a:lnTo>
                <a:lnTo>
                  <a:pt x="16200" y="472742"/>
                </a:lnTo>
                <a:lnTo>
                  <a:pt x="7291" y="518530"/>
                </a:lnTo>
                <a:lnTo>
                  <a:pt x="1845" y="565464"/>
                </a:lnTo>
                <a:lnTo>
                  <a:pt x="0" y="613410"/>
                </a:lnTo>
                <a:lnTo>
                  <a:pt x="1845" y="661355"/>
                </a:lnTo>
                <a:lnTo>
                  <a:pt x="7291" y="708289"/>
                </a:lnTo>
                <a:lnTo>
                  <a:pt x="16200" y="754077"/>
                </a:lnTo>
                <a:lnTo>
                  <a:pt x="28437" y="798582"/>
                </a:lnTo>
                <a:lnTo>
                  <a:pt x="43865" y="841668"/>
                </a:lnTo>
                <a:lnTo>
                  <a:pt x="62348" y="883197"/>
                </a:lnTo>
                <a:lnTo>
                  <a:pt x="83749" y="923036"/>
                </a:lnTo>
                <a:lnTo>
                  <a:pt x="107932" y="961045"/>
                </a:lnTo>
                <a:lnTo>
                  <a:pt x="134760" y="997091"/>
                </a:lnTo>
                <a:lnTo>
                  <a:pt x="164098" y="1031036"/>
                </a:lnTo>
                <a:lnTo>
                  <a:pt x="195808" y="1062744"/>
                </a:lnTo>
                <a:lnTo>
                  <a:pt x="229755" y="1092079"/>
                </a:lnTo>
                <a:lnTo>
                  <a:pt x="265801" y="1118904"/>
                </a:lnTo>
                <a:lnTo>
                  <a:pt x="303812" y="1143084"/>
                </a:lnTo>
                <a:lnTo>
                  <a:pt x="343649" y="1164482"/>
                </a:lnTo>
                <a:lnTo>
                  <a:pt x="385178" y="1182962"/>
                </a:lnTo>
                <a:lnTo>
                  <a:pt x="428261" y="1198387"/>
                </a:lnTo>
                <a:lnTo>
                  <a:pt x="472762" y="1210622"/>
                </a:lnTo>
                <a:lnTo>
                  <a:pt x="518544" y="1219530"/>
                </a:lnTo>
                <a:lnTo>
                  <a:pt x="565472" y="1224974"/>
                </a:lnTo>
                <a:lnTo>
                  <a:pt x="613410" y="1226820"/>
                </a:lnTo>
                <a:lnTo>
                  <a:pt x="11069574" y="1226820"/>
                </a:lnTo>
                <a:lnTo>
                  <a:pt x="11117519" y="1224974"/>
                </a:lnTo>
                <a:lnTo>
                  <a:pt x="11164453" y="1219530"/>
                </a:lnTo>
                <a:lnTo>
                  <a:pt x="11210241" y="1210622"/>
                </a:lnTo>
                <a:lnTo>
                  <a:pt x="11254746" y="1198387"/>
                </a:lnTo>
                <a:lnTo>
                  <a:pt x="11297832" y="1182962"/>
                </a:lnTo>
                <a:lnTo>
                  <a:pt x="11339361" y="1164482"/>
                </a:lnTo>
                <a:lnTo>
                  <a:pt x="11379200" y="1143084"/>
                </a:lnTo>
                <a:lnTo>
                  <a:pt x="11417209" y="1118904"/>
                </a:lnTo>
                <a:lnTo>
                  <a:pt x="11453255" y="1092079"/>
                </a:lnTo>
                <a:lnTo>
                  <a:pt x="11487200" y="1062744"/>
                </a:lnTo>
                <a:lnTo>
                  <a:pt x="11518908" y="1031036"/>
                </a:lnTo>
                <a:lnTo>
                  <a:pt x="11548243" y="997091"/>
                </a:lnTo>
                <a:lnTo>
                  <a:pt x="11575068" y="961045"/>
                </a:lnTo>
                <a:lnTo>
                  <a:pt x="11599248" y="923036"/>
                </a:lnTo>
                <a:lnTo>
                  <a:pt x="11620646" y="883197"/>
                </a:lnTo>
                <a:lnTo>
                  <a:pt x="11639126" y="841668"/>
                </a:lnTo>
                <a:lnTo>
                  <a:pt x="11654551" y="798582"/>
                </a:lnTo>
                <a:lnTo>
                  <a:pt x="11666786" y="754077"/>
                </a:lnTo>
                <a:lnTo>
                  <a:pt x="11675694" y="708289"/>
                </a:lnTo>
                <a:lnTo>
                  <a:pt x="11681138" y="661355"/>
                </a:lnTo>
                <a:lnTo>
                  <a:pt x="11682984" y="613410"/>
                </a:lnTo>
                <a:lnTo>
                  <a:pt x="11681138" y="565464"/>
                </a:lnTo>
                <a:lnTo>
                  <a:pt x="11675694" y="518530"/>
                </a:lnTo>
                <a:lnTo>
                  <a:pt x="11666786" y="472742"/>
                </a:lnTo>
                <a:lnTo>
                  <a:pt x="11654551" y="428237"/>
                </a:lnTo>
                <a:lnTo>
                  <a:pt x="11639126" y="385151"/>
                </a:lnTo>
                <a:lnTo>
                  <a:pt x="11620646" y="343622"/>
                </a:lnTo>
                <a:lnTo>
                  <a:pt x="11599248" y="303784"/>
                </a:lnTo>
                <a:lnTo>
                  <a:pt x="11575068" y="265774"/>
                </a:lnTo>
                <a:lnTo>
                  <a:pt x="11548243" y="229728"/>
                </a:lnTo>
                <a:lnTo>
                  <a:pt x="11518908" y="195783"/>
                </a:lnTo>
                <a:lnTo>
                  <a:pt x="11487200" y="164075"/>
                </a:lnTo>
                <a:lnTo>
                  <a:pt x="11453255" y="134740"/>
                </a:lnTo>
                <a:lnTo>
                  <a:pt x="11417209" y="107915"/>
                </a:lnTo>
                <a:lnTo>
                  <a:pt x="11379200" y="83735"/>
                </a:lnTo>
                <a:lnTo>
                  <a:pt x="11339361" y="62337"/>
                </a:lnTo>
                <a:lnTo>
                  <a:pt x="11297832" y="43857"/>
                </a:lnTo>
                <a:lnTo>
                  <a:pt x="11254746" y="28432"/>
                </a:lnTo>
                <a:lnTo>
                  <a:pt x="11210241" y="16197"/>
                </a:lnTo>
                <a:lnTo>
                  <a:pt x="11164453" y="7289"/>
                </a:lnTo>
                <a:lnTo>
                  <a:pt x="11117519" y="1845"/>
                </a:lnTo>
                <a:lnTo>
                  <a:pt x="110695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9016" y="434340"/>
            <a:ext cx="1391411" cy="800100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1091671" y="413004"/>
            <a:ext cx="504444" cy="8001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14830" y="516077"/>
            <a:ext cx="8562339" cy="574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C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310" y="1971878"/>
            <a:ext cx="11441379" cy="35928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lucy.moorhouse@heritage.ttct.co.uk" TargetMode="External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ucy.moorhouse@heritage.ttct.co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lucy.moorhouse@heritage.ttct.co.u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lucy.moorhouse@heritage.ttct.co.uk" TargetMode="External"/><Relationship Id="rId3" Type="http://schemas.openxmlformats.org/officeDocument/2006/relationships/hyperlink" Target="http://www.allaboutcareers.com/careers/career-path/healthcare-allied-health-professionals-misc" TargetMode="External"/><Relationship Id="rId7" Type="http://schemas.openxmlformats.org/officeDocument/2006/relationships/hyperlink" Target="https://www.healthcareers.nhs.uk/career-planning/study-and-training/nhs-apprenticeships" TargetMode="External"/><Relationship Id="rId2" Type="http://schemas.openxmlformats.org/officeDocument/2006/relationships/hyperlink" Target="http://www.allaboutcareers.com/careers/career-path/clinical-support-staff-healthcare-assistant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allaboutcareers.com/careers/job-profile/art-therapist" TargetMode="External"/><Relationship Id="rId5" Type="http://schemas.openxmlformats.org/officeDocument/2006/relationships/hyperlink" Target="http://www.allaboutcareers.com/careers/job-profile/speech-therapist" TargetMode="External"/><Relationship Id="rId4" Type="http://schemas.openxmlformats.org/officeDocument/2006/relationships/hyperlink" Target="http://www.allaboutcareers.com/careers/job-profile/occupational-therapis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7179" y="1748027"/>
            <a:ext cx="5798820" cy="4361815"/>
          </a:xfrm>
          <a:custGeom>
            <a:avLst/>
            <a:gdLst/>
            <a:ahLst/>
            <a:cxnLst/>
            <a:rect l="l" t="t" r="r" b="b"/>
            <a:pathLst>
              <a:path w="5798820" h="4361815">
                <a:moveTo>
                  <a:pt x="5483860" y="0"/>
                </a:moveTo>
                <a:lnTo>
                  <a:pt x="314960" y="0"/>
                </a:lnTo>
                <a:lnTo>
                  <a:pt x="268416" y="3414"/>
                </a:lnTo>
                <a:lnTo>
                  <a:pt x="223993" y="13331"/>
                </a:lnTo>
                <a:lnTo>
                  <a:pt x="182178" y="29266"/>
                </a:lnTo>
                <a:lnTo>
                  <a:pt x="143459" y="50731"/>
                </a:lnTo>
                <a:lnTo>
                  <a:pt x="108321" y="77240"/>
                </a:lnTo>
                <a:lnTo>
                  <a:pt x="77252" y="108305"/>
                </a:lnTo>
                <a:lnTo>
                  <a:pt x="50740" y="143442"/>
                </a:lnTo>
                <a:lnTo>
                  <a:pt x="29272" y="182162"/>
                </a:lnTo>
                <a:lnTo>
                  <a:pt x="13334" y="223979"/>
                </a:lnTo>
                <a:lnTo>
                  <a:pt x="3414" y="268407"/>
                </a:lnTo>
                <a:lnTo>
                  <a:pt x="0" y="314960"/>
                </a:lnTo>
                <a:lnTo>
                  <a:pt x="0" y="4046728"/>
                </a:lnTo>
                <a:lnTo>
                  <a:pt x="3414" y="4093271"/>
                </a:lnTo>
                <a:lnTo>
                  <a:pt x="13334" y="4137694"/>
                </a:lnTo>
                <a:lnTo>
                  <a:pt x="29272" y="4179509"/>
                </a:lnTo>
                <a:lnTo>
                  <a:pt x="50740" y="4218228"/>
                </a:lnTo>
                <a:lnTo>
                  <a:pt x="77252" y="4253366"/>
                </a:lnTo>
                <a:lnTo>
                  <a:pt x="108321" y="4284435"/>
                </a:lnTo>
                <a:lnTo>
                  <a:pt x="143459" y="4310947"/>
                </a:lnTo>
                <a:lnTo>
                  <a:pt x="182178" y="4332415"/>
                </a:lnTo>
                <a:lnTo>
                  <a:pt x="223993" y="4348353"/>
                </a:lnTo>
                <a:lnTo>
                  <a:pt x="268416" y="4358273"/>
                </a:lnTo>
                <a:lnTo>
                  <a:pt x="314960" y="4361688"/>
                </a:lnTo>
                <a:lnTo>
                  <a:pt x="5483860" y="4361688"/>
                </a:lnTo>
                <a:lnTo>
                  <a:pt x="5530412" y="4358273"/>
                </a:lnTo>
                <a:lnTo>
                  <a:pt x="5574840" y="4348353"/>
                </a:lnTo>
                <a:lnTo>
                  <a:pt x="5616657" y="4332415"/>
                </a:lnTo>
                <a:lnTo>
                  <a:pt x="5655377" y="4310947"/>
                </a:lnTo>
                <a:lnTo>
                  <a:pt x="5690514" y="4284435"/>
                </a:lnTo>
                <a:lnTo>
                  <a:pt x="5721579" y="4253366"/>
                </a:lnTo>
                <a:lnTo>
                  <a:pt x="5748088" y="4218228"/>
                </a:lnTo>
                <a:lnTo>
                  <a:pt x="5769553" y="4179509"/>
                </a:lnTo>
                <a:lnTo>
                  <a:pt x="5785488" y="4137694"/>
                </a:lnTo>
                <a:lnTo>
                  <a:pt x="5795405" y="4093271"/>
                </a:lnTo>
                <a:lnTo>
                  <a:pt x="5798820" y="4046728"/>
                </a:lnTo>
                <a:lnTo>
                  <a:pt x="5798820" y="314960"/>
                </a:lnTo>
                <a:lnTo>
                  <a:pt x="5795405" y="268407"/>
                </a:lnTo>
                <a:lnTo>
                  <a:pt x="5785488" y="223979"/>
                </a:lnTo>
                <a:lnTo>
                  <a:pt x="5769553" y="182162"/>
                </a:lnTo>
                <a:lnTo>
                  <a:pt x="5748088" y="143442"/>
                </a:lnTo>
                <a:lnTo>
                  <a:pt x="5721579" y="108305"/>
                </a:lnTo>
                <a:lnTo>
                  <a:pt x="5690514" y="77240"/>
                </a:lnTo>
                <a:lnTo>
                  <a:pt x="5655377" y="50731"/>
                </a:lnTo>
                <a:lnTo>
                  <a:pt x="5616657" y="29266"/>
                </a:lnTo>
                <a:lnTo>
                  <a:pt x="5574840" y="13331"/>
                </a:lnTo>
                <a:lnTo>
                  <a:pt x="5530412" y="3414"/>
                </a:lnTo>
                <a:lnTo>
                  <a:pt x="5483860" y="0"/>
                </a:lnTo>
                <a:close/>
              </a:path>
            </a:pathLst>
          </a:custGeom>
          <a:solidFill>
            <a:srgbClr val="E2A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47875" y="516077"/>
            <a:ext cx="907859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10">
                <a:solidFill>
                  <a:srgbClr val="000000"/>
                </a:solidFill>
              </a:rPr>
              <a:t>Course</a:t>
            </a:r>
            <a:r>
              <a:rPr spc="95">
                <a:solidFill>
                  <a:srgbClr val="000000"/>
                </a:solidFill>
              </a:rPr>
              <a:t> </a:t>
            </a:r>
            <a:r>
              <a:rPr spc="220">
                <a:solidFill>
                  <a:srgbClr val="000000"/>
                </a:solidFill>
              </a:rPr>
              <a:t>Information:</a:t>
            </a:r>
            <a:r>
              <a:rPr spc="95">
                <a:solidFill>
                  <a:srgbClr val="000000"/>
                </a:solidFill>
              </a:rPr>
              <a:t> </a:t>
            </a:r>
            <a:r>
              <a:rPr spc="265"/>
              <a:t>Health</a:t>
            </a:r>
            <a:r>
              <a:rPr spc="100"/>
              <a:t> </a:t>
            </a:r>
            <a:r>
              <a:rPr spc="250"/>
              <a:t>&amp;</a:t>
            </a:r>
            <a:r>
              <a:rPr spc="95"/>
              <a:t> </a:t>
            </a:r>
            <a:r>
              <a:rPr spc="275"/>
              <a:t>Social</a:t>
            </a:r>
            <a:r>
              <a:rPr spc="100"/>
              <a:t> </a:t>
            </a:r>
            <a:r>
              <a:rPr spc="275"/>
              <a:t>Care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75310" y="1971878"/>
            <a:ext cx="5608955" cy="3592829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marL="12700" marR="219710">
              <a:lnSpc>
                <a:spcPct val="100000"/>
              </a:lnSpc>
              <a:spcBef>
                <a:spcPts val="100"/>
              </a:spcBef>
            </a:pPr>
            <a:r>
              <a:rPr sz="1800" spc="110">
                <a:latin typeface="Calibri"/>
                <a:cs typeface="Calibri"/>
              </a:rPr>
              <a:t>The</a:t>
            </a:r>
            <a:r>
              <a:rPr sz="1800" spc="80">
                <a:latin typeface="Calibri"/>
                <a:cs typeface="Calibri"/>
              </a:rPr>
              <a:t> </a:t>
            </a:r>
            <a:r>
              <a:rPr sz="1800" spc="200">
                <a:latin typeface="Calibri"/>
                <a:cs typeface="Calibri"/>
              </a:rPr>
              <a:t>BTEC</a:t>
            </a:r>
            <a:r>
              <a:rPr sz="1800" spc="85">
                <a:latin typeface="Calibri"/>
                <a:cs typeface="Calibri"/>
              </a:rPr>
              <a:t> </a:t>
            </a:r>
            <a:r>
              <a:rPr sz="1800" spc="75">
                <a:latin typeface="Calibri"/>
                <a:cs typeface="Calibri"/>
              </a:rPr>
              <a:t>Health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&amp;</a:t>
            </a:r>
            <a:r>
              <a:rPr sz="1800" spc="70">
                <a:latin typeface="Calibri"/>
                <a:cs typeface="Calibri"/>
              </a:rPr>
              <a:t> </a:t>
            </a:r>
            <a:r>
              <a:rPr sz="1800" spc="105">
                <a:latin typeface="Calibri"/>
                <a:cs typeface="Calibri"/>
              </a:rPr>
              <a:t>Social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 spc="125">
                <a:latin typeface="Calibri"/>
                <a:cs typeface="Calibri"/>
              </a:rPr>
              <a:t>Care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 spc="105">
                <a:latin typeface="Calibri"/>
                <a:cs typeface="Calibri"/>
              </a:rPr>
              <a:t>course</a:t>
            </a:r>
            <a:r>
              <a:rPr sz="1800" spc="70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will</a:t>
            </a:r>
            <a:r>
              <a:rPr sz="1800" spc="45">
                <a:latin typeface="Calibri"/>
                <a:cs typeface="Calibri"/>
              </a:rPr>
              <a:t> </a:t>
            </a:r>
            <a:r>
              <a:rPr sz="1800" spc="110">
                <a:latin typeface="Calibri"/>
                <a:cs typeface="Calibri"/>
              </a:rPr>
              <a:t>help</a:t>
            </a:r>
            <a:r>
              <a:rPr sz="1800" spc="65">
                <a:latin typeface="Calibri"/>
                <a:cs typeface="Calibri"/>
              </a:rPr>
              <a:t> </a:t>
            </a:r>
            <a:r>
              <a:rPr sz="1800" spc="70">
                <a:latin typeface="Calibri"/>
                <a:cs typeface="Calibri"/>
              </a:rPr>
              <a:t>you </a:t>
            </a:r>
            <a:r>
              <a:rPr sz="1800" spc="120">
                <a:latin typeface="Calibri"/>
                <a:cs typeface="Calibri"/>
              </a:rPr>
              <a:t>on</a:t>
            </a:r>
            <a:r>
              <a:rPr sz="1800" spc="70">
                <a:latin typeface="Calibri"/>
                <a:cs typeface="Calibri"/>
              </a:rPr>
              <a:t> </a:t>
            </a:r>
            <a:r>
              <a:rPr sz="1800" spc="80">
                <a:latin typeface="Calibri"/>
                <a:cs typeface="Calibri"/>
              </a:rPr>
              <a:t>your</a:t>
            </a:r>
            <a:r>
              <a:rPr sz="1800" spc="60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first</a:t>
            </a:r>
            <a:r>
              <a:rPr sz="1800" spc="60">
                <a:latin typeface="Calibri"/>
                <a:cs typeface="Calibri"/>
              </a:rPr>
              <a:t> </a:t>
            </a:r>
            <a:r>
              <a:rPr sz="1800" spc="90">
                <a:latin typeface="Calibri"/>
                <a:cs typeface="Calibri"/>
              </a:rPr>
              <a:t>steps</a:t>
            </a:r>
            <a:r>
              <a:rPr sz="1800" spc="45">
                <a:latin typeface="Calibri"/>
                <a:cs typeface="Calibri"/>
              </a:rPr>
              <a:t> </a:t>
            </a:r>
            <a:r>
              <a:rPr sz="1800" spc="55">
                <a:latin typeface="Calibri"/>
                <a:cs typeface="Calibri"/>
              </a:rPr>
              <a:t>into</a:t>
            </a:r>
            <a:r>
              <a:rPr sz="1800" spc="65">
                <a:latin typeface="Calibri"/>
                <a:cs typeface="Calibri"/>
              </a:rPr>
              <a:t> </a:t>
            </a:r>
            <a:r>
              <a:rPr sz="1800" spc="90">
                <a:latin typeface="Calibri"/>
                <a:cs typeface="Calibri"/>
              </a:rPr>
              <a:t>a</a:t>
            </a:r>
            <a:r>
              <a:rPr sz="1800" spc="60">
                <a:latin typeface="Calibri"/>
                <a:cs typeface="Calibri"/>
              </a:rPr>
              <a:t> </a:t>
            </a:r>
            <a:r>
              <a:rPr sz="1800" spc="75">
                <a:latin typeface="Calibri"/>
                <a:cs typeface="Calibri"/>
              </a:rPr>
              <a:t>career</a:t>
            </a:r>
            <a:r>
              <a:rPr sz="1800" spc="65">
                <a:latin typeface="Calibri"/>
                <a:cs typeface="Calibri"/>
              </a:rPr>
              <a:t> in</a:t>
            </a:r>
            <a:r>
              <a:rPr sz="1800" spc="60">
                <a:latin typeface="Calibri"/>
                <a:cs typeface="Calibri"/>
              </a:rPr>
              <a:t> </a:t>
            </a:r>
            <a:r>
              <a:rPr sz="1800" spc="75">
                <a:latin typeface="Calibri"/>
                <a:cs typeface="Calibri"/>
              </a:rPr>
              <a:t>Health</a:t>
            </a:r>
            <a:r>
              <a:rPr sz="1800" spc="55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&amp;</a:t>
            </a:r>
            <a:r>
              <a:rPr sz="1800" spc="60">
                <a:latin typeface="Calibri"/>
                <a:cs typeface="Calibri"/>
              </a:rPr>
              <a:t> </a:t>
            </a:r>
            <a:r>
              <a:rPr sz="1800" spc="90">
                <a:latin typeface="Calibri"/>
                <a:cs typeface="Calibri"/>
              </a:rPr>
              <a:t>Social </a:t>
            </a:r>
            <a:r>
              <a:rPr sz="1800" spc="100">
                <a:latin typeface="Calibri"/>
                <a:cs typeface="Calibri"/>
              </a:rPr>
              <a:t>Care.</a:t>
            </a:r>
            <a:r>
              <a:rPr sz="1800" spc="445">
                <a:latin typeface="Calibri"/>
                <a:cs typeface="Calibri"/>
              </a:rPr>
              <a:t> </a:t>
            </a:r>
            <a:r>
              <a:rPr sz="1800" spc="105">
                <a:latin typeface="Calibri"/>
                <a:cs typeface="Calibri"/>
              </a:rPr>
              <a:t>The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 spc="70">
                <a:latin typeface="Calibri"/>
                <a:cs typeface="Calibri"/>
              </a:rPr>
              <a:t>qualification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will</a:t>
            </a:r>
            <a:r>
              <a:rPr sz="1800" spc="45">
                <a:latin typeface="Calibri"/>
                <a:cs typeface="Calibri"/>
              </a:rPr>
              <a:t> </a:t>
            </a:r>
            <a:r>
              <a:rPr sz="1800" spc="105">
                <a:latin typeface="Calibri"/>
                <a:cs typeface="Calibri"/>
              </a:rPr>
              <a:t>make</a:t>
            </a:r>
            <a:r>
              <a:rPr sz="1800" spc="80">
                <a:latin typeface="Calibri"/>
                <a:cs typeface="Calibri"/>
              </a:rPr>
              <a:t> </a:t>
            </a:r>
            <a:r>
              <a:rPr sz="1800" spc="100">
                <a:latin typeface="Calibri"/>
                <a:cs typeface="Calibri"/>
              </a:rPr>
              <a:t>you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 spc="55">
                <a:latin typeface="Calibri"/>
                <a:cs typeface="Calibri"/>
              </a:rPr>
              <a:t>think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 spc="95">
                <a:latin typeface="Calibri"/>
                <a:cs typeface="Calibri"/>
              </a:rPr>
              <a:t>and empathise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with</a:t>
            </a:r>
            <a:r>
              <a:rPr sz="1800" spc="85">
                <a:latin typeface="Calibri"/>
                <a:cs typeface="Calibri"/>
              </a:rPr>
              <a:t> </a:t>
            </a:r>
            <a:r>
              <a:rPr sz="1800" spc="130">
                <a:latin typeface="Calibri"/>
                <a:cs typeface="Calibri"/>
              </a:rPr>
              <a:t>people</a:t>
            </a:r>
            <a:r>
              <a:rPr sz="1800" spc="65">
                <a:latin typeface="Calibri"/>
                <a:cs typeface="Calibri"/>
              </a:rPr>
              <a:t> </a:t>
            </a:r>
            <a:r>
              <a:rPr sz="1800" spc="125">
                <a:latin typeface="Calibri"/>
                <a:cs typeface="Calibri"/>
              </a:rPr>
              <a:t>and</a:t>
            </a:r>
            <a:r>
              <a:rPr sz="1800" spc="95">
                <a:latin typeface="Calibri"/>
                <a:cs typeface="Calibri"/>
              </a:rPr>
              <a:t> </a:t>
            </a:r>
            <a:r>
              <a:rPr lang="en-US" spc="50">
                <a:latin typeface="Calibri"/>
                <a:cs typeface="Calibri"/>
              </a:rPr>
              <a:t>real-life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 spc="55">
                <a:latin typeface="Calibri"/>
                <a:cs typeface="Calibri"/>
              </a:rPr>
              <a:t>situations.</a:t>
            </a:r>
            <a:r>
              <a:rPr sz="1800" spc="480">
                <a:latin typeface="Calibri"/>
                <a:cs typeface="Calibri"/>
              </a:rPr>
              <a:t> </a:t>
            </a:r>
            <a:r>
              <a:rPr sz="1800" spc="75">
                <a:latin typeface="Calibri"/>
                <a:cs typeface="Calibri"/>
              </a:rPr>
              <a:t>We </a:t>
            </a:r>
            <a:r>
              <a:rPr sz="1800" spc="105">
                <a:latin typeface="Calibri"/>
                <a:cs typeface="Calibri"/>
              </a:rPr>
              <a:t>delve</a:t>
            </a:r>
            <a:r>
              <a:rPr sz="1800" spc="30">
                <a:latin typeface="Calibri"/>
                <a:cs typeface="Calibri"/>
              </a:rPr>
              <a:t> </a:t>
            </a:r>
            <a:r>
              <a:rPr sz="1800" spc="120">
                <a:latin typeface="Calibri"/>
                <a:cs typeface="Calibri"/>
              </a:rPr>
              <a:t>deeply</a:t>
            </a:r>
            <a:r>
              <a:rPr sz="1800" spc="15">
                <a:latin typeface="Calibri"/>
                <a:cs typeface="Calibri"/>
              </a:rPr>
              <a:t> </a:t>
            </a:r>
            <a:r>
              <a:rPr sz="1800" spc="60">
                <a:latin typeface="Calibri"/>
                <a:cs typeface="Calibri"/>
              </a:rPr>
              <a:t>into</a:t>
            </a:r>
            <a:r>
              <a:rPr sz="1800" spc="55">
                <a:latin typeface="Calibri"/>
                <a:cs typeface="Calibri"/>
              </a:rPr>
              <a:t> </a:t>
            </a:r>
            <a:r>
              <a:rPr sz="1800" spc="60">
                <a:latin typeface="Calibri"/>
                <a:cs typeface="Calibri"/>
              </a:rPr>
              <a:t>the</a:t>
            </a:r>
            <a:r>
              <a:rPr sz="1800" spc="45">
                <a:latin typeface="Calibri"/>
                <a:cs typeface="Calibri"/>
              </a:rPr>
              <a:t> </a:t>
            </a:r>
            <a:r>
              <a:rPr sz="1800" spc="90">
                <a:latin typeface="Calibri"/>
                <a:cs typeface="Calibri"/>
              </a:rPr>
              <a:t>growth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 spc="125">
                <a:latin typeface="Calibri"/>
                <a:cs typeface="Calibri"/>
              </a:rPr>
              <a:t>and</a:t>
            </a:r>
            <a:r>
              <a:rPr sz="1800" spc="60">
                <a:latin typeface="Calibri"/>
                <a:cs typeface="Calibri"/>
              </a:rPr>
              <a:t> </a:t>
            </a:r>
            <a:r>
              <a:rPr sz="1800" spc="105">
                <a:latin typeface="Calibri"/>
                <a:cs typeface="Calibri"/>
              </a:rPr>
              <a:t>development</a:t>
            </a:r>
            <a:r>
              <a:rPr sz="1800" spc="25">
                <a:latin typeface="Calibri"/>
                <a:cs typeface="Calibri"/>
              </a:rPr>
              <a:t> </a:t>
            </a:r>
            <a:r>
              <a:rPr sz="1800" spc="30">
                <a:latin typeface="Calibri"/>
                <a:cs typeface="Calibri"/>
              </a:rPr>
              <a:t>of </a:t>
            </a:r>
            <a:r>
              <a:rPr sz="1800" spc="130">
                <a:latin typeface="Calibri"/>
                <a:cs typeface="Calibri"/>
              </a:rPr>
              <a:t>people</a:t>
            </a:r>
            <a:r>
              <a:rPr sz="1800" spc="20">
                <a:latin typeface="Calibri"/>
                <a:cs typeface="Calibri"/>
              </a:rPr>
              <a:t> </a:t>
            </a:r>
            <a:r>
              <a:rPr sz="1800" spc="60">
                <a:latin typeface="Calibri"/>
                <a:cs typeface="Calibri"/>
              </a:rPr>
              <a:t>from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 spc="125">
                <a:latin typeface="Calibri"/>
                <a:cs typeface="Calibri"/>
              </a:rPr>
              <a:t>babies</a:t>
            </a:r>
            <a:r>
              <a:rPr sz="1800" spc="40">
                <a:latin typeface="Calibri"/>
                <a:cs typeface="Calibri"/>
              </a:rPr>
              <a:t> </a:t>
            </a:r>
            <a:r>
              <a:rPr sz="1800" spc="50">
                <a:latin typeface="Calibri"/>
                <a:cs typeface="Calibri"/>
              </a:rPr>
              <a:t>to</a:t>
            </a:r>
            <a:r>
              <a:rPr sz="1800" spc="55">
                <a:latin typeface="Calibri"/>
                <a:cs typeface="Calibri"/>
              </a:rPr>
              <a:t> </a:t>
            </a:r>
            <a:r>
              <a:rPr sz="1800" spc="75">
                <a:latin typeface="Calibri"/>
                <a:cs typeface="Calibri"/>
              </a:rPr>
              <a:t>adults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 spc="125">
                <a:latin typeface="Calibri"/>
                <a:cs typeface="Calibri"/>
              </a:rPr>
              <a:t>and</a:t>
            </a:r>
            <a:r>
              <a:rPr sz="1800" spc="55">
                <a:latin typeface="Calibri"/>
                <a:cs typeface="Calibri"/>
              </a:rPr>
              <a:t> </a:t>
            </a:r>
            <a:r>
              <a:rPr sz="1800" spc="50">
                <a:latin typeface="Calibri"/>
                <a:cs typeface="Calibri"/>
              </a:rPr>
              <a:t>all</a:t>
            </a:r>
            <a:r>
              <a:rPr sz="1800" spc="45">
                <a:latin typeface="Calibri"/>
                <a:cs typeface="Calibri"/>
              </a:rPr>
              <a:t> </a:t>
            </a:r>
            <a:r>
              <a:rPr sz="1800" spc="65">
                <a:latin typeface="Calibri"/>
                <a:cs typeface="Calibri"/>
              </a:rPr>
              <a:t>the</a:t>
            </a:r>
            <a:r>
              <a:rPr sz="1800" spc="45">
                <a:latin typeface="Calibri"/>
                <a:cs typeface="Calibri"/>
              </a:rPr>
              <a:t> </a:t>
            </a:r>
            <a:r>
              <a:rPr sz="1800" spc="60">
                <a:latin typeface="Calibri"/>
                <a:cs typeface="Calibri"/>
              </a:rPr>
              <a:t>factors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 spc="-20">
                <a:latin typeface="Calibri"/>
                <a:cs typeface="Calibri"/>
              </a:rPr>
              <a:t>that </a:t>
            </a:r>
            <a:r>
              <a:rPr sz="1800" spc="110">
                <a:latin typeface="Calibri"/>
                <a:cs typeface="Calibri"/>
              </a:rPr>
              <a:t>can</a:t>
            </a:r>
            <a:r>
              <a:rPr sz="1800" spc="120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affect</a:t>
            </a:r>
            <a:r>
              <a:rPr sz="1800" spc="120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this</a:t>
            </a:r>
            <a:r>
              <a:rPr sz="1800" spc="130">
                <a:latin typeface="Calibri"/>
                <a:cs typeface="Calibri"/>
              </a:rPr>
              <a:t> along</a:t>
            </a:r>
            <a:r>
              <a:rPr sz="1800" spc="114">
                <a:latin typeface="Calibri"/>
                <a:cs typeface="Calibri"/>
              </a:rPr>
              <a:t> </a:t>
            </a:r>
            <a:r>
              <a:rPr sz="1800" spc="65">
                <a:latin typeface="Calibri"/>
                <a:cs typeface="Calibri"/>
              </a:rPr>
              <a:t>the</a:t>
            </a:r>
            <a:r>
              <a:rPr sz="1800" spc="135">
                <a:latin typeface="Calibri"/>
                <a:cs typeface="Calibri"/>
              </a:rPr>
              <a:t> </a:t>
            </a:r>
            <a:r>
              <a:rPr sz="1800" spc="-20">
                <a:latin typeface="Calibri"/>
                <a:cs typeface="Calibri"/>
              </a:rPr>
              <a:t>way.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spc="90">
                <a:latin typeface="Calibri"/>
                <a:cs typeface="Calibri"/>
              </a:rPr>
              <a:t>You</a:t>
            </a:r>
            <a:r>
              <a:rPr sz="1800" spc="80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will</a:t>
            </a:r>
            <a:r>
              <a:rPr sz="1800" spc="40">
                <a:latin typeface="Calibri"/>
                <a:cs typeface="Calibri"/>
              </a:rPr>
              <a:t> </a:t>
            </a:r>
            <a:r>
              <a:rPr sz="1800" spc="85">
                <a:latin typeface="Calibri"/>
                <a:cs typeface="Calibri"/>
              </a:rPr>
              <a:t>have</a:t>
            </a:r>
            <a:r>
              <a:rPr sz="1800" spc="70">
                <a:latin typeface="Calibri"/>
                <a:cs typeface="Calibri"/>
              </a:rPr>
              <a:t> </a:t>
            </a:r>
            <a:r>
              <a:rPr sz="1800" spc="55">
                <a:latin typeface="Calibri"/>
                <a:cs typeface="Calibri"/>
              </a:rPr>
              <a:t>to</a:t>
            </a:r>
            <a:r>
              <a:rPr sz="1800" spc="70">
                <a:latin typeface="Calibri"/>
                <a:cs typeface="Calibri"/>
              </a:rPr>
              <a:t> </a:t>
            </a:r>
            <a:r>
              <a:rPr sz="1800" spc="160">
                <a:latin typeface="Calibri"/>
                <a:cs typeface="Calibri"/>
              </a:rPr>
              <a:t>be</a:t>
            </a:r>
            <a:r>
              <a:rPr sz="1800" spc="70">
                <a:latin typeface="Calibri"/>
                <a:cs typeface="Calibri"/>
              </a:rPr>
              <a:t> </a:t>
            </a:r>
            <a:r>
              <a:rPr sz="1800" spc="80">
                <a:latin typeface="Calibri"/>
                <a:cs typeface="Calibri"/>
              </a:rPr>
              <a:t>willing</a:t>
            </a:r>
            <a:r>
              <a:rPr sz="1800" spc="35">
                <a:latin typeface="Calibri"/>
                <a:cs typeface="Calibri"/>
              </a:rPr>
              <a:t> </a:t>
            </a:r>
            <a:r>
              <a:rPr sz="1800" spc="50">
                <a:latin typeface="Calibri"/>
                <a:cs typeface="Calibri"/>
              </a:rPr>
              <a:t>to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 spc="85">
                <a:latin typeface="Calibri"/>
                <a:cs typeface="Calibri"/>
              </a:rPr>
              <a:t>consider,</a:t>
            </a:r>
            <a:r>
              <a:rPr sz="1800" spc="-15">
                <a:latin typeface="Calibri"/>
                <a:cs typeface="Calibri"/>
              </a:rPr>
              <a:t> </a:t>
            </a:r>
            <a:r>
              <a:rPr sz="1800" spc="55">
                <a:latin typeface="Calibri"/>
                <a:cs typeface="Calibri"/>
              </a:rPr>
              <a:t>think</a:t>
            </a:r>
            <a:r>
              <a:rPr sz="1800" spc="65">
                <a:latin typeface="Calibri"/>
                <a:cs typeface="Calibri"/>
              </a:rPr>
              <a:t> </a:t>
            </a:r>
            <a:r>
              <a:rPr sz="1800" spc="95">
                <a:latin typeface="Calibri"/>
                <a:cs typeface="Calibri"/>
              </a:rPr>
              <a:t>and </a:t>
            </a:r>
            <a:r>
              <a:rPr sz="1800" spc="90">
                <a:latin typeface="Calibri"/>
                <a:cs typeface="Calibri"/>
              </a:rPr>
              <a:t>discuss.</a:t>
            </a:r>
            <a:r>
              <a:rPr sz="1800" spc="-35">
                <a:latin typeface="Calibri"/>
                <a:cs typeface="Calibri"/>
              </a:rPr>
              <a:t> </a:t>
            </a:r>
            <a:r>
              <a:rPr sz="1800" spc="90">
                <a:latin typeface="Calibri"/>
                <a:cs typeface="Calibri"/>
              </a:rPr>
              <a:t>You</a:t>
            </a:r>
            <a:r>
              <a:rPr sz="1800" spc="100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will</a:t>
            </a:r>
            <a:r>
              <a:rPr sz="1800" spc="65">
                <a:latin typeface="Calibri"/>
                <a:cs typeface="Calibri"/>
              </a:rPr>
              <a:t> </a:t>
            </a:r>
            <a:r>
              <a:rPr sz="1800" spc="85">
                <a:latin typeface="Calibri"/>
                <a:cs typeface="Calibri"/>
              </a:rPr>
              <a:t>have</a:t>
            </a:r>
            <a:r>
              <a:rPr sz="1800" spc="90">
                <a:latin typeface="Calibri"/>
                <a:cs typeface="Calibri"/>
              </a:rPr>
              <a:t> </a:t>
            </a:r>
            <a:r>
              <a:rPr sz="1800" spc="55">
                <a:latin typeface="Calibri"/>
                <a:cs typeface="Calibri"/>
              </a:rPr>
              <a:t>to</a:t>
            </a:r>
            <a:r>
              <a:rPr sz="1800" spc="85">
                <a:latin typeface="Calibri"/>
                <a:cs typeface="Calibri"/>
              </a:rPr>
              <a:t> meet</a:t>
            </a:r>
            <a:r>
              <a:rPr sz="1800" spc="80">
                <a:latin typeface="Calibri"/>
                <a:cs typeface="Calibri"/>
              </a:rPr>
              <a:t> </a:t>
            </a:r>
            <a:r>
              <a:rPr sz="1800" spc="105">
                <a:latin typeface="Calibri"/>
                <a:cs typeface="Calibri"/>
              </a:rPr>
              <a:t>deadlines</a:t>
            </a:r>
            <a:r>
              <a:rPr sz="1800" spc="80">
                <a:latin typeface="Calibri"/>
                <a:cs typeface="Calibri"/>
              </a:rPr>
              <a:t> </a:t>
            </a:r>
            <a:r>
              <a:rPr sz="1800" spc="125">
                <a:latin typeface="Calibri"/>
                <a:cs typeface="Calibri"/>
              </a:rPr>
              <a:t>and</a:t>
            </a:r>
            <a:r>
              <a:rPr sz="1800" spc="95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write</a:t>
            </a:r>
            <a:r>
              <a:rPr sz="1800" spc="80">
                <a:latin typeface="Calibri"/>
                <a:cs typeface="Calibri"/>
              </a:rPr>
              <a:t> </a:t>
            </a:r>
            <a:r>
              <a:rPr sz="1800" spc="-25">
                <a:latin typeface="Calibri"/>
                <a:cs typeface="Calibri"/>
              </a:rPr>
              <a:t>at </a:t>
            </a:r>
            <a:r>
              <a:rPr sz="1800" spc="85">
                <a:latin typeface="Calibri"/>
                <a:cs typeface="Calibri"/>
              </a:rPr>
              <a:t>length.</a:t>
            </a:r>
            <a:r>
              <a:rPr sz="1800" spc="-60">
                <a:latin typeface="Calibri"/>
                <a:cs typeface="Calibri"/>
              </a:rPr>
              <a:t> </a:t>
            </a:r>
            <a:r>
              <a:rPr sz="1800" spc="80">
                <a:latin typeface="Calibri"/>
                <a:cs typeface="Calibri"/>
              </a:rPr>
              <a:t>This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 spc="60">
                <a:latin typeface="Calibri"/>
                <a:cs typeface="Calibri"/>
              </a:rPr>
              <a:t>is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 spc="90">
                <a:latin typeface="Calibri"/>
                <a:cs typeface="Calibri"/>
              </a:rPr>
              <a:t>a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 spc="70">
                <a:latin typeface="Calibri"/>
                <a:cs typeface="Calibri"/>
              </a:rPr>
              <a:t>very</a:t>
            </a:r>
            <a:r>
              <a:rPr sz="1800" spc="40">
                <a:latin typeface="Calibri"/>
                <a:cs typeface="Calibri"/>
              </a:rPr>
              <a:t> </a:t>
            </a:r>
            <a:r>
              <a:rPr sz="1800" spc="90">
                <a:latin typeface="Calibri"/>
                <a:cs typeface="Calibri"/>
              </a:rPr>
              <a:t>rewarding</a:t>
            </a:r>
            <a:r>
              <a:rPr sz="1800" spc="40">
                <a:latin typeface="Calibri"/>
                <a:cs typeface="Calibri"/>
              </a:rPr>
              <a:t> </a:t>
            </a:r>
            <a:r>
              <a:rPr sz="1800" spc="125">
                <a:latin typeface="Calibri"/>
                <a:cs typeface="Calibri"/>
              </a:rPr>
              <a:t>and</a:t>
            </a:r>
            <a:r>
              <a:rPr sz="1800" spc="60">
                <a:latin typeface="Calibri"/>
                <a:cs typeface="Calibri"/>
              </a:rPr>
              <a:t> </a:t>
            </a:r>
            <a:r>
              <a:rPr sz="1800" spc="75">
                <a:latin typeface="Calibri"/>
                <a:cs typeface="Calibri"/>
              </a:rPr>
              <a:t>interesting</a:t>
            </a:r>
            <a:r>
              <a:rPr sz="1800" spc="35">
                <a:latin typeface="Calibri"/>
                <a:cs typeface="Calibri"/>
              </a:rPr>
              <a:t> </a:t>
            </a:r>
            <a:r>
              <a:rPr sz="1800" spc="95">
                <a:latin typeface="Calibri"/>
                <a:cs typeface="Calibri"/>
              </a:rPr>
              <a:t>course </a:t>
            </a:r>
            <a:r>
              <a:rPr sz="1800">
                <a:latin typeface="Calibri"/>
                <a:cs typeface="Calibri"/>
              </a:rPr>
              <a:t>if</a:t>
            </a:r>
            <a:r>
              <a:rPr sz="1800" spc="100">
                <a:latin typeface="Calibri"/>
                <a:cs typeface="Calibri"/>
              </a:rPr>
              <a:t> </a:t>
            </a:r>
            <a:r>
              <a:rPr sz="1800" spc="95">
                <a:latin typeface="Calibri"/>
                <a:cs typeface="Calibri"/>
              </a:rPr>
              <a:t>you</a:t>
            </a:r>
            <a:r>
              <a:rPr sz="1800" spc="80">
                <a:latin typeface="Calibri"/>
                <a:cs typeface="Calibri"/>
              </a:rPr>
              <a:t> </a:t>
            </a:r>
            <a:r>
              <a:rPr sz="1800" spc="65">
                <a:latin typeface="Calibri"/>
                <a:cs typeface="Calibri"/>
              </a:rPr>
              <a:t>are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 spc="80">
                <a:latin typeface="Calibri"/>
                <a:cs typeface="Calibri"/>
              </a:rPr>
              <a:t>willing</a:t>
            </a:r>
            <a:r>
              <a:rPr sz="1800" spc="50">
                <a:latin typeface="Calibri"/>
                <a:cs typeface="Calibri"/>
              </a:rPr>
              <a:t> to</a:t>
            </a:r>
            <a:r>
              <a:rPr sz="1800" spc="80">
                <a:latin typeface="Calibri"/>
                <a:cs typeface="Calibri"/>
              </a:rPr>
              <a:t> put </a:t>
            </a:r>
            <a:r>
              <a:rPr sz="1800" spc="65">
                <a:latin typeface="Calibri"/>
                <a:cs typeface="Calibri"/>
              </a:rPr>
              <a:t>the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effort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in.</a:t>
            </a:r>
            <a:r>
              <a:rPr sz="1800" spc="-30">
                <a:latin typeface="Calibri"/>
                <a:cs typeface="Calibri"/>
              </a:rPr>
              <a:t> </a:t>
            </a:r>
            <a:r>
              <a:rPr sz="1800" spc="80">
                <a:latin typeface="Calibri"/>
                <a:cs typeface="Calibri"/>
              </a:rPr>
              <a:t>There</a:t>
            </a:r>
            <a:r>
              <a:rPr sz="1800" spc="85">
                <a:latin typeface="Calibri"/>
                <a:cs typeface="Calibri"/>
              </a:rPr>
              <a:t> </a:t>
            </a:r>
            <a:r>
              <a:rPr sz="1800" spc="65">
                <a:latin typeface="Calibri"/>
                <a:cs typeface="Calibri"/>
              </a:rPr>
              <a:t>are</a:t>
            </a:r>
            <a:r>
              <a:rPr sz="1800" spc="75">
                <a:latin typeface="Calibri"/>
                <a:cs typeface="Calibri"/>
              </a:rPr>
              <a:t> many </a:t>
            </a:r>
            <a:r>
              <a:rPr sz="1800" spc="85">
                <a:latin typeface="Calibri"/>
                <a:cs typeface="Calibri"/>
              </a:rPr>
              <a:t>opportunities</a:t>
            </a:r>
            <a:r>
              <a:rPr sz="1800" spc="60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for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 spc="80">
                <a:latin typeface="Calibri"/>
                <a:cs typeface="Calibri"/>
              </a:rPr>
              <a:t>careers</a:t>
            </a:r>
            <a:r>
              <a:rPr sz="1800" spc="75">
                <a:latin typeface="Calibri"/>
                <a:cs typeface="Calibri"/>
              </a:rPr>
              <a:t> </a:t>
            </a:r>
            <a:r>
              <a:rPr sz="1800" spc="60">
                <a:latin typeface="Calibri"/>
                <a:cs typeface="Calibri"/>
              </a:rPr>
              <a:t>in</a:t>
            </a:r>
            <a:r>
              <a:rPr sz="1800" spc="70">
                <a:latin typeface="Calibri"/>
                <a:cs typeface="Calibri"/>
              </a:rPr>
              <a:t> </a:t>
            </a:r>
            <a:r>
              <a:rPr sz="1800" spc="80">
                <a:latin typeface="Calibri"/>
                <a:cs typeface="Calibri"/>
              </a:rPr>
              <a:t>Health</a:t>
            </a:r>
            <a:r>
              <a:rPr sz="1800" spc="65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&amp;</a:t>
            </a:r>
            <a:r>
              <a:rPr sz="1800" spc="60">
                <a:latin typeface="Calibri"/>
                <a:cs typeface="Calibri"/>
              </a:rPr>
              <a:t> </a:t>
            </a:r>
            <a:r>
              <a:rPr sz="1800" spc="100">
                <a:latin typeface="Calibri"/>
                <a:cs typeface="Calibri"/>
              </a:rPr>
              <a:t>Social</a:t>
            </a:r>
            <a:r>
              <a:rPr sz="1800" spc="60">
                <a:latin typeface="Calibri"/>
                <a:cs typeface="Calibri"/>
              </a:rPr>
              <a:t> </a:t>
            </a:r>
            <a:r>
              <a:rPr sz="1800" spc="120">
                <a:latin typeface="Calibri"/>
                <a:cs typeface="Calibri"/>
              </a:rPr>
              <a:t>Care</a:t>
            </a:r>
            <a:r>
              <a:rPr sz="1800" spc="80">
                <a:latin typeface="Calibri"/>
                <a:cs typeface="Calibri"/>
              </a:rPr>
              <a:t> </a:t>
            </a:r>
            <a:r>
              <a:rPr sz="1800" spc="95">
                <a:latin typeface="Calibri"/>
                <a:cs typeface="Calibri"/>
              </a:rPr>
              <a:t>and</a:t>
            </a:r>
            <a:r>
              <a:rPr sz="1800" spc="500">
                <a:latin typeface="Calibri"/>
                <a:cs typeface="Calibri"/>
              </a:rPr>
              <a:t> </a:t>
            </a:r>
            <a:r>
              <a:rPr sz="1800">
                <a:latin typeface="Calibri"/>
                <a:cs typeface="Calibri"/>
              </a:rPr>
              <a:t>it</a:t>
            </a:r>
            <a:r>
              <a:rPr sz="1800" spc="45">
                <a:latin typeface="Calibri"/>
                <a:cs typeface="Calibri"/>
              </a:rPr>
              <a:t> </a:t>
            </a:r>
            <a:r>
              <a:rPr sz="1800" spc="60">
                <a:latin typeface="Calibri"/>
                <a:cs typeface="Calibri"/>
              </a:rPr>
              <a:t>is</a:t>
            </a:r>
            <a:r>
              <a:rPr sz="1800" spc="55">
                <a:latin typeface="Calibri"/>
                <a:cs typeface="Calibri"/>
              </a:rPr>
              <a:t> currently</a:t>
            </a:r>
            <a:r>
              <a:rPr sz="1800" spc="45">
                <a:latin typeface="Calibri"/>
                <a:cs typeface="Calibri"/>
              </a:rPr>
              <a:t> </a:t>
            </a:r>
            <a:r>
              <a:rPr sz="1800" spc="90">
                <a:latin typeface="Calibri"/>
                <a:cs typeface="Calibri"/>
              </a:rPr>
              <a:t>a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 spc="65">
                <a:latin typeface="Calibri"/>
                <a:cs typeface="Calibri"/>
              </a:rPr>
              <a:t>hot</a:t>
            </a:r>
            <a:r>
              <a:rPr sz="1800" spc="60">
                <a:latin typeface="Calibri"/>
                <a:cs typeface="Calibri"/>
              </a:rPr>
              <a:t> </a:t>
            </a:r>
            <a:r>
              <a:rPr sz="1800" spc="90">
                <a:latin typeface="Calibri"/>
                <a:cs typeface="Calibri"/>
              </a:rPr>
              <a:t>topic</a:t>
            </a:r>
            <a:r>
              <a:rPr sz="1800" spc="35">
                <a:latin typeface="Calibri"/>
                <a:cs typeface="Calibri"/>
              </a:rPr>
              <a:t> </a:t>
            </a:r>
            <a:r>
              <a:rPr sz="1800" spc="60">
                <a:latin typeface="Calibri"/>
                <a:cs typeface="Calibri"/>
              </a:rPr>
              <a:t>in</a:t>
            </a:r>
            <a:r>
              <a:rPr sz="1800" spc="50">
                <a:latin typeface="Calibri"/>
                <a:cs typeface="Calibri"/>
              </a:rPr>
              <a:t> </a:t>
            </a:r>
            <a:r>
              <a:rPr sz="1800" spc="80">
                <a:latin typeface="Calibri"/>
                <a:cs typeface="Calibri"/>
              </a:rPr>
              <a:t>Government.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272784" y="1792223"/>
            <a:ext cx="2771140" cy="1771014"/>
            <a:chOff x="6272784" y="1792223"/>
            <a:chExt cx="2771140" cy="1771014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10884" y="1830323"/>
              <a:ext cx="2694432" cy="169468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6291834" y="1811273"/>
              <a:ext cx="2733040" cy="1732914"/>
            </a:xfrm>
            <a:custGeom>
              <a:avLst/>
              <a:gdLst/>
              <a:ahLst/>
              <a:cxnLst/>
              <a:rect l="l" t="t" r="r" b="b"/>
              <a:pathLst>
                <a:path w="2733040" h="1732914">
                  <a:moveTo>
                    <a:pt x="0" y="1732788"/>
                  </a:moveTo>
                  <a:lnTo>
                    <a:pt x="2732532" y="1732788"/>
                  </a:lnTo>
                  <a:lnTo>
                    <a:pt x="2732532" y="0"/>
                  </a:lnTo>
                  <a:lnTo>
                    <a:pt x="0" y="0"/>
                  </a:lnTo>
                  <a:lnTo>
                    <a:pt x="0" y="1732788"/>
                  </a:lnTo>
                  <a:close/>
                </a:path>
              </a:pathLst>
            </a:custGeom>
            <a:ln w="38100">
              <a:solidFill>
                <a:srgbClr val="E3B4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6914388" y="4236720"/>
            <a:ext cx="2696210" cy="1819910"/>
            <a:chOff x="6914388" y="4236720"/>
            <a:chExt cx="2696210" cy="181991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952488" y="4274820"/>
              <a:ext cx="2619755" cy="1743456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6933438" y="4255770"/>
              <a:ext cx="2658110" cy="1781810"/>
            </a:xfrm>
            <a:custGeom>
              <a:avLst/>
              <a:gdLst/>
              <a:ahLst/>
              <a:cxnLst/>
              <a:rect l="l" t="t" r="r" b="b"/>
              <a:pathLst>
                <a:path w="2658109" h="1781810">
                  <a:moveTo>
                    <a:pt x="0" y="1781555"/>
                  </a:moveTo>
                  <a:lnTo>
                    <a:pt x="2657855" y="1781555"/>
                  </a:lnTo>
                  <a:lnTo>
                    <a:pt x="2657855" y="0"/>
                  </a:lnTo>
                  <a:lnTo>
                    <a:pt x="0" y="0"/>
                  </a:lnTo>
                  <a:lnTo>
                    <a:pt x="0" y="1781555"/>
                  </a:lnTo>
                  <a:close/>
                </a:path>
              </a:pathLst>
            </a:custGeom>
            <a:ln w="38100">
              <a:solidFill>
                <a:srgbClr val="E3B4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9390888" y="2314955"/>
            <a:ext cx="2696210" cy="1628139"/>
            <a:chOff x="9390888" y="2314955"/>
            <a:chExt cx="2696210" cy="1628139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428988" y="2353055"/>
              <a:ext cx="2619755" cy="1551432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9409938" y="2334005"/>
              <a:ext cx="2658110" cy="1590040"/>
            </a:xfrm>
            <a:custGeom>
              <a:avLst/>
              <a:gdLst/>
              <a:ahLst/>
              <a:cxnLst/>
              <a:rect l="l" t="t" r="r" b="b"/>
              <a:pathLst>
                <a:path w="2658109" h="1590039">
                  <a:moveTo>
                    <a:pt x="0" y="1589532"/>
                  </a:moveTo>
                  <a:lnTo>
                    <a:pt x="2657855" y="1589532"/>
                  </a:lnTo>
                  <a:lnTo>
                    <a:pt x="2657855" y="0"/>
                  </a:lnTo>
                  <a:lnTo>
                    <a:pt x="0" y="0"/>
                  </a:lnTo>
                  <a:lnTo>
                    <a:pt x="0" y="1589532"/>
                  </a:lnTo>
                  <a:close/>
                </a:path>
              </a:pathLst>
            </a:custGeom>
            <a:ln w="38100">
              <a:solidFill>
                <a:srgbClr val="E3B40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1403985" y="6265875"/>
            <a:ext cx="10570210" cy="125418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4234180">
              <a:lnSpc>
                <a:spcPts val="1240"/>
              </a:lnSpc>
            </a:pPr>
            <a:r>
              <a:rPr sz="1200" b="1" spc="-10">
                <a:solidFill>
                  <a:srgbClr val="006FC0"/>
                </a:solidFill>
                <a:latin typeface="Calibri"/>
                <a:cs typeface="Calibri"/>
              </a:rPr>
              <a:t>https://qualifications.pearson.com/en/qualifications/btec-tech-awards/health-and-social-care.html</a:t>
            </a:r>
            <a:endParaRPr sz="1200">
              <a:latin typeface="Calibri"/>
              <a:cs typeface="Calibri"/>
            </a:endParaRPr>
          </a:p>
          <a:p>
            <a:pPr marL="12700">
              <a:spcBef>
                <a:spcPts val="7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>
                <a:latin typeface="Calibri"/>
                <a:cs typeface="Calibri"/>
              </a:rPr>
              <a:t> </a:t>
            </a:r>
            <a:r>
              <a:rPr lang="en-US" i="1" spc="65">
                <a:latin typeface="Calibri"/>
                <a:cs typeface="Calibri"/>
                <a:hlinkClick r:id="rId5"/>
              </a:rPr>
              <a:t>lucy.moorhouse@heritage.ttct.co.uk</a:t>
            </a:r>
            <a:endParaRPr lang="en-US"/>
          </a:p>
          <a:p>
            <a:pPr marL="12700">
              <a:spcBef>
                <a:spcPts val="730"/>
              </a:spcBef>
            </a:pPr>
            <a:endParaRPr lang="en-US" i="1" spc="65">
              <a:latin typeface="Calibri"/>
              <a:cs typeface="Calibri"/>
            </a:endParaRPr>
          </a:p>
          <a:p>
            <a:pPr marL="12700">
              <a:spcBef>
                <a:spcPts val="730"/>
              </a:spcBef>
            </a:pPr>
            <a:endParaRPr lang="en-US" i="1" spc="65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81504" y="516077"/>
            <a:ext cx="74098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>
                <a:solidFill>
                  <a:srgbClr val="000000"/>
                </a:solidFill>
              </a:rPr>
              <a:t>Assessment:</a:t>
            </a:r>
            <a:r>
              <a:rPr spc="85">
                <a:solidFill>
                  <a:srgbClr val="000000"/>
                </a:solidFill>
              </a:rPr>
              <a:t> </a:t>
            </a:r>
            <a:r>
              <a:rPr spc="265"/>
              <a:t>Health</a:t>
            </a:r>
            <a:r>
              <a:rPr spc="100"/>
              <a:t> </a:t>
            </a:r>
            <a:r>
              <a:rPr spc="250"/>
              <a:t>&amp;</a:t>
            </a:r>
            <a:r>
              <a:rPr spc="95"/>
              <a:t> </a:t>
            </a:r>
            <a:r>
              <a:rPr spc="275"/>
              <a:t>Social</a:t>
            </a:r>
            <a:r>
              <a:rPr spc="100"/>
              <a:t> </a:t>
            </a:r>
            <a:r>
              <a:rPr spc="275"/>
              <a:t>Care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03985" y="6265875"/>
            <a:ext cx="10570210" cy="52065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4234180">
              <a:lnSpc>
                <a:spcPts val="1240"/>
              </a:lnSpc>
            </a:pPr>
            <a:r>
              <a:rPr sz="1200" b="1" spc="-10">
                <a:solidFill>
                  <a:srgbClr val="006FC0"/>
                </a:solidFill>
                <a:latin typeface="Calibri"/>
                <a:cs typeface="Calibri"/>
              </a:rPr>
              <a:t>https://qualifications.pearson.com/en/qualifications/btec-tech-awards/health-and-social-care.html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>
                <a:latin typeface="Calibri"/>
                <a:cs typeface="Calibri"/>
              </a:rPr>
              <a:t> </a:t>
            </a:r>
            <a:r>
              <a:rPr lang="en-US" i="1" spc="105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lucy.moorhouse</a:t>
            </a:r>
            <a:r>
              <a:rPr lang="en-US" sz="1800" i="1" spc="105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@heritage.</a:t>
            </a:r>
            <a:r>
              <a:rPr lang="en-US" i="1" spc="105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ttct</a:t>
            </a:r>
            <a:r>
              <a:rPr lang="en-US" sz="1800" i="1" spc="105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i="1" spc="105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</a:t>
            </a:r>
            <a:r>
              <a:rPr lang="en-US" sz="1800" i="1" spc="105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.uk</a:t>
            </a:r>
            <a:endParaRPr lang="en-US" sz="1800" spc="105">
              <a:latin typeface="Calibri"/>
              <a:cs typeface="Calibri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681" y="1561947"/>
            <a:ext cx="11819890" cy="4345305"/>
          </a:xfrm>
          <a:prstGeom prst="rect">
            <a:avLst/>
          </a:prstGeom>
        </p:spPr>
        <p:txBody>
          <a:bodyPr vert="horz" wrap="square" lIns="0" tIns="13462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sz="2000" b="1" u="heavy" spc="14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What</a:t>
            </a:r>
            <a:r>
              <a:rPr sz="2000" b="1" u="heavy" spc="5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spc="135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will</a:t>
            </a:r>
            <a:r>
              <a:rPr sz="2000" b="1" u="heavy" spc="6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spc="10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I</a:t>
            </a:r>
            <a:r>
              <a:rPr sz="2000" b="1" u="heavy" spc="4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u="heavy" spc="125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learn?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7000"/>
              </a:lnSpc>
              <a:spcBef>
                <a:spcPts val="790"/>
              </a:spcBef>
            </a:pPr>
            <a:r>
              <a:rPr sz="2000" b="1" spc="180">
                <a:solidFill>
                  <a:srgbClr val="FFC000"/>
                </a:solidFill>
                <a:latin typeface="Calibri"/>
                <a:cs typeface="Calibri"/>
              </a:rPr>
              <a:t>Component</a:t>
            </a:r>
            <a:r>
              <a:rPr sz="2000" b="1" spc="3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270">
                <a:solidFill>
                  <a:srgbClr val="FFC000"/>
                </a:solidFill>
                <a:latin typeface="Calibri"/>
                <a:cs typeface="Calibri"/>
              </a:rPr>
              <a:t>1</a:t>
            </a:r>
            <a:r>
              <a:rPr sz="2000" b="1" spc="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>
                <a:solidFill>
                  <a:srgbClr val="FFC000"/>
                </a:solidFill>
                <a:latin typeface="Calibri"/>
                <a:cs typeface="Calibri"/>
              </a:rPr>
              <a:t>Human</a:t>
            </a:r>
            <a:r>
              <a:rPr sz="2000" b="1" spc="6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5">
                <a:solidFill>
                  <a:srgbClr val="FFC000"/>
                </a:solidFill>
                <a:latin typeface="Calibri"/>
                <a:cs typeface="Calibri"/>
              </a:rPr>
              <a:t>Lifespan</a:t>
            </a:r>
            <a:r>
              <a:rPr sz="2000" b="1" spc="3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>
                <a:solidFill>
                  <a:srgbClr val="FFC000"/>
                </a:solidFill>
                <a:latin typeface="Calibri"/>
                <a:cs typeface="Calibri"/>
              </a:rPr>
              <a:t>Development</a:t>
            </a:r>
            <a:r>
              <a:rPr sz="2000" b="1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2000" spc="8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this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0">
                <a:solidFill>
                  <a:srgbClr val="FFC000"/>
                </a:solidFill>
                <a:latin typeface="Calibri"/>
                <a:cs typeface="Calibri"/>
              </a:rPr>
              <a:t>component</a:t>
            </a:r>
            <a:r>
              <a:rPr sz="2000" spc="6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1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2000" spc="6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2000" spc="4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20">
                <a:solidFill>
                  <a:srgbClr val="FFC000"/>
                </a:solidFill>
                <a:latin typeface="Calibri"/>
                <a:cs typeface="Calibri"/>
              </a:rPr>
              <a:t>look</a:t>
            </a:r>
            <a:r>
              <a:rPr sz="2000" spc="6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>
                <a:solidFill>
                  <a:srgbClr val="FFC000"/>
                </a:solidFill>
                <a:latin typeface="Calibri"/>
                <a:cs typeface="Calibri"/>
              </a:rPr>
              <a:t>at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 the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>
                <a:solidFill>
                  <a:srgbClr val="FFC000"/>
                </a:solidFill>
                <a:latin typeface="Calibri"/>
                <a:cs typeface="Calibri"/>
              </a:rPr>
              <a:t>way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5">
                <a:solidFill>
                  <a:srgbClr val="FFC000"/>
                </a:solidFill>
                <a:latin typeface="Calibri"/>
                <a:cs typeface="Calibri"/>
              </a:rPr>
              <a:t>which </a:t>
            </a:r>
            <a:r>
              <a:rPr sz="2000" spc="114">
                <a:solidFill>
                  <a:srgbClr val="FFC000"/>
                </a:solidFill>
                <a:latin typeface="Calibri"/>
                <a:cs typeface="Calibri"/>
              </a:rPr>
              <a:t>humans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40">
                <a:solidFill>
                  <a:srgbClr val="FFC000"/>
                </a:solidFill>
                <a:latin typeface="Calibri"/>
                <a:cs typeface="Calibri"/>
              </a:rPr>
              <a:t>develop</a:t>
            </a:r>
            <a:r>
              <a:rPr sz="2000" spc="6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5">
                <a:solidFill>
                  <a:srgbClr val="FFC000"/>
                </a:solidFill>
                <a:latin typeface="Calibri"/>
                <a:cs typeface="Calibri"/>
              </a:rPr>
              <a:t>throughout</a:t>
            </a:r>
            <a:r>
              <a:rPr sz="2000" spc="8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their</a:t>
            </a:r>
            <a:r>
              <a:rPr sz="2000" spc="6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5">
                <a:solidFill>
                  <a:srgbClr val="FFC000"/>
                </a:solidFill>
                <a:latin typeface="Calibri"/>
                <a:cs typeface="Calibri"/>
              </a:rPr>
              <a:t>lifespan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5">
                <a:solidFill>
                  <a:srgbClr val="FFC000"/>
                </a:solidFill>
                <a:latin typeface="Calibri"/>
                <a:cs typeface="Calibri"/>
              </a:rPr>
              <a:t>(PIES) </a:t>
            </a:r>
            <a:r>
              <a:rPr sz="2000" spc="14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5">
                <a:solidFill>
                  <a:srgbClr val="FFC000"/>
                </a:solidFill>
                <a:latin typeface="Calibri"/>
                <a:cs typeface="Calibri"/>
              </a:rPr>
              <a:t>how</a:t>
            </a:r>
            <a:r>
              <a:rPr sz="2000" spc="6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certain </a:t>
            </a:r>
            <a:r>
              <a:rPr sz="2000" spc="65">
                <a:solidFill>
                  <a:srgbClr val="FFC000"/>
                </a:solidFill>
                <a:latin typeface="Calibri"/>
                <a:cs typeface="Calibri"/>
              </a:rPr>
              <a:t>factors </a:t>
            </a:r>
            <a:r>
              <a:rPr sz="2000" spc="110">
                <a:solidFill>
                  <a:srgbClr val="FFC000"/>
                </a:solidFill>
                <a:latin typeface="Calibri"/>
                <a:cs typeface="Calibri"/>
              </a:rPr>
              <a:t>may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>
                <a:solidFill>
                  <a:srgbClr val="FFC000"/>
                </a:solidFill>
                <a:latin typeface="Calibri"/>
                <a:cs typeface="Calibri"/>
              </a:rPr>
              <a:t>affect</a:t>
            </a:r>
            <a:r>
              <a:rPr sz="2000" spc="8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5">
                <a:solidFill>
                  <a:srgbClr val="FFC000"/>
                </a:solidFill>
                <a:latin typeface="Calibri"/>
                <a:cs typeface="Calibri"/>
              </a:rPr>
              <a:t>impact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>
                <a:solidFill>
                  <a:srgbClr val="FFC000"/>
                </a:solidFill>
                <a:latin typeface="Calibri"/>
                <a:cs typeface="Calibri"/>
              </a:rPr>
              <a:t>on</a:t>
            </a:r>
            <a:r>
              <a:rPr sz="2000" spc="8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40">
                <a:solidFill>
                  <a:srgbClr val="FFC000"/>
                </a:solidFill>
                <a:latin typeface="Calibri"/>
                <a:cs typeface="Calibri"/>
              </a:rPr>
              <a:t>their </a:t>
            </a:r>
            <a:r>
              <a:rPr sz="2000" spc="110">
                <a:solidFill>
                  <a:srgbClr val="FFC000"/>
                </a:solidFill>
                <a:latin typeface="Calibri"/>
                <a:cs typeface="Calibri"/>
              </a:rPr>
              <a:t>development.</a:t>
            </a:r>
            <a:r>
              <a:rPr sz="2000" spc="46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0">
                <a:solidFill>
                  <a:srgbClr val="FFC000"/>
                </a:solidFill>
                <a:latin typeface="Calibri"/>
                <a:cs typeface="Calibri"/>
              </a:rPr>
              <a:t>This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unit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internally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20">
                <a:solidFill>
                  <a:srgbClr val="FFC000"/>
                </a:solidFill>
                <a:latin typeface="Calibri"/>
                <a:cs typeface="Calibri"/>
              </a:rPr>
              <a:t>assessed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55">
                <a:solidFill>
                  <a:srgbClr val="FFC000"/>
                </a:solidFill>
                <a:latin typeface="Calibri"/>
                <a:cs typeface="Calibri"/>
              </a:rPr>
              <a:t>made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55">
                <a:solidFill>
                  <a:srgbClr val="FFC000"/>
                </a:solidFill>
                <a:latin typeface="Calibri"/>
                <a:cs typeface="Calibri"/>
              </a:rPr>
              <a:t>up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spc="105">
                <a:solidFill>
                  <a:srgbClr val="FFC000"/>
                </a:solidFill>
                <a:latin typeface="Calibri"/>
                <a:cs typeface="Calibri"/>
              </a:rPr>
              <a:t> an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5">
                <a:solidFill>
                  <a:srgbClr val="FFC000"/>
                </a:solidFill>
                <a:latin typeface="Calibri"/>
                <a:cs typeface="Calibri"/>
              </a:rPr>
              <a:t>assignment</a:t>
            </a:r>
            <a:r>
              <a:rPr sz="2000" spc="4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0">
                <a:solidFill>
                  <a:srgbClr val="FFC000"/>
                </a:solidFill>
                <a:latin typeface="Calibri"/>
                <a:cs typeface="Calibri"/>
              </a:rPr>
              <a:t>comprising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spc="9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40">
                <a:solidFill>
                  <a:srgbClr val="FFC000"/>
                </a:solidFill>
                <a:latin typeface="Calibri"/>
                <a:cs typeface="Calibri"/>
              </a:rPr>
              <a:t>4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-10">
                <a:solidFill>
                  <a:srgbClr val="FFC000"/>
                </a:solidFill>
                <a:latin typeface="Calibri"/>
                <a:cs typeface="Calibri"/>
              </a:rPr>
              <a:t>written 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tasks.</a:t>
            </a:r>
            <a:endParaRPr sz="2000">
              <a:latin typeface="Calibri"/>
              <a:cs typeface="Calibri"/>
            </a:endParaRPr>
          </a:p>
          <a:p>
            <a:pPr marL="12700" marR="107950">
              <a:lnSpc>
                <a:spcPct val="107000"/>
              </a:lnSpc>
              <a:spcBef>
                <a:spcPts val="805"/>
              </a:spcBef>
            </a:pPr>
            <a:r>
              <a:rPr sz="2000" b="1" spc="180">
                <a:solidFill>
                  <a:srgbClr val="FFC000"/>
                </a:solidFill>
                <a:latin typeface="Calibri"/>
                <a:cs typeface="Calibri"/>
              </a:rPr>
              <a:t>Component</a:t>
            </a:r>
            <a:r>
              <a:rPr sz="2000" b="1" spc="3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270">
                <a:solidFill>
                  <a:srgbClr val="FFC000"/>
                </a:solidFill>
                <a:latin typeface="Calibri"/>
                <a:cs typeface="Calibri"/>
              </a:rPr>
              <a:t>2</a:t>
            </a:r>
            <a:r>
              <a:rPr sz="2000" b="1" spc="6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5">
                <a:solidFill>
                  <a:srgbClr val="FFC000"/>
                </a:solidFill>
                <a:latin typeface="Calibri"/>
                <a:cs typeface="Calibri"/>
              </a:rPr>
              <a:t>Health</a:t>
            </a:r>
            <a:r>
              <a:rPr sz="2000" b="1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b="1" spc="6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5">
                <a:solidFill>
                  <a:srgbClr val="FFC000"/>
                </a:solidFill>
                <a:latin typeface="Calibri"/>
                <a:cs typeface="Calibri"/>
              </a:rPr>
              <a:t>Social</a:t>
            </a:r>
            <a:r>
              <a:rPr sz="2000" b="1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60">
                <a:solidFill>
                  <a:srgbClr val="FFC000"/>
                </a:solidFill>
                <a:latin typeface="Calibri"/>
                <a:cs typeface="Calibri"/>
              </a:rPr>
              <a:t>Care</a:t>
            </a:r>
            <a:r>
              <a:rPr sz="2000" b="1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55">
                <a:solidFill>
                  <a:srgbClr val="FFC000"/>
                </a:solidFill>
                <a:latin typeface="Calibri"/>
                <a:cs typeface="Calibri"/>
              </a:rPr>
              <a:t>Services</a:t>
            </a:r>
            <a:r>
              <a:rPr sz="2000" b="1" spc="3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b="1" spc="2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0">
                <a:solidFill>
                  <a:srgbClr val="FFC000"/>
                </a:solidFill>
                <a:latin typeface="Calibri"/>
                <a:cs typeface="Calibri"/>
              </a:rPr>
              <a:t>Values</a:t>
            </a:r>
            <a:r>
              <a:rPr sz="2000" b="1" spc="9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this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0">
                <a:solidFill>
                  <a:srgbClr val="FFC000"/>
                </a:solidFill>
                <a:latin typeface="Calibri"/>
                <a:cs typeface="Calibri"/>
              </a:rPr>
              <a:t>component</a:t>
            </a:r>
            <a:r>
              <a:rPr sz="2000" spc="6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10">
                <a:solidFill>
                  <a:srgbClr val="FFC000"/>
                </a:solidFill>
                <a:latin typeface="Calibri"/>
                <a:cs typeface="Calibri"/>
              </a:rPr>
              <a:t>you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>
                <a:solidFill>
                  <a:srgbClr val="FFC000"/>
                </a:solidFill>
                <a:latin typeface="Calibri"/>
                <a:cs typeface="Calibri"/>
              </a:rPr>
              <a:t>will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5">
                <a:solidFill>
                  <a:srgbClr val="FFC000"/>
                </a:solidFill>
                <a:latin typeface="Calibri"/>
                <a:cs typeface="Calibri"/>
              </a:rPr>
              <a:t>research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0">
                <a:solidFill>
                  <a:srgbClr val="FFC000"/>
                </a:solidFill>
                <a:latin typeface="Calibri"/>
                <a:cs typeface="Calibri"/>
              </a:rPr>
              <a:t>how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health</a:t>
            </a:r>
            <a:r>
              <a:rPr sz="2000" spc="4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0">
                <a:solidFill>
                  <a:srgbClr val="FFC000"/>
                </a:solidFill>
                <a:latin typeface="Calibri"/>
                <a:cs typeface="Calibri"/>
              </a:rPr>
              <a:t>social</a:t>
            </a:r>
            <a:r>
              <a:rPr sz="2000" spc="3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5">
                <a:solidFill>
                  <a:srgbClr val="FFC000"/>
                </a:solidFill>
                <a:latin typeface="Calibri"/>
                <a:cs typeface="Calibri"/>
              </a:rPr>
              <a:t>care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0">
                <a:solidFill>
                  <a:srgbClr val="FFC000"/>
                </a:solidFill>
                <a:latin typeface="Calibri"/>
                <a:cs typeface="Calibri"/>
              </a:rPr>
              <a:t>values</a:t>
            </a:r>
            <a:r>
              <a:rPr sz="2000" spc="3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14">
                <a:solidFill>
                  <a:srgbClr val="FFC000"/>
                </a:solidFill>
                <a:latin typeface="Calibri"/>
                <a:cs typeface="Calibri"/>
              </a:rPr>
              <a:t>underpin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0">
                <a:solidFill>
                  <a:srgbClr val="FFC000"/>
                </a:solidFill>
                <a:latin typeface="Calibri"/>
                <a:cs typeface="Calibri"/>
              </a:rPr>
              <a:t>delivery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spc="11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5">
                <a:solidFill>
                  <a:srgbClr val="FFC000"/>
                </a:solidFill>
                <a:latin typeface="Calibri"/>
                <a:cs typeface="Calibri"/>
              </a:rPr>
              <a:t>care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spc="4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5">
                <a:solidFill>
                  <a:srgbClr val="FFC000"/>
                </a:solidFill>
                <a:latin typeface="Calibri"/>
                <a:cs typeface="Calibri"/>
              </a:rPr>
              <a:t>how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the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0">
                <a:solidFill>
                  <a:srgbClr val="FFC000"/>
                </a:solidFill>
                <a:latin typeface="Calibri"/>
                <a:cs typeface="Calibri"/>
              </a:rPr>
              <a:t>values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>
                <a:solidFill>
                  <a:srgbClr val="FFC000"/>
                </a:solidFill>
                <a:latin typeface="Calibri"/>
                <a:cs typeface="Calibri"/>
              </a:rPr>
              <a:t>are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40">
                <a:solidFill>
                  <a:srgbClr val="FFC000"/>
                </a:solidFill>
                <a:latin typeface="Calibri"/>
                <a:cs typeface="Calibri"/>
              </a:rPr>
              <a:t>used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to </a:t>
            </a:r>
            <a:r>
              <a:rPr sz="2000" spc="100">
                <a:solidFill>
                  <a:srgbClr val="FFC000"/>
                </a:solidFill>
                <a:latin typeface="Calibri"/>
                <a:cs typeface="Calibri"/>
              </a:rPr>
              <a:t>promote 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effective</a:t>
            </a:r>
            <a:r>
              <a:rPr sz="2000" spc="2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20">
                <a:solidFill>
                  <a:srgbClr val="FFC000"/>
                </a:solidFill>
                <a:latin typeface="Calibri"/>
                <a:cs typeface="Calibri"/>
              </a:rPr>
              <a:t>caring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for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5">
                <a:solidFill>
                  <a:srgbClr val="FFC000"/>
                </a:solidFill>
                <a:latin typeface="Calibri"/>
                <a:cs typeface="Calibri"/>
              </a:rPr>
              <a:t>service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0">
                <a:solidFill>
                  <a:srgbClr val="FFC000"/>
                </a:solidFill>
                <a:latin typeface="Calibri"/>
                <a:cs typeface="Calibri"/>
              </a:rPr>
              <a:t>users.</a:t>
            </a:r>
            <a:r>
              <a:rPr sz="2000" spc="46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0">
                <a:solidFill>
                  <a:srgbClr val="FFC000"/>
                </a:solidFill>
                <a:latin typeface="Calibri"/>
                <a:cs typeface="Calibri"/>
              </a:rPr>
              <a:t>This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0">
                <a:solidFill>
                  <a:srgbClr val="FFC000"/>
                </a:solidFill>
                <a:latin typeface="Calibri"/>
                <a:cs typeface="Calibri"/>
              </a:rPr>
              <a:t>component</a:t>
            </a:r>
            <a:r>
              <a:rPr sz="2000" spc="7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internally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20">
                <a:solidFill>
                  <a:srgbClr val="FFC000"/>
                </a:solidFill>
                <a:latin typeface="Calibri"/>
                <a:cs typeface="Calibri"/>
              </a:rPr>
              <a:t>assessed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55">
                <a:solidFill>
                  <a:srgbClr val="FFC000"/>
                </a:solidFill>
                <a:latin typeface="Calibri"/>
                <a:cs typeface="Calibri"/>
              </a:rPr>
              <a:t>made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55">
                <a:solidFill>
                  <a:srgbClr val="FFC000"/>
                </a:solidFill>
                <a:latin typeface="Calibri"/>
                <a:cs typeface="Calibri"/>
              </a:rPr>
              <a:t>up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2000" spc="10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0">
                <a:solidFill>
                  <a:srgbClr val="FFC000"/>
                </a:solidFill>
                <a:latin typeface="Calibri"/>
                <a:cs typeface="Calibri"/>
              </a:rPr>
              <a:t>an </a:t>
            </a:r>
            <a:r>
              <a:rPr sz="2000" spc="105">
                <a:solidFill>
                  <a:srgbClr val="FFC000"/>
                </a:solidFill>
                <a:latin typeface="Calibri"/>
                <a:cs typeface="Calibri"/>
              </a:rPr>
              <a:t>assignment</a:t>
            </a:r>
            <a:r>
              <a:rPr sz="2000" spc="9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0">
                <a:solidFill>
                  <a:srgbClr val="FFC000"/>
                </a:solidFill>
                <a:latin typeface="Calibri"/>
                <a:cs typeface="Calibri"/>
              </a:rPr>
              <a:t>comprising</a:t>
            </a:r>
            <a:r>
              <a:rPr sz="2000" spc="10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lang="en-US" sz="2000" spc="155">
                <a:solidFill>
                  <a:srgbClr val="FFC000"/>
                </a:solidFill>
                <a:latin typeface="Calibri"/>
                <a:cs typeface="Calibri"/>
              </a:rPr>
              <a:t> 5</a:t>
            </a:r>
            <a:r>
              <a:rPr lang="en-US" sz="2000" spc="140">
                <a:solidFill>
                  <a:srgbClr val="FFC000"/>
                </a:solidFill>
                <a:latin typeface="Calibri"/>
                <a:cs typeface="Calibri"/>
              </a:rPr>
              <a:t> </a:t>
            </a:r>
            <a:r>
              <a:rPr sz="2000">
                <a:solidFill>
                  <a:srgbClr val="FFC000"/>
                </a:solidFill>
                <a:latin typeface="Calibri"/>
                <a:cs typeface="Calibri"/>
              </a:rPr>
              <a:t>written</a:t>
            </a:r>
            <a:r>
              <a:rPr sz="2000" spc="8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tasks.</a:t>
            </a:r>
            <a:endParaRPr sz="2000">
              <a:latin typeface="Calibri"/>
              <a:cs typeface="Calibri"/>
            </a:endParaRPr>
          </a:p>
          <a:p>
            <a:pPr marL="12700" marR="9525">
              <a:lnSpc>
                <a:spcPct val="107100"/>
              </a:lnSpc>
              <a:spcBef>
                <a:spcPts val="800"/>
              </a:spcBef>
            </a:pPr>
            <a:r>
              <a:rPr sz="2000" b="1" spc="185">
                <a:solidFill>
                  <a:srgbClr val="FFC000"/>
                </a:solidFill>
                <a:latin typeface="Calibri"/>
                <a:cs typeface="Calibri"/>
              </a:rPr>
              <a:t>Component</a:t>
            </a:r>
            <a:r>
              <a:rPr sz="2000" b="1" spc="1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270">
                <a:solidFill>
                  <a:srgbClr val="FFC000"/>
                </a:solidFill>
                <a:latin typeface="Calibri"/>
                <a:cs typeface="Calibri"/>
              </a:rPr>
              <a:t>3</a:t>
            </a:r>
            <a:r>
              <a:rPr sz="2000" b="1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40">
                <a:solidFill>
                  <a:srgbClr val="FFC000"/>
                </a:solidFill>
                <a:latin typeface="Calibri"/>
                <a:cs typeface="Calibri"/>
              </a:rPr>
              <a:t>Health</a:t>
            </a:r>
            <a:r>
              <a:rPr sz="2000" b="1" spc="3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75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b="1" spc="2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130">
                <a:solidFill>
                  <a:srgbClr val="FFC000"/>
                </a:solidFill>
                <a:latin typeface="Calibri"/>
                <a:cs typeface="Calibri"/>
              </a:rPr>
              <a:t>Well</a:t>
            </a:r>
            <a:r>
              <a:rPr sz="2000" b="1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b="1" spc="200">
                <a:solidFill>
                  <a:srgbClr val="FFC000"/>
                </a:solidFill>
                <a:latin typeface="Calibri"/>
                <a:cs typeface="Calibri"/>
              </a:rPr>
              <a:t>Being</a:t>
            </a:r>
            <a:r>
              <a:rPr sz="2000" b="1" spc="3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this</a:t>
            </a:r>
            <a:r>
              <a:rPr sz="2000" spc="4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externally</a:t>
            </a:r>
            <a:r>
              <a:rPr sz="2000" spc="2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5">
                <a:solidFill>
                  <a:srgbClr val="FFC000"/>
                </a:solidFill>
                <a:latin typeface="Calibri"/>
                <a:cs typeface="Calibri"/>
              </a:rPr>
              <a:t>set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0">
                <a:solidFill>
                  <a:srgbClr val="FFC000"/>
                </a:solidFill>
                <a:latin typeface="Calibri"/>
                <a:cs typeface="Calibri"/>
              </a:rPr>
              <a:t>assessment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0">
                <a:solidFill>
                  <a:srgbClr val="FFC000"/>
                </a:solidFill>
                <a:latin typeface="Calibri"/>
                <a:cs typeface="Calibri"/>
              </a:rPr>
              <a:t>learners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>
                <a:solidFill>
                  <a:srgbClr val="FFC000"/>
                </a:solidFill>
                <a:latin typeface="Calibri"/>
                <a:cs typeface="Calibri"/>
              </a:rPr>
              <a:t>are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0">
                <a:solidFill>
                  <a:srgbClr val="FFC000"/>
                </a:solidFill>
                <a:latin typeface="Calibri"/>
                <a:cs typeface="Calibri"/>
              </a:rPr>
              <a:t>required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to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5">
                <a:solidFill>
                  <a:srgbClr val="FFC000"/>
                </a:solidFill>
                <a:latin typeface="Calibri"/>
                <a:cs typeface="Calibri"/>
              </a:rPr>
              <a:t>assess </a:t>
            </a:r>
            <a:r>
              <a:rPr sz="2000" spc="105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>
                <a:solidFill>
                  <a:srgbClr val="FFC000"/>
                </a:solidFill>
                <a:latin typeface="Calibri"/>
                <a:cs typeface="Calibri"/>
              </a:rPr>
              <a:t>individual’s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health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20">
                <a:solidFill>
                  <a:srgbClr val="FFC000"/>
                </a:solidFill>
                <a:latin typeface="Calibri"/>
                <a:cs typeface="Calibri"/>
              </a:rPr>
              <a:t>wellbeing</a:t>
            </a:r>
            <a:r>
              <a:rPr sz="2000" spc="2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14">
                <a:solidFill>
                  <a:srgbClr val="FFC000"/>
                </a:solidFill>
                <a:latin typeface="Calibri"/>
                <a:cs typeface="Calibri"/>
              </a:rPr>
              <a:t>use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this </a:t>
            </a:r>
            <a:r>
              <a:rPr sz="2000" spc="100">
                <a:solidFill>
                  <a:srgbClr val="FFC000"/>
                </a:solidFill>
                <a:latin typeface="Calibri"/>
                <a:cs typeface="Calibri"/>
              </a:rPr>
              <a:t>assessment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to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create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5">
                <a:solidFill>
                  <a:srgbClr val="FFC000"/>
                </a:solidFill>
                <a:latin typeface="Calibri"/>
                <a:cs typeface="Calibri"/>
              </a:rPr>
              <a:t>a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health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35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10">
                <a:solidFill>
                  <a:srgbClr val="FFC000"/>
                </a:solidFill>
                <a:latin typeface="Calibri"/>
                <a:cs typeface="Calibri"/>
              </a:rPr>
              <a:t>wellbeing </a:t>
            </a:r>
            <a:r>
              <a:rPr sz="2000" spc="100">
                <a:solidFill>
                  <a:srgbClr val="FFC000"/>
                </a:solidFill>
                <a:latin typeface="Calibri"/>
                <a:cs typeface="Calibri"/>
              </a:rPr>
              <a:t>improvement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5">
                <a:solidFill>
                  <a:srgbClr val="FFC000"/>
                </a:solidFill>
                <a:latin typeface="Calibri"/>
                <a:cs typeface="Calibri"/>
              </a:rPr>
              <a:t>plan.</a:t>
            </a:r>
            <a:r>
              <a:rPr sz="2000" spc="-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90">
                <a:solidFill>
                  <a:srgbClr val="FFC000"/>
                </a:solidFill>
                <a:latin typeface="Calibri"/>
                <a:cs typeface="Calibri"/>
              </a:rPr>
              <a:t>This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unit</a:t>
            </a:r>
            <a:r>
              <a:rPr sz="2000" spc="6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is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20">
                <a:solidFill>
                  <a:srgbClr val="FFC000"/>
                </a:solidFill>
                <a:latin typeface="Calibri"/>
                <a:cs typeface="Calibri"/>
              </a:rPr>
              <a:t>assessed</a:t>
            </a:r>
            <a:r>
              <a:rPr sz="20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5">
                <a:solidFill>
                  <a:srgbClr val="FFC000"/>
                </a:solidFill>
                <a:latin typeface="Calibri"/>
                <a:cs typeface="Calibri"/>
              </a:rPr>
              <a:t>via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105">
                <a:solidFill>
                  <a:srgbClr val="FFC000"/>
                </a:solidFill>
                <a:latin typeface="Calibri"/>
                <a:cs typeface="Calibri"/>
              </a:rPr>
              <a:t>an</a:t>
            </a:r>
            <a:r>
              <a:rPr sz="20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0">
                <a:solidFill>
                  <a:srgbClr val="FFC000"/>
                </a:solidFill>
                <a:latin typeface="Calibri"/>
                <a:cs typeface="Calibri"/>
              </a:rPr>
              <a:t>externally</a:t>
            </a:r>
            <a:r>
              <a:rPr sz="2000" spc="3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65">
                <a:solidFill>
                  <a:srgbClr val="FFC000"/>
                </a:solidFill>
                <a:latin typeface="Calibri"/>
                <a:cs typeface="Calibri"/>
              </a:rPr>
              <a:t>set</a:t>
            </a:r>
            <a:r>
              <a:rPr sz="2000" spc="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85">
                <a:solidFill>
                  <a:srgbClr val="FFC000"/>
                </a:solidFill>
                <a:latin typeface="Calibri"/>
                <a:cs typeface="Calibri"/>
              </a:rPr>
              <a:t>2-</a:t>
            </a:r>
            <a:r>
              <a:rPr sz="2000" spc="105">
                <a:solidFill>
                  <a:srgbClr val="FFC000"/>
                </a:solidFill>
                <a:latin typeface="Calibri"/>
                <a:cs typeface="Calibri"/>
              </a:rPr>
              <a:t>hour</a:t>
            </a:r>
            <a:r>
              <a:rPr sz="20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75">
                <a:solidFill>
                  <a:srgbClr val="FFC000"/>
                </a:solidFill>
                <a:latin typeface="Calibri"/>
                <a:cs typeface="Calibri"/>
              </a:rPr>
              <a:t>examination.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E1BA6B-14EF-B703-D16C-AD618C79A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DAD65-262D-158D-2D76-0CF343F5D2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01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8995" y="6480047"/>
            <a:ext cx="11583035" cy="0"/>
          </a:xfrm>
          <a:custGeom>
            <a:avLst/>
            <a:gdLst/>
            <a:ahLst/>
            <a:cxnLst/>
            <a:rect l="l" t="t" r="r" b="b"/>
            <a:pathLst>
              <a:path w="11583035">
                <a:moveTo>
                  <a:pt x="0" y="0"/>
                </a:moveTo>
                <a:lnTo>
                  <a:pt x="11582908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42592" y="516077"/>
            <a:ext cx="82886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>
                <a:solidFill>
                  <a:srgbClr val="000000"/>
                </a:solidFill>
              </a:rPr>
              <a:t>Do’s</a:t>
            </a:r>
            <a:r>
              <a:rPr spc="95">
                <a:solidFill>
                  <a:srgbClr val="000000"/>
                </a:solidFill>
              </a:rPr>
              <a:t> </a:t>
            </a:r>
            <a:r>
              <a:rPr spc="315">
                <a:solidFill>
                  <a:srgbClr val="000000"/>
                </a:solidFill>
              </a:rPr>
              <a:t>and</a:t>
            </a:r>
            <a:r>
              <a:rPr spc="80">
                <a:solidFill>
                  <a:srgbClr val="000000"/>
                </a:solidFill>
              </a:rPr>
              <a:t> </a:t>
            </a:r>
            <a:r>
              <a:rPr spc="270">
                <a:solidFill>
                  <a:srgbClr val="000000"/>
                </a:solidFill>
              </a:rPr>
              <a:t>Don'ts:</a:t>
            </a:r>
            <a:r>
              <a:rPr spc="90">
                <a:solidFill>
                  <a:srgbClr val="000000"/>
                </a:solidFill>
              </a:rPr>
              <a:t> </a:t>
            </a:r>
            <a:r>
              <a:rPr spc="265"/>
              <a:t>Health</a:t>
            </a:r>
            <a:r>
              <a:rPr spc="95"/>
              <a:t> </a:t>
            </a:r>
            <a:r>
              <a:rPr spc="250"/>
              <a:t>&amp;</a:t>
            </a:r>
            <a:r>
              <a:rPr spc="100"/>
              <a:t> </a:t>
            </a:r>
            <a:r>
              <a:rPr spc="275"/>
              <a:t>Social</a:t>
            </a:r>
            <a:r>
              <a:rPr spc="95"/>
              <a:t> </a:t>
            </a:r>
            <a:r>
              <a:rPr spc="275"/>
              <a:t>Care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403985" y="6521246"/>
            <a:ext cx="9382760" cy="280846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>
                <a:latin typeface="Calibri"/>
                <a:cs typeface="Calibri"/>
              </a:rPr>
              <a:t> </a:t>
            </a:r>
            <a:r>
              <a:rPr lang="en-US" i="1" spc="105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lucy.moorhouse</a:t>
            </a:r>
            <a:r>
              <a:rPr lang="en-US" sz="1800" i="1" spc="105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@heritage.</a:t>
            </a:r>
            <a:r>
              <a:rPr lang="en-US" i="1" spc="105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ttct</a:t>
            </a:r>
            <a:r>
              <a:rPr lang="en-US" sz="1800" i="1" spc="105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i="1" spc="105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</a:t>
            </a:r>
            <a:r>
              <a:rPr lang="en-US" sz="1800" i="1" spc="105"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.uk</a:t>
            </a:r>
            <a:endParaRPr lang="en-US" sz="1800" spc="105">
              <a:latin typeface="Calibri"/>
              <a:cs typeface="Calibri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87400" y="1729358"/>
          <a:ext cx="11603990" cy="44799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019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1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84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15">
                          <a:solidFill>
                            <a:srgbClr val="00AF50"/>
                          </a:solidFill>
                          <a:latin typeface="Calibri"/>
                          <a:cs typeface="Calibri"/>
                        </a:rPr>
                        <a:t>Do’s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200" b="1" spc="245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Don'ts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5515">
                <a:tc>
                  <a:txBody>
                    <a:bodyPr/>
                    <a:lstStyle/>
                    <a:p>
                      <a:pPr marL="91440" marR="1555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keen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interest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the </a:t>
                      </a:r>
                      <a:r>
                        <a:rPr sz="2000" spc="114">
                          <a:latin typeface="Calibri"/>
                          <a:cs typeface="Calibri"/>
                        </a:rPr>
                        <a:t>development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>
                          <a:latin typeface="Calibri"/>
                          <a:cs typeface="Calibri"/>
                        </a:rPr>
                        <a:t>growth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5">
                          <a:latin typeface="Calibri"/>
                          <a:cs typeface="Calibri"/>
                        </a:rPr>
                        <a:t>people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60388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>
                          <a:latin typeface="Calibri"/>
                          <a:cs typeface="Calibri"/>
                        </a:rPr>
                        <a:t>get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>
                          <a:latin typeface="Calibri"/>
                          <a:cs typeface="Calibri"/>
                        </a:rPr>
                        <a:t>on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>
                          <a:latin typeface="Calibri"/>
                          <a:cs typeface="Calibri"/>
                        </a:rPr>
                        <a:t>with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the 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Teacher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205">
                <a:tc>
                  <a:txBody>
                    <a:bodyPr/>
                    <a:lstStyle/>
                    <a:p>
                      <a:pPr marL="91440" marR="23939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want</a:t>
                      </a:r>
                      <a:r>
                        <a:rPr sz="2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0">
                          <a:latin typeface="Calibri"/>
                          <a:cs typeface="Calibri"/>
                        </a:rPr>
                        <a:t>develop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your 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discussion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>
                          <a:latin typeface="Calibri"/>
                          <a:cs typeface="Calibri"/>
                        </a:rPr>
                        <a:t>collaborative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skills</a:t>
                      </a:r>
                      <a:r>
                        <a:rPr sz="2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4">
                          <a:latin typeface="Calibri"/>
                          <a:cs typeface="Calibri"/>
                        </a:rPr>
                        <a:t>–</a:t>
                      </a:r>
                      <a:r>
                        <a:rPr sz="2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>
                          <a:latin typeface="Calibri"/>
                          <a:cs typeface="Calibri"/>
                        </a:rPr>
                        <a:t>will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0">
                          <a:latin typeface="Calibri"/>
                          <a:cs typeface="Calibri"/>
                        </a:rPr>
                        <a:t>be </a:t>
                      </a:r>
                      <a:r>
                        <a:rPr sz="2000" spc="135">
                          <a:latin typeface="Calibri"/>
                          <a:cs typeface="Calibri"/>
                        </a:rPr>
                        <a:t>expected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0">
                          <a:latin typeface="Calibri"/>
                          <a:cs typeface="Calibri"/>
                        </a:rPr>
                        <a:t>give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>
                          <a:latin typeface="Calibri"/>
                          <a:cs typeface="Calibri"/>
                        </a:rPr>
                        <a:t>your</a:t>
                      </a:r>
                      <a:r>
                        <a:rPr sz="200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>
                          <a:latin typeface="Calibri"/>
                          <a:cs typeface="Calibri"/>
                        </a:rPr>
                        <a:t>opinion</a:t>
                      </a:r>
                      <a:r>
                        <a:rPr sz="2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in </a:t>
                      </a:r>
                      <a:r>
                        <a:rPr sz="2000">
                          <a:latin typeface="Calibri"/>
                          <a:cs typeface="Calibri"/>
                        </a:rPr>
                        <a:t>front</a:t>
                      </a:r>
                      <a:r>
                        <a:rPr sz="200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others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85">
                          <a:latin typeface="Calibri"/>
                          <a:cs typeface="Calibri"/>
                        </a:rPr>
                        <a:t>Don’t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0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just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>
                          <a:latin typeface="Calibri"/>
                          <a:cs typeface="Calibri"/>
                        </a:rPr>
                        <a:t>because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might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sz="2000" spc="10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55">
                          <a:latin typeface="Calibri"/>
                          <a:cs typeface="Calibri"/>
                        </a:rPr>
                        <a:t>group</a:t>
                      </a:r>
                      <a:r>
                        <a:rPr sz="200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>
                          <a:latin typeface="Calibri"/>
                          <a:cs typeface="Calibri"/>
                        </a:rPr>
                        <a:t>friends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>
                          <a:latin typeface="Calibri"/>
                          <a:cs typeface="Calibri"/>
                        </a:rPr>
                        <a:t>that</a:t>
                      </a:r>
                      <a:r>
                        <a:rPr sz="20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>
                          <a:latin typeface="Calibri"/>
                          <a:cs typeface="Calibri"/>
                        </a:rPr>
                        <a:t>will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80">
                          <a:latin typeface="Calibri"/>
                          <a:cs typeface="Calibri"/>
                        </a:rPr>
                        <a:t>be</a:t>
                      </a:r>
                      <a:r>
                        <a:rPr sz="2000" spc="8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40">
                          <a:latin typeface="Calibri"/>
                          <a:cs typeface="Calibri"/>
                        </a:rPr>
                        <a:t>picking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5">
                          <a:latin typeface="Calibri"/>
                          <a:cs typeface="Calibri"/>
                        </a:rPr>
                        <a:t>it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marL="91440" marR="1004569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this </a:t>
                      </a:r>
                      <a:r>
                        <a:rPr sz="2000" spc="114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 you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>
                          <a:latin typeface="Calibri"/>
                          <a:cs typeface="Calibri"/>
                        </a:rPr>
                        <a:t>have</a:t>
                      </a:r>
                      <a:r>
                        <a:rPr sz="2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aspirations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of </a:t>
                      </a:r>
                      <a:r>
                        <a:rPr sz="2000" spc="114">
                          <a:latin typeface="Calibri"/>
                          <a:cs typeface="Calibri"/>
                        </a:rPr>
                        <a:t>working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204">
                          <a:latin typeface="Calibri"/>
                          <a:cs typeface="Calibri"/>
                        </a:rPr>
                        <a:t>NHS</a:t>
                      </a:r>
                      <a:r>
                        <a:rPr sz="2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>
                          <a:latin typeface="Calibri"/>
                          <a:cs typeface="Calibri"/>
                        </a:rPr>
                        <a:t>or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>
                          <a:latin typeface="Calibri"/>
                          <a:cs typeface="Calibri"/>
                        </a:rPr>
                        <a:t>Social</a:t>
                      </a:r>
                      <a:r>
                        <a:rPr sz="20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>
                          <a:latin typeface="Calibri"/>
                          <a:cs typeface="Calibri"/>
                        </a:rPr>
                        <a:t>Care.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911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000" spc="95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>
                          <a:latin typeface="Calibri"/>
                          <a:cs typeface="Calibri"/>
                        </a:rPr>
                        <a:t>think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>
                          <a:latin typeface="Calibri"/>
                          <a:cs typeface="Calibri"/>
                        </a:rPr>
                        <a:t>there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nothing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5">
                          <a:latin typeface="Calibri"/>
                          <a:cs typeface="Calibri"/>
                        </a:rPr>
                        <a:t>else 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fancy</a:t>
                      </a:r>
                      <a:r>
                        <a:rPr sz="2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5">
                          <a:latin typeface="Calibri"/>
                          <a:cs typeface="Calibri"/>
                        </a:rPr>
                        <a:t>doing.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91440" marR="11811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spc="95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>
                          <a:latin typeface="Calibri"/>
                          <a:cs typeface="Calibri"/>
                        </a:rPr>
                        <a:t>if</a:t>
                      </a:r>
                      <a:r>
                        <a:rPr sz="200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0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are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>
                          <a:latin typeface="Calibri"/>
                          <a:cs typeface="Calibri"/>
                        </a:rPr>
                        <a:t>willing</a:t>
                      </a:r>
                      <a:r>
                        <a:rPr sz="20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to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>
                          <a:latin typeface="Calibri"/>
                          <a:cs typeface="Calibri"/>
                        </a:rPr>
                        <a:t>put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the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>
                          <a:latin typeface="Calibri"/>
                          <a:cs typeface="Calibri"/>
                        </a:rPr>
                        <a:t>effort 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in,</a:t>
                      </a:r>
                      <a:r>
                        <a:rPr sz="200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5">
                          <a:latin typeface="Calibri"/>
                          <a:cs typeface="Calibri"/>
                        </a:rPr>
                        <a:t>in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>
                          <a:latin typeface="Calibri"/>
                          <a:cs typeface="Calibri"/>
                        </a:rPr>
                        <a:t>class</a:t>
                      </a:r>
                      <a:r>
                        <a:rPr sz="2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u="sng" spc="17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b="1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>
                          <a:latin typeface="Calibri"/>
                          <a:cs typeface="Calibri"/>
                        </a:rPr>
                        <a:t>at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>
                          <a:latin typeface="Calibri"/>
                          <a:cs typeface="Calibri"/>
                        </a:rPr>
                        <a:t>home.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5367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000" spc="95">
                          <a:latin typeface="Calibri"/>
                          <a:cs typeface="Calibri"/>
                        </a:rPr>
                        <a:t>Pick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this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14">
                          <a:latin typeface="Calibri"/>
                          <a:cs typeface="Calibri"/>
                        </a:rPr>
                        <a:t>course</a:t>
                      </a:r>
                      <a:r>
                        <a:rPr sz="20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>
                          <a:latin typeface="Calibri"/>
                          <a:cs typeface="Calibri"/>
                        </a:rPr>
                        <a:t>as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>
                          <a:latin typeface="Calibri"/>
                          <a:cs typeface="Calibri"/>
                        </a:rPr>
                        <a:t>you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>
                          <a:latin typeface="Calibri"/>
                          <a:cs typeface="Calibri"/>
                        </a:rPr>
                        <a:t>think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>
                          <a:latin typeface="Calibri"/>
                          <a:cs typeface="Calibri"/>
                        </a:rPr>
                        <a:t>it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25">
                          <a:latin typeface="Calibri"/>
                          <a:cs typeface="Calibri"/>
                        </a:rPr>
                        <a:t>easy…There</a:t>
                      </a:r>
                      <a:r>
                        <a:rPr sz="20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are </a:t>
                      </a:r>
                      <a:r>
                        <a:rPr sz="2000" b="1" u="sng" spc="305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NO</a:t>
                      </a:r>
                      <a:r>
                        <a:rPr sz="2000" b="1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>
                          <a:latin typeface="Calibri"/>
                          <a:cs typeface="Calibri"/>
                        </a:rPr>
                        <a:t>easy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5">
                          <a:latin typeface="Calibri"/>
                          <a:cs typeface="Calibri"/>
                        </a:rPr>
                        <a:t>courses!</a:t>
                      </a:r>
                      <a:r>
                        <a:rPr sz="200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0">
                          <a:latin typeface="Calibri"/>
                          <a:cs typeface="Calibri"/>
                        </a:rPr>
                        <a:t>There</a:t>
                      </a:r>
                      <a:r>
                        <a:rPr sz="20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is</a:t>
                      </a:r>
                      <a:r>
                        <a:rPr sz="200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lot </a:t>
                      </a:r>
                      <a:r>
                        <a:rPr sz="2000" spc="70">
                          <a:latin typeface="Calibri"/>
                          <a:cs typeface="Calibri"/>
                        </a:rPr>
                        <a:t>of</a:t>
                      </a:r>
                      <a:r>
                        <a:rPr sz="200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65">
                          <a:latin typeface="Calibri"/>
                          <a:cs typeface="Calibri"/>
                        </a:rPr>
                        <a:t>writing </a:t>
                      </a:r>
                      <a:r>
                        <a:rPr sz="2000" spc="100">
                          <a:latin typeface="Calibri"/>
                          <a:cs typeface="Calibri"/>
                        </a:rPr>
                        <a:t>involved</a:t>
                      </a:r>
                      <a:r>
                        <a:rPr sz="20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35">
                          <a:latin typeface="Calibri"/>
                          <a:cs typeface="Calibri"/>
                        </a:rPr>
                        <a:t>and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105">
                          <a:latin typeface="Calibri"/>
                          <a:cs typeface="Calibri"/>
                        </a:rPr>
                        <a:t>a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80">
                          <a:latin typeface="Calibri"/>
                          <a:cs typeface="Calibri"/>
                        </a:rPr>
                        <a:t>2-</a:t>
                      </a:r>
                      <a:r>
                        <a:rPr sz="2000" spc="105">
                          <a:latin typeface="Calibri"/>
                          <a:cs typeface="Calibri"/>
                        </a:rPr>
                        <a:t>hour</a:t>
                      </a:r>
                      <a:r>
                        <a:rPr sz="20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90">
                          <a:latin typeface="Calibri"/>
                          <a:cs typeface="Calibri"/>
                        </a:rPr>
                        <a:t>exam.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335">
                <a:solidFill>
                  <a:srgbClr val="000000"/>
                </a:solidFill>
              </a:rPr>
              <a:t>Beyond</a:t>
            </a:r>
            <a:r>
              <a:rPr spc="90">
                <a:solidFill>
                  <a:srgbClr val="000000"/>
                </a:solidFill>
              </a:rPr>
              <a:t> </a:t>
            </a:r>
            <a:r>
              <a:rPr spc="285">
                <a:solidFill>
                  <a:srgbClr val="000000"/>
                </a:solidFill>
              </a:rPr>
              <a:t>Heritage:</a:t>
            </a:r>
            <a:r>
              <a:rPr spc="105">
                <a:solidFill>
                  <a:srgbClr val="000000"/>
                </a:solidFill>
              </a:rPr>
              <a:t> </a:t>
            </a:r>
            <a:r>
              <a:rPr spc="265"/>
              <a:t>Health</a:t>
            </a:r>
            <a:r>
              <a:rPr spc="95"/>
              <a:t> </a:t>
            </a:r>
            <a:r>
              <a:rPr spc="250"/>
              <a:t>&amp;</a:t>
            </a:r>
            <a:r>
              <a:rPr spc="90"/>
              <a:t> </a:t>
            </a:r>
            <a:r>
              <a:rPr spc="275"/>
              <a:t>Social</a:t>
            </a:r>
            <a:r>
              <a:rPr spc="90"/>
              <a:t> </a:t>
            </a:r>
            <a:r>
              <a:rPr spc="275"/>
              <a:t>Care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8276843" y="1528572"/>
            <a:ext cx="3820795" cy="4852670"/>
            <a:chOff x="8276843" y="1528572"/>
            <a:chExt cx="3820795" cy="4852670"/>
          </a:xfrm>
        </p:grpSpPr>
        <p:sp>
          <p:nvSpPr>
            <p:cNvPr id="4" name="object 4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3583178" y="0"/>
                  </a:moveTo>
                  <a:lnTo>
                    <a:pt x="199389" y="0"/>
                  </a:lnTo>
                  <a:lnTo>
                    <a:pt x="153675" y="5266"/>
                  </a:lnTo>
                  <a:lnTo>
                    <a:pt x="111708" y="20268"/>
                  </a:lnTo>
                  <a:lnTo>
                    <a:pt x="74686" y="43807"/>
                  </a:lnTo>
                  <a:lnTo>
                    <a:pt x="43807" y="74686"/>
                  </a:lnTo>
                  <a:lnTo>
                    <a:pt x="20268" y="111708"/>
                  </a:lnTo>
                  <a:lnTo>
                    <a:pt x="5266" y="153675"/>
                  </a:lnTo>
                  <a:lnTo>
                    <a:pt x="0" y="199389"/>
                  </a:lnTo>
                  <a:lnTo>
                    <a:pt x="0" y="4614938"/>
                  </a:lnTo>
                  <a:lnTo>
                    <a:pt x="5266" y="4660652"/>
                  </a:lnTo>
                  <a:lnTo>
                    <a:pt x="20268" y="4702618"/>
                  </a:lnTo>
                  <a:lnTo>
                    <a:pt x="43807" y="4739637"/>
                  </a:lnTo>
                  <a:lnTo>
                    <a:pt x="74686" y="4770513"/>
                  </a:lnTo>
                  <a:lnTo>
                    <a:pt x="111708" y="4794050"/>
                  </a:lnTo>
                  <a:lnTo>
                    <a:pt x="153675" y="4809050"/>
                  </a:lnTo>
                  <a:lnTo>
                    <a:pt x="199389" y="4814316"/>
                  </a:lnTo>
                  <a:lnTo>
                    <a:pt x="3583178" y="4814316"/>
                  </a:lnTo>
                  <a:lnTo>
                    <a:pt x="3628892" y="4809050"/>
                  </a:lnTo>
                  <a:lnTo>
                    <a:pt x="3670859" y="4794050"/>
                  </a:lnTo>
                  <a:lnTo>
                    <a:pt x="3707881" y="4770513"/>
                  </a:lnTo>
                  <a:lnTo>
                    <a:pt x="3738760" y="4739637"/>
                  </a:lnTo>
                  <a:lnTo>
                    <a:pt x="3762299" y="4702618"/>
                  </a:lnTo>
                  <a:lnTo>
                    <a:pt x="3777301" y="4660652"/>
                  </a:lnTo>
                  <a:lnTo>
                    <a:pt x="3782567" y="4614938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295893" y="1547622"/>
              <a:ext cx="3782695" cy="4814570"/>
            </a:xfrm>
            <a:custGeom>
              <a:avLst/>
              <a:gdLst/>
              <a:ahLst/>
              <a:cxnLst/>
              <a:rect l="l" t="t" r="r" b="b"/>
              <a:pathLst>
                <a:path w="3782695" h="4814570">
                  <a:moveTo>
                    <a:pt x="0" y="199389"/>
                  </a:moveTo>
                  <a:lnTo>
                    <a:pt x="5266" y="153675"/>
                  </a:lnTo>
                  <a:lnTo>
                    <a:pt x="20268" y="111708"/>
                  </a:lnTo>
                  <a:lnTo>
                    <a:pt x="43807" y="74686"/>
                  </a:lnTo>
                  <a:lnTo>
                    <a:pt x="74686" y="43807"/>
                  </a:lnTo>
                  <a:lnTo>
                    <a:pt x="111708" y="20268"/>
                  </a:lnTo>
                  <a:lnTo>
                    <a:pt x="153675" y="5266"/>
                  </a:lnTo>
                  <a:lnTo>
                    <a:pt x="199389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14938"/>
                  </a:lnTo>
                  <a:lnTo>
                    <a:pt x="3777301" y="4660652"/>
                  </a:lnTo>
                  <a:lnTo>
                    <a:pt x="3762299" y="4702618"/>
                  </a:lnTo>
                  <a:lnTo>
                    <a:pt x="3738760" y="4739637"/>
                  </a:lnTo>
                  <a:lnTo>
                    <a:pt x="3707881" y="4770513"/>
                  </a:lnTo>
                  <a:lnTo>
                    <a:pt x="3670859" y="4794050"/>
                  </a:lnTo>
                  <a:lnTo>
                    <a:pt x="3628892" y="4809050"/>
                  </a:lnTo>
                  <a:lnTo>
                    <a:pt x="3583178" y="4814316"/>
                  </a:lnTo>
                  <a:lnTo>
                    <a:pt x="199389" y="4814316"/>
                  </a:lnTo>
                  <a:lnTo>
                    <a:pt x="153675" y="4809050"/>
                  </a:lnTo>
                  <a:lnTo>
                    <a:pt x="111708" y="4794050"/>
                  </a:lnTo>
                  <a:lnTo>
                    <a:pt x="74686" y="4770513"/>
                  </a:lnTo>
                  <a:lnTo>
                    <a:pt x="43807" y="4739637"/>
                  </a:lnTo>
                  <a:lnTo>
                    <a:pt x="20268" y="4702618"/>
                  </a:lnTo>
                  <a:lnTo>
                    <a:pt x="5266" y="4660652"/>
                  </a:lnTo>
                  <a:lnTo>
                    <a:pt x="0" y="4614938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725281" y="1628647"/>
            <a:ext cx="2921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5">
                <a:solidFill>
                  <a:srgbClr val="E3B408"/>
                </a:solidFill>
                <a:latin typeface="Calibri"/>
                <a:cs typeface="Calibri"/>
              </a:rPr>
              <a:t>Potential</a:t>
            </a:r>
            <a:r>
              <a:rPr sz="1800" b="1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30">
                <a:solidFill>
                  <a:srgbClr val="E3B408"/>
                </a:solidFill>
                <a:latin typeface="Calibri"/>
                <a:cs typeface="Calibri"/>
              </a:rPr>
              <a:t>Career</a:t>
            </a:r>
            <a:r>
              <a:rPr sz="1800" b="1" spc="7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0">
                <a:solidFill>
                  <a:srgbClr val="E3B408"/>
                </a:solidFill>
                <a:latin typeface="Calibri"/>
                <a:cs typeface="Calibri"/>
              </a:rPr>
              <a:t>Pathways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34196" y="2178507"/>
            <a:ext cx="3353435" cy="1976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65">
                <a:solidFill>
                  <a:srgbClr val="FFC000"/>
                </a:solidFill>
                <a:latin typeface="Calibri"/>
                <a:cs typeface="Calibri"/>
              </a:rPr>
              <a:t>Healthcare</a:t>
            </a:r>
            <a:r>
              <a:rPr sz="16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55">
                <a:solidFill>
                  <a:srgbClr val="FFC000"/>
                </a:solidFill>
                <a:latin typeface="Calibri"/>
                <a:cs typeface="Calibri"/>
              </a:rPr>
              <a:t>work,</a:t>
            </a:r>
            <a:r>
              <a:rPr sz="1600" spc="2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75">
                <a:solidFill>
                  <a:srgbClr val="FFC000"/>
                </a:solidFill>
                <a:latin typeface="Calibri"/>
                <a:cs typeface="Calibri"/>
              </a:rPr>
              <a:t>including: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u="sng" spc="6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2"/>
              </a:rPr>
              <a:t>clinical</a:t>
            </a:r>
            <a:r>
              <a:rPr sz="1600" u="sng" spc="55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u="sng" spc="75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2"/>
              </a:rPr>
              <a:t>support</a:t>
            </a:r>
            <a:r>
              <a:rPr sz="1600" u="sng" spc="95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600" u="sng" spc="-1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2"/>
              </a:rPr>
              <a:t>staff</a:t>
            </a:r>
            <a:r>
              <a:rPr sz="1600" spc="-10">
                <a:solidFill>
                  <a:srgbClr val="FFC000"/>
                </a:solidFill>
                <a:latin typeface="Calibri"/>
                <a:cs typeface="Calibri"/>
              </a:rPr>
              <a:t>,</a:t>
            </a:r>
            <a:endParaRPr sz="1600">
              <a:latin typeface="Calibri"/>
              <a:cs typeface="Calibri"/>
            </a:endParaRPr>
          </a:p>
          <a:p>
            <a:pPr marL="12700" marR="47625">
              <a:lnSpc>
                <a:spcPct val="100000"/>
              </a:lnSpc>
            </a:pPr>
            <a:r>
              <a:rPr sz="1600" u="sng" spc="7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3"/>
              </a:rPr>
              <a:t>allied</a:t>
            </a:r>
            <a:r>
              <a:rPr sz="1600" u="sng" spc="55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3"/>
              </a:rPr>
              <a:t> health </a:t>
            </a:r>
            <a:r>
              <a:rPr sz="1600" u="sng" spc="65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3"/>
              </a:rPr>
              <a:t>professionals</a:t>
            </a:r>
            <a:r>
              <a:rPr sz="1600" spc="65">
                <a:solidFill>
                  <a:srgbClr val="FFC000"/>
                </a:solidFill>
                <a:latin typeface="Calibri"/>
                <a:cs typeface="Calibri"/>
              </a:rPr>
              <a:t>,</a:t>
            </a:r>
            <a:r>
              <a:rPr sz="1600" spc="3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85">
                <a:solidFill>
                  <a:srgbClr val="FFC000"/>
                </a:solidFill>
                <a:latin typeface="Calibri"/>
                <a:cs typeface="Calibri"/>
              </a:rPr>
              <a:t>such</a:t>
            </a:r>
            <a:r>
              <a:rPr sz="1600" spc="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50">
                <a:solidFill>
                  <a:srgbClr val="FFC000"/>
                </a:solidFill>
                <a:latin typeface="Calibri"/>
                <a:cs typeface="Calibri"/>
              </a:rPr>
              <a:t>as </a:t>
            </a:r>
            <a:r>
              <a:rPr sz="1600" spc="80">
                <a:solidFill>
                  <a:srgbClr val="FFC000"/>
                </a:solidFill>
                <a:latin typeface="Calibri"/>
                <a:cs typeface="Calibri"/>
              </a:rPr>
              <a:t>radiographers,</a:t>
            </a:r>
            <a:r>
              <a:rPr sz="1600" spc="2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60">
                <a:solidFill>
                  <a:srgbClr val="FFC000"/>
                </a:solidFill>
                <a:latin typeface="Calibri"/>
                <a:cs typeface="Calibri"/>
              </a:rPr>
              <a:t>midwives, </a:t>
            </a:r>
            <a:r>
              <a:rPr sz="1600" spc="85">
                <a:solidFill>
                  <a:srgbClr val="FFC000"/>
                </a:solidFill>
                <a:latin typeface="Calibri"/>
                <a:cs typeface="Calibri"/>
              </a:rPr>
              <a:t>paramedics;</a:t>
            </a:r>
            <a:r>
              <a:rPr sz="1600" spc="8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65">
                <a:solidFill>
                  <a:srgbClr val="FFC000"/>
                </a:solidFill>
                <a:latin typeface="Calibri"/>
                <a:cs typeface="Calibri"/>
              </a:rPr>
              <a:t>specialist</a:t>
            </a:r>
            <a:r>
              <a:rPr sz="1600" spc="7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65">
                <a:solidFill>
                  <a:srgbClr val="FFC000"/>
                </a:solidFill>
                <a:latin typeface="Calibri"/>
                <a:cs typeface="Calibri"/>
              </a:rPr>
              <a:t>therapy</a:t>
            </a:r>
            <a:r>
              <a:rPr sz="1600" spc="7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-10">
                <a:solidFill>
                  <a:srgbClr val="FFC000"/>
                </a:solidFill>
                <a:latin typeface="Calibri"/>
                <a:cs typeface="Calibri"/>
              </a:rPr>
              <a:t>staff, </a:t>
            </a:r>
            <a:r>
              <a:rPr sz="1600" spc="85">
                <a:solidFill>
                  <a:srgbClr val="FFC000"/>
                </a:solidFill>
                <a:latin typeface="Calibri"/>
                <a:cs typeface="Calibri"/>
                <a:hlinkClick r:id="rId4"/>
              </a:rPr>
              <a:t>such</a:t>
            </a:r>
            <a:r>
              <a:rPr sz="1600" spc="50">
                <a:solidFill>
                  <a:srgbClr val="FFC000"/>
                </a:solidFill>
                <a:latin typeface="Calibri"/>
                <a:cs typeface="Calibri"/>
                <a:hlinkClick r:id="rId4"/>
              </a:rPr>
              <a:t> </a:t>
            </a:r>
            <a:r>
              <a:rPr sz="1600" spc="80">
                <a:solidFill>
                  <a:srgbClr val="FFC000"/>
                </a:solidFill>
                <a:latin typeface="Calibri"/>
                <a:cs typeface="Calibri"/>
                <a:hlinkClick r:id="rId4"/>
              </a:rPr>
              <a:t>as</a:t>
            </a:r>
            <a:r>
              <a:rPr sz="1600" spc="40">
                <a:solidFill>
                  <a:srgbClr val="FFC000"/>
                </a:solidFill>
                <a:latin typeface="Calibri"/>
                <a:cs typeface="Calibri"/>
                <a:hlinkClick r:id="rId4"/>
              </a:rPr>
              <a:t> </a:t>
            </a:r>
            <a:r>
              <a:rPr sz="1600" u="sng" spc="7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4"/>
              </a:rPr>
              <a:t>occupational</a:t>
            </a:r>
            <a:endParaRPr sz="16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600" u="sng" spc="5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4"/>
              </a:rPr>
              <a:t>therapists</a:t>
            </a:r>
            <a:r>
              <a:rPr sz="1600" spc="50">
                <a:solidFill>
                  <a:srgbClr val="FFC000"/>
                </a:solidFill>
                <a:latin typeface="Calibri"/>
                <a:cs typeface="Calibri"/>
                <a:hlinkClick r:id="rId4"/>
              </a:rPr>
              <a:t>,</a:t>
            </a:r>
            <a:r>
              <a:rPr sz="1600" spc="35">
                <a:solidFill>
                  <a:srgbClr val="FFC000"/>
                </a:solidFill>
                <a:latin typeface="Calibri"/>
                <a:cs typeface="Calibri"/>
                <a:hlinkClick r:id="rId4"/>
              </a:rPr>
              <a:t> </a:t>
            </a:r>
            <a:r>
              <a:rPr sz="1600" u="sng" spc="11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5"/>
              </a:rPr>
              <a:t>speech</a:t>
            </a:r>
            <a:r>
              <a:rPr sz="1600" u="sng" spc="6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sz="1600" u="sng" spc="55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5"/>
              </a:rPr>
              <a:t>therapists</a:t>
            </a:r>
            <a:r>
              <a:rPr sz="1600" u="sng" spc="7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sz="1600" spc="11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600" spc="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u="sng" spc="-25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</a:rPr>
              <a:t>art</a:t>
            </a:r>
            <a:r>
              <a:rPr sz="1600" spc="-2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u="sng" spc="40">
                <a:solidFill>
                  <a:srgbClr val="FFC000"/>
                </a:solidFill>
                <a:uFill>
                  <a:solidFill>
                    <a:srgbClr val="FFC000"/>
                  </a:solidFill>
                </a:uFill>
                <a:latin typeface="Calibri"/>
                <a:cs typeface="Calibri"/>
                <a:hlinkClick r:id="rId6"/>
              </a:rPr>
              <a:t>therapists</a:t>
            </a:r>
            <a:r>
              <a:rPr sz="1600" spc="40">
                <a:solidFill>
                  <a:srgbClr val="FFC000"/>
                </a:solidFill>
                <a:latin typeface="Calibri"/>
                <a:cs typeface="Calibri"/>
                <a:hlinkClick r:id="rId6"/>
              </a:rPr>
              <a:t>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34196" y="4374007"/>
            <a:ext cx="3300095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90">
                <a:solidFill>
                  <a:srgbClr val="FFC000"/>
                </a:solidFill>
                <a:latin typeface="Calibri"/>
                <a:cs typeface="Calibri"/>
              </a:rPr>
              <a:t>Social</a:t>
            </a:r>
            <a:r>
              <a:rPr sz="16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75">
                <a:solidFill>
                  <a:srgbClr val="FFC000"/>
                </a:solidFill>
                <a:latin typeface="Calibri"/>
                <a:cs typeface="Calibri"/>
              </a:rPr>
              <a:t>care</a:t>
            </a:r>
            <a:r>
              <a:rPr sz="1600" spc="3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55">
                <a:solidFill>
                  <a:srgbClr val="FFC000"/>
                </a:solidFill>
                <a:latin typeface="Calibri"/>
                <a:cs typeface="Calibri"/>
              </a:rPr>
              <a:t>work </a:t>
            </a:r>
            <a:r>
              <a:rPr sz="1600" spc="90">
                <a:solidFill>
                  <a:srgbClr val="FFC000"/>
                </a:solidFill>
                <a:latin typeface="Calibri"/>
                <a:cs typeface="Calibri"/>
              </a:rPr>
              <a:t>can</a:t>
            </a:r>
            <a:r>
              <a:rPr sz="1600" spc="4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135">
                <a:solidFill>
                  <a:srgbClr val="FFC000"/>
                </a:solidFill>
                <a:latin typeface="Calibri"/>
                <a:cs typeface="Calibri"/>
              </a:rPr>
              <a:t>be</a:t>
            </a:r>
            <a:r>
              <a:rPr sz="1600" spc="5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120">
                <a:solidFill>
                  <a:srgbClr val="FFC000"/>
                </a:solidFill>
                <a:latin typeface="Calibri"/>
                <a:cs typeface="Calibri"/>
              </a:rPr>
              <a:t>done</a:t>
            </a:r>
            <a:r>
              <a:rPr sz="1600" spc="4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5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600" spc="4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30">
                <a:solidFill>
                  <a:srgbClr val="FFC000"/>
                </a:solidFill>
                <a:latin typeface="Calibri"/>
                <a:cs typeface="Calibri"/>
              </a:rPr>
              <a:t>a </a:t>
            </a:r>
            <a:r>
              <a:rPr sz="1600">
                <a:solidFill>
                  <a:srgbClr val="FFC000"/>
                </a:solidFill>
                <a:latin typeface="Calibri"/>
                <a:cs typeface="Calibri"/>
              </a:rPr>
              <a:t>variety</a:t>
            </a:r>
            <a:r>
              <a:rPr sz="1600" spc="19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50">
                <a:solidFill>
                  <a:srgbClr val="FFC000"/>
                </a:solidFill>
                <a:latin typeface="Calibri"/>
                <a:cs typeface="Calibri"/>
              </a:rPr>
              <a:t>of</a:t>
            </a:r>
            <a:r>
              <a:rPr sz="1600" spc="26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>
                <a:solidFill>
                  <a:srgbClr val="FFC000"/>
                </a:solidFill>
                <a:latin typeface="Calibri"/>
                <a:cs typeface="Calibri"/>
              </a:rPr>
              <a:t>different</a:t>
            </a:r>
            <a:r>
              <a:rPr sz="1600" spc="22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65">
                <a:solidFill>
                  <a:srgbClr val="FFC000"/>
                </a:solidFill>
                <a:latin typeface="Calibri"/>
                <a:cs typeface="Calibri"/>
              </a:rPr>
              <a:t>environments:</a:t>
            </a:r>
            <a:r>
              <a:rPr sz="1600" spc="22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25">
                <a:solidFill>
                  <a:srgbClr val="FFC000"/>
                </a:solidFill>
                <a:latin typeface="Calibri"/>
                <a:cs typeface="Calibri"/>
              </a:rPr>
              <a:t>in </a:t>
            </a:r>
            <a:r>
              <a:rPr sz="1600" spc="80">
                <a:solidFill>
                  <a:srgbClr val="FFC000"/>
                </a:solidFill>
                <a:latin typeface="Calibri"/>
                <a:cs typeface="Calibri"/>
              </a:rPr>
              <a:t>people’s</a:t>
            </a:r>
            <a:r>
              <a:rPr sz="16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75">
                <a:solidFill>
                  <a:srgbClr val="FFC000"/>
                </a:solidFill>
                <a:latin typeface="Calibri"/>
                <a:cs typeface="Calibri"/>
              </a:rPr>
              <a:t>own</a:t>
            </a:r>
            <a:r>
              <a:rPr sz="1600" spc="6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85">
                <a:solidFill>
                  <a:srgbClr val="FFC000"/>
                </a:solidFill>
                <a:latin typeface="Calibri"/>
                <a:cs typeface="Calibri"/>
              </a:rPr>
              <a:t>homes,</a:t>
            </a:r>
            <a:r>
              <a:rPr sz="1600" spc="1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50">
                <a:solidFill>
                  <a:srgbClr val="FFC000"/>
                </a:solidFill>
                <a:latin typeface="Calibri"/>
                <a:cs typeface="Calibri"/>
              </a:rPr>
              <a:t>in residential </a:t>
            </a:r>
            <a:r>
              <a:rPr sz="1600" spc="70">
                <a:solidFill>
                  <a:srgbClr val="FFC000"/>
                </a:solidFill>
                <a:latin typeface="Calibri"/>
                <a:cs typeface="Calibri"/>
              </a:rPr>
              <a:t>care</a:t>
            </a:r>
            <a:r>
              <a:rPr sz="1600" spc="9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>
                <a:solidFill>
                  <a:srgbClr val="FFC000"/>
                </a:solidFill>
                <a:latin typeface="Calibri"/>
                <a:cs typeface="Calibri"/>
              </a:rPr>
              <a:t>units,</a:t>
            </a:r>
            <a:r>
              <a:rPr sz="1600" spc="8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50">
                <a:solidFill>
                  <a:srgbClr val="FFC000"/>
                </a:solidFill>
                <a:latin typeface="Calibri"/>
                <a:cs typeface="Calibri"/>
              </a:rPr>
              <a:t>in</a:t>
            </a:r>
            <a:r>
              <a:rPr sz="1600" spc="10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60">
                <a:solidFill>
                  <a:srgbClr val="FFC000"/>
                </a:solidFill>
                <a:latin typeface="Calibri"/>
                <a:cs typeface="Calibri"/>
              </a:rPr>
              <a:t>shelters</a:t>
            </a:r>
            <a:r>
              <a:rPr sz="1600" spc="13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>
                <a:solidFill>
                  <a:srgbClr val="FFC000"/>
                </a:solidFill>
                <a:latin typeface="Calibri"/>
                <a:cs typeface="Calibri"/>
              </a:rPr>
              <a:t>for</a:t>
            </a:r>
            <a:r>
              <a:rPr sz="1600" spc="12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30">
                <a:solidFill>
                  <a:srgbClr val="FFC000"/>
                </a:solidFill>
                <a:latin typeface="Calibri"/>
                <a:cs typeface="Calibri"/>
              </a:rPr>
              <a:t>the </a:t>
            </a:r>
            <a:r>
              <a:rPr sz="1600" spc="85">
                <a:solidFill>
                  <a:srgbClr val="FFC000"/>
                </a:solidFill>
                <a:latin typeface="Calibri"/>
                <a:cs typeface="Calibri"/>
              </a:rPr>
              <a:t>homeless,</a:t>
            </a:r>
            <a:r>
              <a:rPr sz="1600" spc="5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110">
                <a:solidFill>
                  <a:srgbClr val="FFC000"/>
                </a:solidFill>
                <a:latin typeface="Calibri"/>
                <a:cs typeface="Calibri"/>
              </a:rPr>
              <a:t>and</a:t>
            </a:r>
            <a:r>
              <a:rPr sz="1600" spc="50">
                <a:solidFill>
                  <a:srgbClr val="FFC000"/>
                </a:solidFill>
                <a:latin typeface="Calibri"/>
                <a:cs typeface="Calibri"/>
              </a:rPr>
              <a:t> in</a:t>
            </a:r>
            <a:r>
              <a:rPr sz="1600" spc="4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110">
                <a:solidFill>
                  <a:srgbClr val="FFC000"/>
                </a:solidFill>
                <a:latin typeface="Calibri"/>
                <a:cs typeface="Calibri"/>
              </a:rPr>
              <a:t>young</a:t>
            </a:r>
            <a:r>
              <a:rPr sz="1600" spc="5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1600" spc="55">
                <a:solidFill>
                  <a:srgbClr val="FFC000"/>
                </a:solidFill>
                <a:latin typeface="Calibri"/>
                <a:cs typeface="Calibri"/>
              </a:rPr>
              <a:t>offender </a:t>
            </a:r>
            <a:r>
              <a:rPr sz="1600" spc="-10">
                <a:solidFill>
                  <a:srgbClr val="FFC000"/>
                </a:solidFill>
                <a:latin typeface="Calibri"/>
                <a:cs typeface="Calibri"/>
              </a:rPr>
              <a:t>institutes.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96011" y="1528572"/>
            <a:ext cx="3820795" cy="4843780"/>
            <a:chOff x="96011" y="1528572"/>
            <a:chExt cx="3820795" cy="4843780"/>
          </a:xfrm>
        </p:grpSpPr>
        <p:sp>
          <p:nvSpPr>
            <p:cNvPr id="10" name="object 10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3583178" y="0"/>
                  </a:moveTo>
                  <a:lnTo>
                    <a:pt x="199377" y="0"/>
                  </a:lnTo>
                  <a:lnTo>
                    <a:pt x="153663" y="5266"/>
                  </a:lnTo>
                  <a:lnTo>
                    <a:pt x="111697" y="20268"/>
                  </a:lnTo>
                  <a:lnTo>
                    <a:pt x="74678" y="43807"/>
                  </a:lnTo>
                  <a:lnTo>
                    <a:pt x="43802" y="74686"/>
                  </a:lnTo>
                  <a:lnTo>
                    <a:pt x="20265" y="111708"/>
                  </a:lnTo>
                  <a:lnTo>
                    <a:pt x="5265" y="153675"/>
                  </a:lnTo>
                  <a:lnTo>
                    <a:pt x="0" y="199389"/>
                  </a:lnTo>
                  <a:lnTo>
                    <a:pt x="0" y="4605794"/>
                  </a:lnTo>
                  <a:lnTo>
                    <a:pt x="5265" y="4651508"/>
                  </a:lnTo>
                  <a:lnTo>
                    <a:pt x="20265" y="4693474"/>
                  </a:lnTo>
                  <a:lnTo>
                    <a:pt x="43802" y="4730493"/>
                  </a:lnTo>
                  <a:lnTo>
                    <a:pt x="74678" y="4761369"/>
                  </a:lnTo>
                  <a:lnTo>
                    <a:pt x="111697" y="4784906"/>
                  </a:lnTo>
                  <a:lnTo>
                    <a:pt x="153663" y="4799906"/>
                  </a:lnTo>
                  <a:lnTo>
                    <a:pt x="199377" y="4805172"/>
                  </a:lnTo>
                  <a:lnTo>
                    <a:pt x="3583178" y="4805172"/>
                  </a:lnTo>
                  <a:lnTo>
                    <a:pt x="3628892" y="4799906"/>
                  </a:lnTo>
                  <a:lnTo>
                    <a:pt x="3670859" y="4784906"/>
                  </a:lnTo>
                  <a:lnTo>
                    <a:pt x="3707881" y="4761369"/>
                  </a:lnTo>
                  <a:lnTo>
                    <a:pt x="3738760" y="4730493"/>
                  </a:lnTo>
                  <a:lnTo>
                    <a:pt x="3762299" y="4693474"/>
                  </a:lnTo>
                  <a:lnTo>
                    <a:pt x="3777301" y="4651508"/>
                  </a:lnTo>
                  <a:lnTo>
                    <a:pt x="3782567" y="4605794"/>
                  </a:lnTo>
                  <a:lnTo>
                    <a:pt x="3782567" y="199389"/>
                  </a:lnTo>
                  <a:lnTo>
                    <a:pt x="3777301" y="153675"/>
                  </a:lnTo>
                  <a:lnTo>
                    <a:pt x="3762299" y="111708"/>
                  </a:lnTo>
                  <a:lnTo>
                    <a:pt x="3738760" y="74686"/>
                  </a:lnTo>
                  <a:lnTo>
                    <a:pt x="3707881" y="43807"/>
                  </a:lnTo>
                  <a:lnTo>
                    <a:pt x="3670859" y="20268"/>
                  </a:lnTo>
                  <a:lnTo>
                    <a:pt x="3628892" y="5266"/>
                  </a:lnTo>
                  <a:lnTo>
                    <a:pt x="3583178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5061" y="1547622"/>
              <a:ext cx="3782695" cy="4805680"/>
            </a:xfrm>
            <a:custGeom>
              <a:avLst/>
              <a:gdLst/>
              <a:ahLst/>
              <a:cxnLst/>
              <a:rect l="l" t="t" r="r" b="b"/>
              <a:pathLst>
                <a:path w="3782695" h="4805680">
                  <a:moveTo>
                    <a:pt x="0" y="199389"/>
                  </a:moveTo>
                  <a:lnTo>
                    <a:pt x="5265" y="153675"/>
                  </a:lnTo>
                  <a:lnTo>
                    <a:pt x="20265" y="111708"/>
                  </a:lnTo>
                  <a:lnTo>
                    <a:pt x="43802" y="74686"/>
                  </a:lnTo>
                  <a:lnTo>
                    <a:pt x="74678" y="43807"/>
                  </a:lnTo>
                  <a:lnTo>
                    <a:pt x="111697" y="20268"/>
                  </a:lnTo>
                  <a:lnTo>
                    <a:pt x="153663" y="5266"/>
                  </a:lnTo>
                  <a:lnTo>
                    <a:pt x="199377" y="0"/>
                  </a:lnTo>
                  <a:lnTo>
                    <a:pt x="3583178" y="0"/>
                  </a:lnTo>
                  <a:lnTo>
                    <a:pt x="3628892" y="5266"/>
                  </a:lnTo>
                  <a:lnTo>
                    <a:pt x="3670859" y="20268"/>
                  </a:lnTo>
                  <a:lnTo>
                    <a:pt x="3707881" y="43807"/>
                  </a:lnTo>
                  <a:lnTo>
                    <a:pt x="3738760" y="74686"/>
                  </a:lnTo>
                  <a:lnTo>
                    <a:pt x="3762299" y="111708"/>
                  </a:lnTo>
                  <a:lnTo>
                    <a:pt x="3777301" y="153675"/>
                  </a:lnTo>
                  <a:lnTo>
                    <a:pt x="3782567" y="199389"/>
                  </a:lnTo>
                  <a:lnTo>
                    <a:pt x="3782567" y="4605794"/>
                  </a:lnTo>
                  <a:lnTo>
                    <a:pt x="3777301" y="4651508"/>
                  </a:lnTo>
                  <a:lnTo>
                    <a:pt x="3762299" y="4693474"/>
                  </a:lnTo>
                  <a:lnTo>
                    <a:pt x="3738760" y="4730493"/>
                  </a:lnTo>
                  <a:lnTo>
                    <a:pt x="3707881" y="4761369"/>
                  </a:lnTo>
                  <a:lnTo>
                    <a:pt x="3670859" y="4784906"/>
                  </a:lnTo>
                  <a:lnTo>
                    <a:pt x="3628892" y="4799906"/>
                  </a:lnTo>
                  <a:lnTo>
                    <a:pt x="3583178" y="4805172"/>
                  </a:lnTo>
                  <a:lnTo>
                    <a:pt x="199377" y="4805172"/>
                  </a:lnTo>
                  <a:lnTo>
                    <a:pt x="153663" y="4799906"/>
                  </a:lnTo>
                  <a:lnTo>
                    <a:pt x="111697" y="4784906"/>
                  </a:lnTo>
                  <a:lnTo>
                    <a:pt x="74678" y="4761369"/>
                  </a:lnTo>
                  <a:lnTo>
                    <a:pt x="43802" y="4730493"/>
                  </a:lnTo>
                  <a:lnTo>
                    <a:pt x="20265" y="4693474"/>
                  </a:lnTo>
                  <a:lnTo>
                    <a:pt x="5265" y="4651508"/>
                  </a:lnTo>
                  <a:lnTo>
                    <a:pt x="0" y="4605794"/>
                  </a:lnTo>
                  <a:lnTo>
                    <a:pt x="0" y="199389"/>
                  </a:lnTo>
                  <a:close/>
                </a:path>
              </a:pathLst>
            </a:custGeom>
            <a:ln w="381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005636" y="1628647"/>
            <a:ext cx="199643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00">
                <a:solidFill>
                  <a:srgbClr val="E3B408"/>
                </a:solidFill>
                <a:latin typeface="Calibri"/>
                <a:cs typeface="Calibri"/>
              </a:rPr>
              <a:t>Further</a:t>
            </a:r>
            <a:r>
              <a:rPr sz="1800" b="1" spc="4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>
                <a:solidFill>
                  <a:srgbClr val="E3B408"/>
                </a:solidFill>
                <a:latin typeface="Calibri"/>
                <a:cs typeface="Calibri"/>
              </a:rPr>
              <a:t>Education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1256" y="2178507"/>
            <a:ext cx="320802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85">
                <a:solidFill>
                  <a:srgbClr val="E3B408"/>
                </a:solidFill>
                <a:latin typeface="Calibri"/>
                <a:cs typeface="Calibri"/>
              </a:rPr>
              <a:t>Include</a:t>
            </a:r>
            <a:r>
              <a:rPr sz="1600" spc="3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75">
                <a:solidFill>
                  <a:srgbClr val="E3B408"/>
                </a:solidFill>
                <a:latin typeface="Calibri"/>
                <a:cs typeface="Calibri"/>
              </a:rPr>
              <a:t>BTEC</a:t>
            </a:r>
            <a:r>
              <a:rPr sz="1600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65">
                <a:solidFill>
                  <a:srgbClr val="E3B408"/>
                </a:solidFill>
                <a:latin typeface="Calibri"/>
                <a:cs typeface="Calibri"/>
              </a:rPr>
              <a:t>Health</a:t>
            </a:r>
            <a:r>
              <a:rPr sz="1600" spc="8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>
                <a:solidFill>
                  <a:srgbClr val="E3B408"/>
                </a:solidFill>
                <a:latin typeface="Calibri"/>
                <a:cs typeface="Calibri"/>
              </a:rPr>
              <a:t>&amp;</a:t>
            </a:r>
            <a:r>
              <a:rPr sz="1600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85">
                <a:solidFill>
                  <a:srgbClr val="E3B408"/>
                </a:solidFill>
                <a:latin typeface="Calibri"/>
                <a:cs typeface="Calibri"/>
              </a:rPr>
              <a:t>Social</a:t>
            </a:r>
            <a:r>
              <a:rPr sz="1600" spc="4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85">
                <a:solidFill>
                  <a:srgbClr val="E3B408"/>
                </a:solidFill>
                <a:latin typeface="Calibri"/>
                <a:cs typeface="Calibri"/>
              </a:rPr>
              <a:t>Care Level</a:t>
            </a:r>
            <a:r>
              <a:rPr sz="1600" spc="3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10">
                <a:solidFill>
                  <a:srgbClr val="E3B408"/>
                </a:solidFill>
                <a:latin typeface="Calibri"/>
                <a:cs typeface="Calibri"/>
              </a:rPr>
              <a:t>3</a:t>
            </a:r>
            <a:r>
              <a:rPr sz="1600" spc="5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85">
                <a:solidFill>
                  <a:srgbClr val="E3B408"/>
                </a:solidFill>
                <a:latin typeface="Calibri"/>
                <a:cs typeface="Calibri"/>
              </a:rPr>
              <a:t>courses</a:t>
            </a:r>
            <a:r>
              <a:rPr sz="1600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50">
                <a:solidFill>
                  <a:srgbClr val="E3B408"/>
                </a:solidFill>
                <a:latin typeface="Calibri"/>
                <a:cs typeface="Calibri"/>
              </a:rPr>
              <a:t>in</a:t>
            </a:r>
            <a:r>
              <a:rPr sz="1600" spc="4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65">
                <a:solidFill>
                  <a:srgbClr val="E3B408"/>
                </a:solidFill>
                <a:latin typeface="Calibri"/>
                <a:cs typeface="Calibri"/>
              </a:rPr>
              <a:t>preparation </a:t>
            </a:r>
            <a:r>
              <a:rPr sz="1600" spc="80">
                <a:solidFill>
                  <a:srgbClr val="E3B408"/>
                </a:solidFill>
                <a:latin typeface="Calibri"/>
                <a:cs typeface="Calibri"/>
              </a:rPr>
              <a:t>and </a:t>
            </a:r>
            <a:r>
              <a:rPr sz="1600" spc="90">
                <a:solidFill>
                  <a:srgbClr val="E3B408"/>
                </a:solidFill>
                <a:latin typeface="Calibri"/>
                <a:cs typeface="Calibri"/>
              </a:rPr>
              <a:t>acceptance</a:t>
            </a:r>
            <a:r>
              <a:rPr sz="1600" spc="24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>
                <a:solidFill>
                  <a:srgbClr val="E3B408"/>
                </a:solidFill>
                <a:latin typeface="Calibri"/>
                <a:cs typeface="Calibri"/>
              </a:rPr>
              <a:t>for</a:t>
            </a:r>
            <a:r>
              <a:rPr sz="1600" spc="25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>
                <a:solidFill>
                  <a:srgbClr val="E3B408"/>
                </a:solidFill>
                <a:latin typeface="Calibri"/>
                <a:cs typeface="Calibri"/>
              </a:rPr>
              <a:t>University</a:t>
            </a:r>
            <a:r>
              <a:rPr sz="1600" spc="2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20">
                <a:solidFill>
                  <a:srgbClr val="E3B408"/>
                </a:solidFill>
                <a:latin typeface="Calibri"/>
                <a:cs typeface="Calibri"/>
              </a:rPr>
              <a:t>Degree </a:t>
            </a:r>
            <a:r>
              <a:rPr sz="1600" spc="95">
                <a:solidFill>
                  <a:srgbClr val="E3B408"/>
                </a:solidFill>
                <a:latin typeface="Calibri"/>
                <a:cs typeface="Calibri"/>
              </a:rPr>
              <a:t>Course's</a:t>
            </a:r>
            <a:r>
              <a:rPr sz="1600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70">
                <a:solidFill>
                  <a:srgbClr val="E3B408"/>
                </a:solidFill>
                <a:latin typeface="Calibri"/>
                <a:cs typeface="Calibri"/>
              </a:rPr>
              <a:t>or</a:t>
            </a:r>
            <a:r>
              <a:rPr sz="1600" spc="2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70">
                <a:solidFill>
                  <a:srgbClr val="E3B408"/>
                </a:solidFill>
                <a:latin typeface="Calibri"/>
                <a:cs typeface="Calibri"/>
              </a:rPr>
              <a:t>Apprenticeships.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1256" y="3397961"/>
            <a:ext cx="3448050" cy="10013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spc="95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600" spc="4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55">
                <a:solidFill>
                  <a:srgbClr val="E3B408"/>
                </a:solidFill>
                <a:latin typeface="Calibri"/>
                <a:cs typeface="Calibri"/>
              </a:rPr>
              <a:t>NHS</a:t>
            </a:r>
            <a:r>
              <a:rPr sz="1600" spc="4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55">
                <a:solidFill>
                  <a:srgbClr val="E3B408"/>
                </a:solidFill>
                <a:latin typeface="Calibri"/>
                <a:cs typeface="Calibri"/>
              </a:rPr>
              <a:t>are</a:t>
            </a:r>
            <a:r>
              <a:rPr sz="1600" spc="3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80">
                <a:solidFill>
                  <a:srgbClr val="E3B408"/>
                </a:solidFill>
                <a:latin typeface="Calibri"/>
                <a:cs typeface="Calibri"/>
              </a:rPr>
              <a:t>now</a:t>
            </a:r>
            <a:r>
              <a:rPr sz="1600" spc="6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65">
                <a:solidFill>
                  <a:srgbClr val="E3B408"/>
                </a:solidFill>
                <a:latin typeface="Calibri"/>
                <a:cs typeface="Calibri"/>
              </a:rPr>
              <a:t>offering</a:t>
            </a:r>
            <a:r>
              <a:rPr sz="1600" spc="55">
                <a:solidFill>
                  <a:srgbClr val="E3B408"/>
                </a:solidFill>
                <a:latin typeface="Calibri"/>
                <a:cs typeface="Calibri"/>
              </a:rPr>
              <a:t> many routes</a:t>
            </a:r>
            <a:r>
              <a:rPr sz="1600" spc="9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>
                <a:solidFill>
                  <a:srgbClr val="E3B408"/>
                </a:solidFill>
                <a:latin typeface="Calibri"/>
                <a:cs typeface="Calibri"/>
              </a:rPr>
              <a:t>into</a:t>
            </a:r>
            <a:r>
              <a:rPr sz="1600" spc="10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55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600" spc="10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60">
                <a:solidFill>
                  <a:srgbClr val="E3B408"/>
                </a:solidFill>
                <a:latin typeface="Calibri"/>
                <a:cs typeface="Calibri"/>
              </a:rPr>
              <a:t>NHS</a:t>
            </a:r>
            <a:r>
              <a:rPr sz="1600" spc="9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30">
                <a:solidFill>
                  <a:srgbClr val="E3B408"/>
                </a:solidFill>
                <a:latin typeface="Calibri"/>
                <a:cs typeface="Calibri"/>
              </a:rPr>
              <a:t>via </a:t>
            </a:r>
            <a:r>
              <a:rPr sz="1600" spc="80">
                <a:solidFill>
                  <a:srgbClr val="E3B408"/>
                </a:solidFill>
                <a:latin typeface="Calibri"/>
                <a:cs typeface="Calibri"/>
              </a:rPr>
              <a:t>apprenticeships</a:t>
            </a:r>
            <a:r>
              <a:rPr sz="1600" spc="7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00">
                <a:solidFill>
                  <a:srgbClr val="E3B408"/>
                </a:solidFill>
                <a:latin typeface="Calibri"/>
                <a:cs typeface="Calibri"/>
              </a:rPr>
              <a:t>so</a:t>
            </a:r>
            <a:r>
              <a:rPr sz="1600" spc="5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85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600" spc="4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90">
                <a:solidFill>
                  <a:srgbClr val="E3B408"/>
                </a:solidFill>
                <a:latin typeface="Calibri"/>
                <a:cs typeface="Calibri"/>
              </a:rPr>
              <a:t>can</a:t>
            </a:r>
            <a:r>
              <a:rPr sz="1600" spc="5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60">
                <a:solidFill>
                  <a:srgbClr val="E3B408"/>
                </a:solidFill>
                <a:latin typeface="Calibri"/>
                <a:cs typeface="Calibri"/>
              </a:rPr>
              <a:t>work</a:t>
            </a:r>
            <a:r>
              <a:rPr sz="1600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80">
                <a:solidFill>
                  <a:srgbClr val="E3B408"/>
                </a:solidFill>
                <a:latin typeface="Calibri"/>
                <a:cs typeface="Calibri"/>
              </a:rPr>
              <a:t>and </a:t>
            </a:r>
            <a:r>
              <a:rPr sz="1600">
                <a:solidFill>
                  <a:srgbClr val="E3B408"/>
                </a:solidFill>
                <a:latin typeface="Calibri"/>
                <a:cs typeface="Calibri"/>
              </a:rPr>
              <a:t>train</a:t>
            </a:r>
            <a:r>
              <a:rPr sz="1600" spc="11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100">
                <a:solidFill>
                  <a:srgbClr val="E3B408"/>
                </a:solidFill>
                <a:latin typeface="Calibri"/>
                <a:cs typeface="Calibri"/>
              </a:rPr>
              <a:t>alongside</a:t>
            </a:r>
            <a:r>
              <a:rPr sz="1600" spc="10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90">
                <a:solidFill>
                  <a:srgbClr val="E3B408"/>
                </a:solidFill>
                <a:latin typeface="Calibri"/>
                <a:cs typeface="Calibri"/>
              </a:rPr>
              <a:t>each</a:t>
            </a:r>
            <a:r>
              <a:rPr sz="1600" spc="11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600" spc="-10">
                <a:solidFill>
                  <a:srgbClr val="E3B408"/>
                </a:solidFill>
                <a:latin typeface="Calibri"/>
                <a:cs typeface="Calibri"/>
              </a:rPr>
              <a:t>other.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1256" y="4617542"/>
            <a:ext cx="345821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u="sng" spc="-1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7"/>
              </a:rPr>
              <a:t>https://www.healthcareers.nhs.uk/car</a:t>
            </a:r>
            <a:r>
              <a:rPr sz="1600" spc="-10">
                <a:solidFill>
                  <a:srgbClr val="0462C1"/>
                </a:solidFill>
                <a:latin typeface="Calibri"/>
                <a:cs typeface="Calibri"/>
                <a:hlinkClick r:id="rId7"/>
              </a:rPr>
              <a:t> </a:t>
            </a:r>
            <a:r>
              <a:rPr sz="1600" u="sng" spc="5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7"/>
              </a:rPr>
              <a:t>eer-</a:t>
            </a:r>
            <a:r>
              <a:rPr sz="1600" u="sng" spc="7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7"/>
              </a:rPr>
              <a:t>planning/study-</a:t>
            </a:r>
            <a:r>
              <a:rPr sz="1600" u="sng" spc="85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7"/>
              </a:rPr>
              <a:t>and-</a:t>
            </a:r>
            <a:r>
              <a:rPr sz="1600" u="sng" spc="4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7"/>
              </a:rPr>
              <a:t>training/nhs-</a:t>
            </a:r>
            <a:r>
              <a:rPr sz="1600" spc="40">
                <a:solidFill>
                  <a:srgbClr val="0462C1"/>
                </a:solidFill>
                <a:latin typeface="Calibri"/>
                <a:cs typeface="Calibri"/>
                <a:hlinkClick r:id="rId7"/>
              </a:rPr>
              <a:t> </a:t>
            </a:r>
            <a:r>
              <a:rPr sz="1600" u="sng" spc="7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7"/>
              </a:rPr>
              <a:t>apprenticeships</a:t>
            </a:r>
            <a:endParaRPr sz="1600">
              <a:latin typeface="Calibri"/>
              <a:cs typeface="Calibri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4163567" y="1496567"/>
            <a:ext cx="3956685" cy="4852670"/>
            <a:chOff x="4163567" y="1496567"/>
            <a:chExt cx="3956685" cy="4852670"/>
          </a:xfrm>
        </p:grpSpPr>
        <p:sp>
          <p:nvSpPr>
            <p:cNvPr id="17" name="object 17"/>
            <p:cNvSpPr/>
            <p:nvPr/>
          </p:nvSpPr>
          <p:spPr>
            <a:xfrm>
              <a:off x="4182617" y="1515617"/>
              <a:ext cx="3918585" cy="4814570"/>
            </a:xfrm>
            <a:custGeom>
              <a:avLst/>
              <a:gdLst/>
              <a:ahLst/>
              <a:cxnLst/>
              <a:rect l="l" t="t" r="r" b="b"/>
              <a:pathLst>
                <a:path w="3918584" h="4814570">
                  <a:moveTo>
                    <a:pt x="3711702" y="0"/>
                  </a:moveTo>
                  <a:lnTo>
                    <a:pt x="206502" y="0"/>
                  </a:lnTo>
                  <a:lnTo>
                    <a:pt x="159153" y="5453"/>
                  </a:lnTo>
                  <a:lnTo>
                    <a:pt x="115688" y="20989"/>
                  </a:lnTo>
                  <a:lnTo>
                    <a:pt x="77346" y="45366"/>
                  </a:lnTo>
                  <a:lnTo>
                    <a:pt x="45366" y="77346"/>
                  </a:lnTo>
                  <a:lnTo>
                    <a:pt x="20989" y="115688"/>
                  </a:lnTo>
                  <a:lnTo>
                    <a:pt x="5453" y="159153"/>
                  </a:lnTo>
                  <a:lnTo>
                    <a:pt x="0" y="206502"/>
                  </a:lnTo>
                  <a:lnTo>
                    <a:pt x="0" y="4607788"/>
                  </a:lnTo>
                  <a:lnTo>
                    <a:pt x="5453" y="4655142"/>
                  </a:lnTo>
                  <a:lnTo>
                    <a:pt x="20989" y="4698612"/>
                  </a:lnTo>
                  <a:lnTo>
                    <a:pt x="45366" y="4736959"/>
                  </a:lnTo>
                  <a:lnTo>
                    <a:pt x="77346" y="4768943"/>
                  </a:lnTo>
                  <a:lnTo>
                    <a:pt x="115688" y="4793323"/>
                  </a:lnTo>
                  <a:lnTo>
                    <a:pt x="159153" y="4808861"/>
                  </a:lnTo>
                  <a:lnTo>
                    <a:pt x="206502" y="4814316"/>
                  </a:lnTo>
                  <a:lnTo>
                    <a:pt x="3711702" y="4814316"/>
                  </a:lnTo>
                  <a:lnTo>
                    <a:pt x="3759050" y="4808861"/>
                  </a:lnTo>
                  <a:lnTo>
                    <a:pt x="3802515" y="4793323"/>
                  </a:lnTo>
                  <a:lnTo>
                    <a:pt x="3840857" y="4768943"/>
                  </a:lnTo>
                  <a:lnTo>
                    <a:pt x="3872837" y="4736959"/>
                  </a:lnTo>
                  <a:lnTo>
                    <a:pt x="3897214" y="4698612"/>
                  </a:lnTo>
                  <a:lnTo>
                    <a:pt x="3912750" y="4655142"/>
                  </a:lnTo>
                  <a:lnTo>
                    <a:pt x="3918204" y="4607788"/>
                  </a:lnTo>
                  <a:lnTo>
                    <a:pt x="3918204" y="206502"/>
                  </a:lnTo>
                  <a:lnTo>
                    <a:pt x="3912750" y="159153"/>
                  </a:lnTo>
                  <a:lnTo>
                    <a:pt x="3897214" y="115688"/>
                  </a:lnTo>
                  <a:lnTo>
                    <a:pt x="3872837" y="77346"/>
                  </a:lnTo>
                  <a:lnTo>
                    <a:pt x="3840857" y="45366"/>
                  </a:lnTo>
                  <a:lnTo>
                    <a:pt x="3802515" y="20989"/>
                  </a:lnTo>
                  <a:lnTo>
                    <a:pt x="3759050" y="5453"/>
                  </a:lnTo>
                  <a:lnTo>
                    <a:pt x="3711702" y="0"/>
                  </a:lnTo>
                  <a:close/>
                </a:path>
              </a:pathLst>
            </a:custGeom>
            <a:solidFill>
              <a:srgbClr val="3A3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182617" y="1515617"/>
              <a:ext cx="3918585" cy="4814570"/>
            </a:xfrm>
            <a:custGeom>
              <a:avLst/>
              <a:gdLst/>
              <a:ahLst/>
              <a:cxnLst/>
              <a:rect l="l" t="t" r="r" b="b"/>
              <a:pathLst>
                <a:path w="3918584" h="4814570">
                  <a:moveTo>
                    <a:pt x="0" y="206502"/>
                  </a:moveTo>
                  <a:lnTo>
                    <a:pt x="5453" y="159153"/>
                  </a:lnTo>
                  <a:lnTo>
                    <a:pt x="20989" y="115688"/>
                  </a:lnTo>
                  <a:lnTo>
                    <a:pt x="45366" y="77346"/>
                  </a:lnTo>
                  <a:lnTo>
                    <a:pt x="77346" y="45366"/>
                  </a:lnTo>
                  <a:lnTo>
                    <a:pt x="115688" y="20989"/>
                  </a:lnTo>
                  <a:lnTo>
                    <a:pt x="159153" y="5453"/>
                  </a:lnTo>
                  <a:lnTo>
                    <a:pt x="206502" y="0"/>
                  </a:lnTo>
                  <a:lnTo>
                    <a:pt x="3711702" y="0"/>
                  </a:lnTo>
                  <a:lnTo>
                    <a:pt x="3759050" y="5453"/>
                  </a:lnTo>
                  <a:lnTo>
                    <a:pt x="3802515" y="20989"/>
                  </a:lnTo>
                  <a:lnTo>
                    <a:pt x="3840857" y="45366"/>
                  </a:lnTo>
                  <a:lnTo>
                    <a:pt x="3872837" y="77346"/>
                  </a:lnTo>
                  <a:lnTo>
                    <a:pt x="3897214" y="115688"/>
                  </a:lnTo>
                  <a:lnTo>
                    <a:pt x="3912750" y="159153"/>
                  </a:lnTo>
                  <a:lnTo>
                    <a:pt x="3918204" y="206502"/>
                  </a:lnTo>
                  <a:lnTo>
                    <a:pt x="3918204" y="4607788"/>
                  </a:lnTo>
                  <a:lnTo>
                    <a:pt x="3912750" y="4655142"/>
                  </a:lnTo>
                  <a:lnTo>
                    <a:pt x="3897214" y="4698612"/>
                  </a:lnTo>
                  <a:lnTo>
                    <a:pt x="3872837" y="4736959"/>
                  </a:lnTo>
                  <a:lnTo>
                    <a:pt x="3840857" y="4768943"/>
                  </a:lnTo>
                  <a:lnTo>
                    <a:pt x="3802515" y="4793323"/>
                  </a:lnTo>
                  <a:lnTo>
                    <a:pt x="3759050" y="4808861"/>
                  </a:lnTo>
                  <a:lnTo>
                    <a:pt x="3711702" y="4814316"/>
                  </a:lnTo>
                  <a:lnTo>
                    <a:pt x="206502" y="4814316"/>
                  </a:lnTo>
                  <a:lnTo>
                    <a:pt x="159153" y="4808861"/>
                  </a:lnTo>
                  <a:lnTo>
                    <a:pt x="115688" y="4793323"/>
                  </a:lnTo>
                  <a:lnTo>
                    <a:pt x="77346" y="4768943"/>
                  </a:lnTo>
                  <a:lnTo>
                    <a:pt x="45366" y="4736959"/>
                  </a:lnTo>
                  <a:lnTo>
                    <a:pt x="20989" y="4698612"/>
                  </a:lnTo>
                  <a:lnTo>
                    <a:pt x="5453" y="4655142"/>
                  </a:lnTo>
                  <a:lnTo>
                    <a:pt x="0" y="4607788"/>
                  </a:lnTo>
                  <a:lnTo>
                    <a:pt x="0" y="206502"/>
                  </a:lnTo>
                  <a:close/>
                </a:path>
              </a:pathLst>
            </a:custGeom>
            <a:ln w="38099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784597" y="1598803"/>
            <a:ext cx="27114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30">
                <a:solidFill>
                  <a:srgbClr val="E3B408"/>
                </a:solidFill>
                <a:latin typeface="Calibri"/>
                <a:cs typeface="Calibri"/>
              </a:rPr>
              <a:t>Life/Employability</a:t>
            </a:r>
            <a:r>
              <a:rPr sz="1800" b="1" spc="6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800" b="1" spc="125">
                <a:solidFill>
                  <a:srgbClr val="E3B408"/>
                </a:solidFill>
                <a:latin typeface="Calibri"/>
                <a:cs typeface="Calibri"/>
              </a:rPr>
              <a:t>Skills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03985" y="6521246"/>
            <a:ext cx="9382760" cy="280846"/>
          </a:xfrm>
          <a:prstGeom prst="rect">
            <a:avLst/>
          </a:prstGeom>
        </p:spPr>
        <p:txBody>
          <a:bodyPr vert="horz" wrap="square" lIns="0" tIns="3810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800" i="1" spc="70">
                <a:latin typeface="Calibri"/>
                <a:cs typeface="Calibri"/>
              </a:rPr>
              <a:t>For</a:t>
            </a:r>
            <a:r>
              <a:rPr sz="1800" i="1" spc="100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further</a:t>
            </a:r>
            <a:r>
              <a:rPr sz="1800" i="1" spc="85">
                <a:latin typeface="Calibri"/>
                <a:cs typeface="Calibri"/>
              </a:rPr>
              <a:t> </a:t>
            </a:r>
            <a:r>
              <a:rPr sz="1800" i="1" spc="55">
                <a:latin typeface="Calibri"/>
                <a:cs typeface="Calibri"/>
              </a:rPr>
              <a:t>information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25">
                <a:latin typeface="Calibri"/>
                <a:cs typeface="Calibri"/>
              </a:rPr>
              <a:t>on</a:t>
            </a:r>
            <a:r>
              <a:rPr sz="1800" i="1" spc="114">
                <a:latin typeface="Calibri"/>
                <a:cs typeface="Calibri"/>
              </a:rPr>
              <a:t> </a:t>
            </a:r>
            <a:r>
              <a:rPr sz="1800" i="1">
                <a:latin typeface="Calibri"/>
                <a:cs typeface="Calibri"/>
              </a:rPr>
              <a:t>this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10">
                <a:latin typeface="Calibri"/>
                <a:cs typeface="Calibri"/>
              </a:rPr>
              <a:t>course</a:t>
            </a:r>
            <a:r>
              <a:rPr sz="1800" i="1" spc="95">
                <a:latin typeface="Calibri"/>
                <a:cs typeface="Calibri"/>
              </a:rPr>
              <a:t> </a:t>
            </a:r>
            <a:r>
              <a:rPr sz="1800" i="1" spc="105">
                <a:latin typeface="Calibri"/>
                <a:cs typeface="Calibri"/>
              </a:rPr>
              <a:t>please</a:t>
            </a:r>
            <a:r>
              <a:rPr sz="1800" i="1" spc="90">
                <a:latin typeface="Calibri"/>
                <a:cs typeface="Calibri"/>
              </a:rPr>
              <a:t> </a:t>
            </a:r>
            <a:r>
              <a:rPr sz="1800" i="1" spc="70">
                <a:latin typeface="Calibri"/>
                <a:cs typeface="Calibri"/>
              </a:rPr>
              <a:t>contact</a:t>
            </a:r>
            <a:r>
              <a:rPr sz="1800" i="1" spc="105">
                <a:latin typeface="Calibri"/>
                <a:cs typeface="Calibri"/>
              </a:rPr>
              <a:t> </a:t>
            </a:r>
            <a:r>
              <a:rPr lang="en-US" i="1" spc="105">
                <a:latin typeface="Calibri"/>
                <a:cs typeface="Calibri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lucy.moorhouse</a:t>
            </a:r>
            <a:r>
              <a:rPr lang="en-US" sz="1800" i="1" spc="105">
                <a:latin typeface="Calibri"/>
                <a:cs typeface="Calibri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@heritage.</a:t>
            </a:r>
            <a:r>
              <a:rPr lang="en-US" i="1" spc="105">
                <a:latin typeface="Calibri"/>
                <a:cs typeface="Calibri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ttct</a:t>
            </a:r>
            <a:r>
              <a:rPr lang="en-US" sz="1800" i="1" spc="105">
                <a:latin typeface="Calibri"/>
                <a:cs typeface="Calibri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US" i="1" spc="105">
                <a:latin typeface="Calibri"/>
                <a:cs typeface="Calibri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</a:t>
            </a:r>
            <a:r>
              <a:rPr lang="en-US" sz="1800" i="1" spc="105">
                <a:latin typeface="Calibri"/>
                <a:cs typeface="Calibri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.uk</a:t>
            </a:r>
            <a:endParaRPr lang="en-US" sz="1800" spc="105">
              <a:latin typeface="Calibri"/>
              <a:cs typeface="Calibri"/>
              <a:hlinkClick r:id="rId8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20921" y="2150490"/>
            <a:ext cx="34385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60">
                <a:solidFill>
                  <a:srgbClr val="E3B408"/>
                </a:solidFill>
                <a:latin typeface="Calibri"/>
                <a:cs typeface="Calibri"/>
              </a:rPr>
              <a:t>Team-</a:t>
            </a:r>
            <a:r>
              <a:rPr sz="1200" b="1" spc="85">
                <a:solidFill>
                  <a:srgbClr val="E3B408"/>
                </a:solidFill>
                <a:latin typeface="Calibri"/>
                <a:cs typeface="Calibri"/>
              </a:rPr>
              <a:t>work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200" spc="6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200" spc="7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sz="1200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5">
                <a:solidFill>
                  <a:srgbClr val="E3B408"/>
                </a:solidFill>
                <a:latin typeface="Calibri"/>
                <a:cs typeface="Calibri"/>
              </a:rPr>
              <a:t>develop</a:t>
            </a:r>
            <a:r>
              <a:rPr sz="1200" spc="7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>
                <a:solidFill>
                  <a:srgbClr val="E3B408"/>
                </a:solidFill>
                <a:latin typeface="Calibri"/>
                <a:cs typeface="Calibri"/>
              </a:rPr>
              <a:t>a </a:t>
            </a:r>
            <a:r>
              <a:rPr sz="1200" spc="75">
                <a:solidFill>
                  <a:srgbClr val="E3B408"/>
                </a:solidFill>
                <a:latin typeface="Calibri"/>
                <a:cs typeface="Calibri"/>
              </a:rPr>
              <a:t>range</a:t>
            </a:r>
            <a:r>
              <a:rPr sz="1200" spc="8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200" spc="9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>
                <a:solidFill>
                  <a:srgbClr val="E3B408"/>
                </a:solidFill>
                <a:latin typeface="Calibri"/>
                <a:cs typeface="Calibri"/>
              </a:rPr>
              <a:t>communication</a:t>
            </a:r>
            <a:r>
              <a:rPr sz="1200" spc="9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-10">
                <a:solidFill>
                  <a:srgbClr val="E3B408"/>
                </a:solidFill>
                <a:latin typeface="Calibri"/>
                <a:cs typeface="Calibri"/>
              </a:rPr>
              <a:t>skills, </a:t>
            </a:r>
            <a:r>
              <a:rPr sz="1200" spc="55">
                <a:solidFill>
                  <a:srgbClr val="E3B408"/>
                </a:solidFill>
                <a:latin typeface="Calibri"/>
                <a:cs typeface="Calibri"/>
              </a:rPr>
              <a:t>which</a:t>
            </a:r>
            <a:r>
              <a:rPr sz="1200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sz="1200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0">
                <a:solidFill>
                  <a:srgbClr val="E3B408"/>
                </a:solidFill>
                <a:latin typeface="Calibri"/>
                <a:cs typeface="Calibri"/>
              </a:rPr>
              <a:t>help</a:t>
            </a:r>
            <a:r>
              <a:rPr sz="1200" spc="65">
                <a:solidFill>
                  <a:srgbClr val="E3B408"/>
                </a:solidFill>
                <a:latin typeface="Calibri"/>
                <a:cs typeface="Calibri"/>
              </a:rPr>
              <a:t> you</a:t>
            </a:r>
            <a:r>
              <a:rPr sz="1200" spc="7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50">
                <a:solidFill>
                  <a:srgbClr val="E3B408"/>
                </a:solidFill>
                <a:latin typeface="Calibri"/>
                <a:cs typeface="Calibri"/>
              </a:rPr>
              <a:t> work</a:t>
            </a:r>
            <a:r>
              <a:rPr sz="1200" spc="7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0">
                <a:solidFill>
                  <a:srgbClr val="E3B408"/>
                </a:solidFill>
                <a:latin typeface="Calibri"/>
                <a:cs typeface="Calibri"/>
              </a:rPr>
              <a:t>alongside</a:t>
            </a:r>
            <a:r>
              <a:rPr sz="1200" spc="9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-10">
                <a:solidFill>
                  <a:srgbClr val="E3B408"/>
                </a:solidFill>
                <a:latin typeface="Calibri"/>
                <a:cs typeface="Calibri"/>
              </a:rPr>
              <a:t>others.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320921" y="2882265"/>
            <a:ext cx="345821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90">
                <a:solidFill>
                  <a:srgbClr val="E3B408"/>
                </a:solidFill>
                <a:latin typeface="Calibri"/>
                <a:cs typeface="Calibri"/>
              </a:rPr>
              <a:t>Organisation</a:t>
            </a:r>
            <a:r>
              <a:rPr sz="1200" b="1" spc="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b="1" spc="80">
                <a:solidFill>
                  <a:srgbClr val="E3B408"/>
                </a:solidFill>
                <a:latin typeface="Calibri"/>
                <a:cs typeface="Calibri"/>
              </a:rPr>
              <a:t>&amp;</a:t>
            </a:r>
            <a:r>
              <a:rPr sz="1200" b="1" spc="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b="1" spc="90">
                <a:solidFill>
                  <a:srgbClr val="E3B408"/>
                </a:solidFill>
                <a:latin typeface="Calibri"/>
                <a:cs typeface="Calibri"/>
              </a:rPr>
              <a:t>Time</a:t>
            </a:r>
            <a:r>
              <a:rPr sz="1200" b="1" spc="4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b="1" spc="90">
                <a:solidFill>
                  <a:srgbClr val="E3B408"/>
                </a:solidFill>
                <a:latin typeface="Calibri"/>
                <a:cs typeface="Calibri"/>
              </a:rPr>
              <a:t>management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You’ll</a:t>
            </a:r>
            <a:r>
              <a:rPr sz="1200" spc="12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5">
                <a:solidFill>
                  <a:srgbClr val="E3B408"/>
                </a:solidFill>
                <a:latin typeface="Calibri"/>
                <a:cs typeface="Calibri"/>
              </a:rPr>
              <a:t>need</a:t>
            </a:r>
            <a:r>
              <a:rPr sz="1200" spc="14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10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105">
                <a:solidFill>
                  <a:srgbClr val="E3B408"/>
                </a:solidFill>
                <a:latin typeface="Calibri"/>
                <a:cs typeface="Calibri"/>
              </a:rPr>
              <a:t>be</a:t>
            </a:r>
            <a:r>
              <a:rPr sz="1200" spc="114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5">
                <a:solidFill>
                  <a:srgbClr val="E3B408"/>
                </a:solidFill>
                <a:latin typeface="Calibri"/>
                <a:cs typeface="Calibri"/>
              </a:rPr>
              <a:t>able</a:t>
            </a:r>
            <a:r>
              <a:rPr sz="1200" spc="114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114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prioritize</a:t>
            </a:r>
            <a:r>
              <a:rPr sz="1200" spc="13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50">
                <a:solidFill>
                  <a:srgbClr val="E3B408"/>
                </a:solidFill>
                <a:latin typeface="Calibri"/>
                <a:cs typeface="Calibri"/>
              </a:rPr>
              <a:t>work</a:t>
            </a:r>
            <a:r>
              <a:rPr sz="1200" spc="13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200" spc="12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40">
                <a:solidFill>
                  <a:srgbClr val="E3B408"/>
                </a:solidFill>
                <a:latin typeface="Calibri"/>
                <a:cs typeface="Calibri"/>
              </a:rPr>
              <a:t>meet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strict</a:t>
            </a:r>
            <a:r>
              <a:rPr sz="1200" spc="114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0">
                <a:solidFill>
                  <a:srgbClr val="E3B408"/>
                </a:solidFill>
                <a:latin typeface="Calibri"/>
                <a:cs typeface="Calibri"/>
              </a:rPr>
              <a:t>deadlines</a:t>
            </a:r>
            <a:r>
              <a:rPr sz="1200" spc="114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while</a:t>
            </a:r>
            <a:r>
              <a:rPr sz="1200" spc="12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55">
                <a:solidFill>
                  <a:srgbClr val="E3B408"/>
                </a:solidFill>
                <a:latin typeface="Calibri"/>
                <a:cs typeface="Calibri"/>
              </a:rPr>
              <a:t>also</a:t>
            </a:r>
            <a:r>
              <a:rPr sz="1200" spc="13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0">
                <a:solidFill>
                  <a:srgbClr val="E3B408"/>
                </a:solidFill>
                <a:latin typeface="Calibri"/>
                <a:cs typeface="Calibri"/>
              </a:rPr>
              <a:t>achieving</a:t>
            </a:r>
            <a:r>
              <a:rPr sz="1200" spc="14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200" spc="11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55">
                <a:solidFill>
                  <a:srgbClr val="E3B408"/>
                </a:solidFill>
                <a:latin typeface="Calibri"/>
                <a:cs typeface="Calibri"/>
              </a:rPr>
              <a:t>course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criteria,</a:t>
            </a:r>
            <a:r>
              <a:rPr sz="1200" spc="16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this</a:t>
            </a:r>
            <a:r>
              <a:rPr sz="1200" spc="19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is</a:t>
            </a:r>
            <a:r>
              <a:rPr sz="1200" spc="21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relevant</a:t>
            </a:r>
            <a:r>
              <a:rPr sz="1200" spc="229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within</a:t>
            </a:r>
            <a:r>
              <a:rPr sz="1200" spc="204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200" spc="21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Health</a:t>
            </a:r>
            <a:r>
              <a:rPr sz="1200" spc="204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&amp;</a:t>
            </a:r>
            <a:r>
              <a:rPr sz="1200" spc="22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>
                <a:solidFill>
                  <a:srgbClr val="E3B408"/>
                </a:solidFill>
                <a:latin typeface="Calibri"/>
                <a:cs typeface="Calibri"/>
              </a:rPr>
              <a:t>Social </a:t>
            </a:r>
            <a:r>
              <a:rPr sz="1200" spc="80">
                <a:solidFill>
                  <a:srgbClr val="E3B408"/>
                </a:solidFill>
                <a:latin typeface="Calibri"/>
                <a:cs typeface="Calibri"/>
              </a:rPr>
              <a:t>Care</a:t>
            </a:r>
            <a:r>
              <a:rPr sz="1200" spc="4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40">
                <a:solidFill>
                  <a:srgbClr val="E3B408"/>
                </a:solidFill>
                <a:latin typeface="Calibri"/>
                <a:cs typeface="Calibri"/>
              </a:rPr>
              <a:t>system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20921" y="3979240"/>
            <a:ext cx="3474085" cy="758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85">
                <a:solidFill>
                  <a:srgbClr val="E3B408"/>
                </a:solidFill>
                <a:latin typeface="Calibri"/>
                <a:cs typeface="Calibri"/>
              </a:rPr>
              <a:t>Empathy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200" spc="60">
                <a:solidFill>
                  <a:srgbClr val="E3B408"/>
                </a:solidFill>
                <a:latin typeface="Calibri"/>
                <a:cs typeface="Calibri"/>
              </a:rPr>
              <a:t>We</a:t>
            </a:r>
            <a:r>
              <a:rPr sz="1200" spc="12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sz="1200" spc="9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5">
                <a:solidFill>
                  <a:srgbClr val="E3B408"/>
                </a:solidFill>
                <a:latin typeface="Calibri"/>
                <a:cs typeface="Calibri"/>
              </a:rPr>
              <a:t>discuss</a:t>
            </a:r>
            <a:r>
              <a:rPr sz="1200" spc="12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sensitive</a:t>
            </a:r>
            <a:r>
              <a:rPr sz="1200" spc="13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50">
                <a:solidFill>
                  <a:srgbClr val="E3B408"/>
                </a:solidFill>
                <a:latin typeface="Calibri"/>
                <a:cs typeface="Calibri"/>
              </a:rPr>
              <a:t>issues</a:t>
            </a:r>
            <a:r>
              <a:rPr sz="1200" spc="14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5">
                <a:solidFill>
                  <a:srgbClr val="E3B408"/>
                </a:solidFill>
                <a:latin typeface="Calibri"/>
                <a:cs typeface="Calibri"/>
              </a:rPr>
              <a:t>so</a:t>
            </a:r>
            <a:r>
              <a:rPr sz="1200" spc="12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5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200" spc="12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will</a:t>
            </a:r>
            <a:r>
              <a:rPr sz="1200" spc="9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>
                <a:solidFill>
                  <a:srgbClr val="E3B408"/>
                </a:solidFill>
                <a:latin typeface="Calibri"/>
                <a:cs typeface="Calibri"/>
              </a:rPr>
              <a:t>have</a:t>
            </a:r>
            <a:r>
              <a:rPr sz="1200" spc="10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-25">
                <a:solidFill>
                  <a:srgbClr val="E3B408"/>
                </a:solidFill>
                <a:latin typeface="Calibri"/>
                <a:cs typeface="Calibri"/>
              </a:rPr>
              <a:t>to </a:t>
            </a:r>
            <a:r>
              <a:rPr sz="1200" spc="85">
                <a:solidFill>
                  <a:srgbClr val="E3B408"/>
                </a:solidFill>
                <a:latin typeface="Calibri"/>
                <a:cs typeface="Calibri"/>
              </a:rPr>
              <a:t>develop</a:t>
            </a:r>
            <a:r>
              <a:rPr sz="1200" spc="6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200" spc="6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0">
                <a:solidFill>
                  <a:srgbClr val="E3B408"/>
                </a:solidFill>
                <a:latin typeface="Calibri"/>
                <a:cs typeface="Calibri"/>
              </a:rPr>
              <a:t>understanding</a:t>
            </a:r>
            <a:r>
              <a:rPr sz="1200" spc="8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200" spc="8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>
                <a:solidFill>
                  <a:srgbClr val="E3B408"/>
                </a:solidFill>
                <a:latin typeface="Calibri"/>
                <a:cs typeface="Calibri"/>
              </a:rPr>
              <a:t>how</a:t>
            </a:r>
            <a:r>
              <a:rPr sz="1200" spc="8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4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0">
                <a:solidFill>
                  <a:srgbClr val="E3B408"/>
                </a:solidFill>
                <a:latin typeface="Calibri"/>
                <a:cs typeface="Calibri"/>
              </a:rPr>
              <a:t>be </a:t>
            </a:r>
            <a:r>
              <a:rPr sz="1200" spc="55">
                <a:solidFill>
                  <a:srgbClr val="E3B408"/>
                </a:solidFill>
                <a:latin typeface="Calibri"/>
                <a:cs typeface="Calibri"/>
              </a:rPr>
              <a:t>empathetic</a:t>
            </a:r>
            <a:r>
              <a:rPr sz="1200" spc="8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-10">
                <a:solidFill>
                  <a:srgbClr val="E3B408"/>
                </a:solidFill>
                <a:latin typeface="Calibri"/>
                <a:cs typeface="Calibri"/>
              </a:rPr>
              <a:t>others.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20921" y="4894326"/>
            <a:ext cx="364236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80">
                <a:solidFill>
                  <a:srgbClr val="E3B408"/>
                </a:solidFill>
                <a:latin typeface="Calibri"/>
                <a:cs typeface="Calibri"/>
              </a:rPr>
              <a:t>Discipline</a:t>
            </a:r>
            <a:endParaRPr sz="12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</a:pPr>
            <a:r>
              <a:rPr sz="1200" spc="60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200" spc="8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5">
                <a:solidFill>
                  <a:srgbClr val="E3B408"/>
                </a:solidFill>
                <a:latin typeface="Calibri"/>
                <a:cs typeface="Calibri"/>
              </a:rPr>
              <a:t>need</a:t>
            </a:r>
            <a:r>
              <a:rPr sz="1200" spc="9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5">
                <a:solidFill>
                  <a:srgbClr val="E3B408"/>
                </a:solidFill>
                <a:latin typeface="Calibri"/>
                <a:cs typeface="Calibri"/>
              </a:rPr>
              <a:t>know</a:t>
            </a:r>
            <a:r>
              <a:rPr sz="1200" spc="8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200" spc="7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110">
                <a:solidFill>
                  <a:srgbClr val="E3B408"/>
                </a:solidFill>
                <a:latin typeface="Calibri"/>
                <a:cs typeface="Calibri"/>
              </a:rPr>
              <a:t>do</a:t>
            </a:r>
            <a:r>
              <a:rPr sz="1200" spc="6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what</a:t>
            </a:r>
            <a:r>
              <a:rPr sz="1200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is</a:t>
            </a:r>
            <a:r>
              <a:rPr sz="1200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5">
                <a:solidFill>
                  <a:srgbClr val="E3B408"/>
                </a:solidFill>
                <a:latin typeface="Calibri"/>
                <a:cs typeface="Calibri"/>
              </a:rPr>
              <a:t>expected</a:t>
            </a:r>
            <a:r>
              <a:rPr sz="1200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of</a:t>
            </a:r>
            <a:r>
              <a:rPr sz="1200" spc="10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30">
                <a:solidFill>
                  <a:srgbClr val="E3B408"/>
                </a:solidFill>
                <a:latin typeface="Calibri"/>
                <a:cs typeface="Calibri"/>
              </a:rPr>
              <a:t>you. </a:t>
            </a:r>
            <a:r>
              <a:rPr sz="1200" spc="55">
                <a:solidFill>
                  <a:srgbClr val="E3B408"/>
                </a:solidFill>
                <a:latin typeface="Calibri"/>
                <a:cs typeface="Calibri"/>
              </a:rPr>
              <a:t>This</a:t>
            </a:r>
            <a:r>
              <a:rPr sz="1200" spc="12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0">
                <a:solidFill>
                  <a:srgbClr val="E3B408"/>
                </a:solidFill>
                <a:latin typeface="Calibri"/>
                <a:cs typeface="Calibri"/>
              </a:rPr>
              <a:t>ranges</a:t>
            </a:r>
            <a:r>
              <a:rPr sz="1200" spc="12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from</a:t>
            </a:r>
            <a:r>
              <a:rPr sz="1200" spc="114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0">
                <a:solidFill>
                  <a:srgbClr val="E3B408"/>
                </a:solidFill>
                <a:latin typeface="Calibri"/>
                <a:cs typeface="Calibri"/>
              </a:rPr>
              <a:t>organising</a:t>
            </a:r>
            <a:r>
              <a:rPr sz="1200" spc="16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yourself,</a:t>
            </a:r>
            <a:r>
              <a:rPr sz="1200" spc="9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90">
                <a:solidFill>
                  <a:srgbClr val="E3B408"/>
                </a:solidFill>
                <a:latin typeface="Calibri"/>
                <a:cs typeface="Calibri"/>
              </a:rPr>
              <a:t>being</a:t>
            </a:r>
            <a:r>
              <a:rPr sz="1200" spc="12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0">
                <a:solidFill>
                  <a:srgbClr val="E3B408"/>
                </a:solidFill>
                <a:latin typeface="Calibri"/>
                <a:cs typeface="Calibri"/>
              </a:rPr>
              <a:t>on</a:t>
            </a:r>
            <a:r>
              <a:rPr sz="1200" spc="11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-10">
                <a:solidFill>
                  <a:srgbClr val="E3B408"/>
                </a:solidFill>
                <a:latin typeface="Calibri"/>
                <a:cs typeface="Calibri"/>
              </a:rPr>
              <a:t>time,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4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100">
                <a:solidFill>
                  <a:srgbClr val="E3B408"/>
                </a:solidFill>
                <a:latin typeface="Calibri"/>
                <a:cs typeface="Calibri"/>
              </a:rPr>
              <a:t>being</a:t>
            </a:r>
            <a:r>
              <a:rPr sz="1200" spc="5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>
                <a:solidFill>
                  <a:srgbClr val="E3B408"/>
                </a:solidFill>
                <a:latin typeface="Calibri"/>
                <a:cs typeface="Calibri"/>
              </a:rPr>
              <a:t>responsible. </a:t>
            </a:r>
            <a:r>
              <a:rPr sz="1200" spc="100">
                <a:solidFill>
                  <a:srgbClr val="E3B408"/>
                </a:solidFill>
                <a:latin typeface="Calibri"/>
                <a:cs typeface="Calibri"/>
              </a:rPr>
              <a:t>Some</a:t>
            </a:r>
            <a:r>
              <a:rPr sz="1200" spc="6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5">
                <a:solidFill>
                  <a:srgbClr val="E3B408"/>
                </a:solidFill>
                <a:latin typeface="Calibri"/>
                <a:cs typeface="Calibri"/>
              </a:rPr>
              <a:t>jobs</a:t>
            </a:r>
            <a:r>
              <a:rPr sz="1200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5">
                <a:solidFill>
                  <a:srgbClr val="E3B408"/>
                </a:solidFill>
                <a:latin typeface="Calibri"/>
                <a:cs typeface="Calibri"/>
              </a:rPr>
              <a:t>need</a:t>
            </a:r>
            <a:r>
              <a:rPr sz="1200" spc="5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-10">
                <a:solidFill>
                  <a:srgbClr val="E3B408"/>
                </a:solidFill>
                <a:latin typeface="Calibri"/>
                <a:cs typeface="Calibri"/>
              </a:rPr>
              <a:t>particular </a:t>
            </a:r>
            <a:r>
              <a:rPr sz="1200" spc="65">
                <a:solidFill>
                  <a:srgbClr val="E3B408"/>
                </a:solidFill>
                <a:latin typeface="Calibri"/>
                <a:cs typeface="Calibri"/>
              </a:rPr>
              <a:t>discipline</a:t>
            </a:r>
            <a:r>
              <a:rPr sz="1200" spc="8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skills</a:t>
            </a:r>
            <a:r>
              <a:rPr sz="1200" spc="9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5">
                <a:solidFill>
                  <a:srgbClr val="E3B408"/>
                </a:solidFill>
                <a:latin typeface="Calibri"/>
                <a:cs typeface="Calibri"/>
              </a:rPr>
              <a:t>such</a:t>
            </a:r>
            <a:r>
              <a:rPr sz="1200" spc="10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>
                <a:solidFill>
                  <a:srgbClr val="E3B408"/>
                </a:solidFill>
                <a:latin typeface="Calibri"/>
                <a:cs typeface="Calibri"/>
              </a:rPr>
              <a:t>as</a:t>
            </a:r>
            <a:r>
              <a:rPr sz="1200" spc="8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100">
                <a:solidFill>
                  <a:srgbClr val="E3B408"/>
                </a:solidFill>
                <a:latin typeface="Calibri"/>
                <a:cs typeface="Calibri"/>
              </a:rPr>
              <a:t>being</a:t>
            </a:r>
            <a:r>
              <a:rPr sz="1200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5">
                <a:solidFill>
                  <a:srgbClr val="E3B408"/>
                </a:solidFill>
                <a:latin typeface="Calibri"/>
                <a:cs typeface="Calibri"/>
              </a:rPr>
              <a:t>able</a:t>
            </a:r>
            <a:r>
              <a:rPr sz="1200" spc="7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to</a:t>
            </a:r>
            <a:r>
              <a:rPr sz="1200" spc="7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>
                <a:solidFill>
                  <a:srgbClr val="E3B408"/>
                </a:solidFill>
                <a:latin typeface="Calibri"/>
                <a:cs typeface="Calibri"/>
              </a:rPr>
              <a:t>persevere</a:t>
            </a:r>
            <a:r>
              <a:rPr sz="1200" spc="11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-20">
                <a:solidFill>
                  <a:srgbClr val="E3B408"/>
                </a:solidFill>
                <a:latin typeface="Calibri"/>
                <a:cs typeface="Calibri"/>
              </a:rPr>
              <a:t>with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the</a:t>
            </a:r>
            <a:r>
              <a:rPr sz="1200" spc="8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task</a:t>
            </a:r>
            <a:r>
              <a:rPr sz="1200" spc="9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80">
                <a:solidFill>
                  <a:srgbClr val="E3B408"/>
                </a:solidFill>
                <a:latin typeface="Calibri"/>
                <a:cs typeface="Calibri"/>
              </a:rPr>
              <a:t>and</a:t>
            </a:r>
            <a:r>
              <a:rPr sz="1200" spc="9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0">
                <a:solidFill>
                  <a:srgbClr val="E3B408"/>
                </a:solidFill>
                <a:latin typeface="Calibri"/>
                <a:cs typeface="Calibri"/>
              </a:rPr>
              <a:t>plans</a:t>
            </a:r>
            <a:r>
              <a:rPr sz="1200" spc="114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>
                <a:solidFill>
                  <a:srgbClr val="E3B408"/>
                </a:solidFill>
                <a:latin typeface="Calibri"/>
                <a:cs typeface="Calibri"/>
              </a:rPr>
              <a:t>until</a:t>
            </a:r>
            <a:r>
              <a:rPr sz="1200" spc="85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65">
                <a:solidFill>
                  <a:srgbClr val="E3B408"/>
                </a:solidFill>
                <a:latin typeface="Calibri"/>
                <a:cs typeface="Calibri"/>
              </a:rPr>
              <a:t>you</a:t>
            </a:r>
            <a:r>
              <a:rPr sz="1200" spc="110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70">
                <a:solidFill>
                  <a:srgbClr val="E3B408"/>
                </a:solidFill>
                <a:latin typeface="Calibri"/>
                <a:cs typeface="Calibri"/>
              </a:rPr>
              <a:t>accomplish</a:t>
            </a:r>
            <a:r>
              <a:rPr sz="1200" spc="114">
                <a:solidFill>
                  <a:srgbClr val="E3B408"/>
                </a:solidFill>
                <a:latin typeface="Calibri"/>
                <a:cs typeface="Calibri"/>
              </a:rPr>
              <a:t> </a:t>
            </a:r>
            <a:r>
              <a:rPr sz="1200" spc="-10">
                <a:solidFill>
                  <a:srgbClr val="E3B408"/>
                </a:solidFill>
                <a:latin typeface="Calibri"/>
                <a:cs typeface="Calibri"/>
              </a:rPr>
              <a:t>them.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Course Information: Health &amp; Social Care</vt:lpstr>
      <vt:lpstr>Assessment: Health &amp; Social Care</vt:lpstr>
      <vt:lpstr>PowerPoint Presentation</vt:lpstr>
      <vt:lpstr>Do’s and Don'ts: Health &amp; Social Care</vt:lpstr>
      <vt:lpstr>Beyond Heritage: Health &amp; Social Care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J Barnston</dc:creator>
  <cp:revision>1</cp:revision>
  <dcterms:created xsi:type="dcterms:W3CDTF">2024-02-14T09:36:38Z</dcterms:created>
  <dcterms:modified xsi:type="dcterms:W3CDTF">2024-02-14T16:19:48Z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2022-03-09T00:00:00Z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2024-02-14T00:00:00Z</vt:filetime>
  </property>
</Properties>
</file>