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EBE378-66EB-F333-C698-26D500B7A56E}" v="61" dt="2024-02-14T13:04:02.178"/>
    <p1510:client id="{A8714731-9803-051C-1145-7AF471747375}" v="210" dt="2024-02-14T13:13:58.012"/>
    <p1510:client id="{DBE15EE7-9DB6-40A1-C22D-45947DBD3D8D}" v="13" dt="2024-02-15T13:15:44.66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E Trevis" userId="S::emma.trevis@heritage.ttct.co.uk::53ed163c-77db-4932-9f04-bd1abcfa5a2b" providerId="AD" clId="Web-{1DEBE378-66EB-F333-C698-26D500B7A56E}"/>
    <pc:docChg chg="modSld">
      <pc:chgData name="Miss E Trevis" userId="S::emma.trevis@heritage.ttct.co.uk::53ed163c-77db-4932-9f04-bd1abcfa5a2b" providerId="AD" clId="Web-{1DEBE378-66EB-F333-C698-26D500B7A56E}" dt="2024-02-14T13:04:02.178" v="37" actId="14100"/>
      <pc:docMkLst>
        <pc:docMk/>
      </pc:docMkLst>
      <pc:sldChg chg="modSp">
        <pc:chgData name="Miss E Trevis" userId="S::emma.trevis@heritage.ttct.co.uk::53ed163c-77db-4932-9f04-bd1abcfa5a2b" providerId="AD" clId="Web-{1DEBE378-66EB-F333-C698-26D500B7A56E}" dt="2024-02-14T13:03:14.723" v="24" actId="14100"/>
        <pc:sldMkLst>
          <pc:docMk/>
          <pc:sldMk cId="0" sldId="256"/>
        </pc:sldMkLst>
        <pc:spChg chg="mod">
          <ac:chgData name="Miss E Trevis" userId="S::emma.trevis@heritage.ttct.co.uk::53ed163c-77db-4932-9f04-bd1abcfa5a2b" providerId="AD" clId="Web-{1DEBE378-66EB-F333-C698-26D500B7A56E}" dt="2024-02-14T13:03:14.723" v="24" actId="14100"/>
          <ac:spMkLst>
            <pc:docMk/>
            <pc:sldMk cId="0" sldId="256"/>
            <ac:spMk id="9" creationId="{00000000-0000-0000-0000-000000000000}"/>
          </ac:spMkLst>
        </pc:spChg>
      </pc:sldChg>
      <pc:sldChg chg="modSp">
        <pc:chgData name="Miss E Trevis" userId="S::emma.trevis@heritage.ttct.co.uk::53ed163c-77db-4932-9f04-bd1abcfa5a2b" providerId="AD" clId="Web-{1DEBE378-66EB-F333-C698-26D500B7A56E}" dt="2024-02-14T13:03:34.990" v="29" actId="14100"/>
        <pc:sldMkLst>
          <pc:docMk/>
          <pc:sldMk cId="0" sldId="257"/>
        </pc:sldMkLst>
        <pc:spChg chg="mod">
          <ac:chgData name="Miss E Trevis" userId="S::emma.trevis@heritage.ttct.co.uk::53ed163c-77db-4932-9f04-bd1abcfa5a2b" providerId="AD" clId="Web-{1DEBE378-66EB-F333-C698-26D500B7A56E}" dt="2024-02-14T13:03:34.990" v="29" actId="14100"/>
          <ac:spMkLst>
            <pc:docMk/>
            <pc:sldMk cId="0" sldId="257"/>
            <ac:spMk id="5" creationId="{00000000-0000-0000-0000-000000000000}"/>
          </ac:spMkLst>
        </pc:spChg>
      </pc:sldChg>
      <pc:sldChg chg="modSp">
        <pc:chgData name="Miss E Trevis" userId="S::emma.trevis@heritage.ttct.co.uk::53ed163c-77db-4932-9f04-bd1abcfa5a2b" providerId="AD" clId="Web-{1DEBE378-66EB-F333-C698-26D500B7A56E}" dt="2024-02-14T13:03:49.427" v="33" actId="14100"/>
        <pc:sldMkLst>
          <pc:docMk/>
          <pc:sldMk cId="0" sldId="258"/>
        </pc:sldMkLst>
        <pc:spChg chg="mod">
          <ac:chgData name="Miss E Trevis" userId="S::emma.trevis@heritage.ttct.co.uk::53ed163c-77db-4932-9f04-bd1abcfa5a2b" providerId="AD" clId="Web-{1DEBE378-66EB-F333-C698-26D500B7A56E}" dt="2024-02-14T13:03:49.427" v="33" actId="14100"/>
          <ac:spMkLst>
            <pc:docMk/>
            <pc:sldMk cId="0" sldId="258"/>
            <ac:spMk id="7" creationId="{00000000-0000-0000-0000-000000000000}"/>
          </ac:spMkLst>
        </pc:spChg>
      </pc:sldChg>
      <pc:sldChg chg="modSp">
        <pc:chgData name="Miss E Trevis" userId="S::emma.trevis@heritage.ttct.co.uk::53ed163c-77db-4932-9f04-bd1abcfa5a2b" providerId="AD" clId="Web-{1DEBE378-66EB-F333-C698-26D500B7A56E}" dt="2024-02-14T13:04:02.178" v="37" actId="14100"/>
        <pc:sldMkLst>
          <pc:docMk/>
          <pc:sldMk cId="0" sldId="259"/>
        </pc:sldMkLst>
        <pc:spChg chg="mod">
          <ac:chgData name="Miss E Trevis" userId="S::emma.trevis@heritage.ttct.co.uk::53ed163c-77db-4932-9f04-bd1abcfa5a2b" providerId="AD" clId="Web-{1DEBE378-66EB-F333-C698-26D500B7A56E}" dt="2024-02-14T13:04:02.178" v="37" actId="14100"/>
          <ac:spMkLst>
            <pc:docMk/>
            <pc:sldMk cId="0" sldId="259"/>
            <ac:spMk id="17" creationId="{00000000-0000-0000-0000-000000000000}"/>
          </ac:spMkLst>
        </pc:spChg>
      </pc:sldChg>
    </pc:docChg>
  </pc:docChgLst>
  <pc:docChgLst>
    <pc:chgData name="Miss E Trevis" userId="S::emma.trevis@heritage.ttct.co.uk::53ed163c-77db-4932-9f04-bd1abcfa5a2b" providerId="AD" clId="Web-{DBE15EE7-9DB6-40A1-C22D-45947DBD3D8D}"/>
    <pc:docChg chg="modSld">
      <pc:chgData name="Miss E Trevis" userId="S::emma.trevis@heritage.ttct.co.uk::53ed163c-77db-4932-9f04-bd1abcfa5a2b" providerId="AD" clId="Web-{DBE15EE7-9DB6-40A1-C22D-45947DBD3D8D}" dt="2024-02-15T13:15:44.663" v="11" actId="1076"/>
      <pc:docMkLst>
        <pc:docMk/>
      </pc:docMkLst>
      <pc:sldChg chg="modSp">
        <pc:chgData name="Miss E Trevis" userId="S::emma.trevis@heritage.ttct.co.uk::53ed163c-77db-4932-9f04-bd1abcfa5a2b" providerId="AD" clId="Web-{DBE15EE7-9DB6-40A1-C22D-45947DBD3D8D}" dt="2024-02-15T13:15:44.663" v="11" actId="1076"/>
        <pc:sldMkLst>
          <pc:docMk/>
          <pc:sldMk cId="0" sldId="259"/>
        </pc:sldMkLst>
        <pc:spChg chg="mod">
          <ac:chgData name="Miss E Trevis" userId="S::emma.trevis@heritage.ttct.co.uk::53ed163c-77db-4932-9f04-bd1abcfa5a2b" providerId="AD" clId="Web-{DBE15EE7-9DB6-40A1-C22D-45947DBD3D8D}" dt="2024-02-15T13:15:44.663" v="11" actId="1076"/>
          <ac:spMkLst>
            <pc:docMk/>
            <pc:sldMk cId="0" sldId="259"/>
            <ac:spMk id="2" creationId="{00000000-0000-0000-0000-000000000000}"/>
          </ac:spMkLst>
        </pc:spChg>
      </pc:sldChg>
    </pc:docChg>
  </pc:docChgLst>
  <pc:docChgLst>
    <pc:chgData name="Mrs L Smallman" userId="S::leila.smallman@heritage.ttct.co.uk::05deea10-cb6e-4f32-8c8e-3d9fb14faf7f" providerId="AD" clId="Web-{A8714731-9803-051C-1145-7AF471747375}"/>
    <pc:docChg chg="modSld">
      <pc:chgData name="Mrs L Smallman" userId="S::leila.smallman@heritage.ttct.co.uk::05deea10-cb6e-4f32-8c8e-3d9fb14faf7f" providerId="AD" clId="Web-{A8714731-9803-051C-1145-7AF471747375}" dt="2024-02-14T13:13:57.371" v="207"/>
      <pc:docMkLst>
        <pc:docMk/>
      </pc:docMkLst>
      <pc:sldChg chg="modSp">
        <pc:chgData name="Mrs L Smallman" userId="S::leila.smallman@heritage.ttct.co.uk::05deea10-cb6e-4f32-8c8e-3d9fb14faf7f" providerId="AD" clId="Web-{A8714731-9803-051C-1145-7AF471747375}" dt="2024-02-14T13:13:57.371" v="207"/>
        <pc:sldMkLst>
          <pc:docMk/>
          <pc:sldMk cId="0" sldId="258"/>
        </pc:sldMkLst>
        <pc:graphicFrameChg chg="mod modGraphic">
          <ac:chgData name="Mrs L Smallman" userId="S::leila.smallman@heritage.ttct.co.uk::05deea10-cb6e-4f32-8c8e-3d9fb14faf7f" providerId="AD" clId="Web-{A8714731-9803-051C-1145-7AF471747375}" dt="2024-02-14T13:13:57.371" v="207"/>
          <ac:graphicFrameMkLst>
            <pc:docMk/>
            <pc:sldMk cId="0" sldId="258"/>
            <ac:graphicFrameMk id="6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7" cy="6857997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98976" y="64006"/>
            <a:ext cx="4193158" cy="679399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091671" y="413004"/>
            <a:ext cx="504444" cy="800100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091671" y="413004"/>
            <a:ext cx="504444" cy="800100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805428" y="414527"/>
            <a:ext cx="1673351" cy="839724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434196" y="2176983"/>
            <a:ext cx="3312795" cy="41421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1997" cy="6857997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998976" y="64006"/>
            <a:ext cx="4193158" cy="679399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091671" y="413004"/>
            <a:ext cx="504444" cy="800100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091671" y="413004"/>
            <a:ext cx="504444" cy="8001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68547" y="516077"/>
            <a:ext cx="5454904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0984" y="1830704"/>
            <a:ext cx="11470030" cy="4141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leila.smallman@heritage.derbyshire.sch.uk" TargetMode="External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leila.smallman@heritage.derbyshire.sch.u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leila.smallman@heritage.derbyshire.sch.uk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leila.smallman@heritage.derbyshire.sch.uk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8976" y="1711451"/>
            <a:ext cx="5907405" cy="4398645"/>
          </a:xfrm>
          <a:custGeom>
            <a:avLst/>
            <a:gdLst/>
            <a:ahLst/>
            <a:cxnLst/>
            <a:rect l="l" t="t" r="r" b="b"/>
            <a:pathLst>
              <a:path w="5907405" h="4398645">
                <a:moveTo>
                  <a:pt x="5589397" y="0"/>
                </a:moveTo>
                <a:lnTo>
                  <a:pt x="317601" y="0"/>
                </a:lnTo>
                <a:lnTo>
                  <a:pt x="270667" y="3444"/>
                </a:lnTo>
                <a:lnTo>
                  <a:pt x="225871" y="13450"/>
                </a:lnTo>
                <a:lnTo>
                  <a:pt x="183706" y="29526"/>
                </a:lnTo>
                <a:lnTo>
                  <a:pt x="144661" y="51180"/>
                </a:lnTo>
                <a:lnTo>
                  <a:pt x="109229" y="77919"/>
                </a:lnTo>
                <a:lnTo>
                  <a:pt x="77900" y="109253"/>
                </a:lnTo>
                <a:lnTo>
                  <a:pt x="51166" y="144690"/>
                </a:lnTo>
                <a:lnTo>
                  <a:pt x="29517" y="183737"/>
                </a:lnTo>
                <a:lnTo>
                  <a:pt x="13446" y="225904"/>
                </a:lnTo>
                <a:lnTo>
                  <a:pt x="3443" y="270697"/>
                </a:lnTo>
                <a:lnTo>
                  <a:pt x="0" y="317626"/>
                </a:lnTo>
                <a:lnTo>
                  <a:pt x="0" y="4080662"/>
                </a:lnTo>
                <a:lnTo>
                  <a:pt x="3443" y="4127596"/>
                </a:lnTo>
                <a:lnTo>
                  <a:pt x="13446" y="4172392"/>
                </a:lnTo>
                <a:lnTo>
                  <a:pt x="29517" y="4214557"/>
                </a:lnTo>
                <a:lnTo>
                  <a:pt x="51166" y="4253602"/>
                </a:lnTo>
                <a:lnTo>
                  <a:pt x="77900" y="4289034"/>
                </a:lnTo>
                <a:lnTo>
                  <a:pt x="109229" y="4320363"/>
                </a:lnTo>
                <a:lnTo>
                  <a:pt x="144661" y="4347097"/>
                </a:lnTo>
                <a:lnTo>
                  <a:pt x="183706" y="4368746"/>
                </a:lnTo>
                <a:lnTo>
                  <a:pt x="225871" y="4384817"/>
                </a:lnTo>
                <a:lnTo>
                  <a:pt x="270667" y="4394820"/>
                </a:lnTo>
                <a:lnTo>
                  <a:pt x="317601" y="4398264"/>
                </a:lnTo>
                <a:lnTo>
                  <a:pt x="5589397" y="4398264"/>
                </a:lnTo>
                <a:lnTo>
                  <a:pt x="5636326" y="4394820"/>
                </a:lnTo>
                <a:lnTo>
                  <a:pt x="5681119" y="4384817"/>
                </a:lnTo>
                <a:lnTo>
                  <a:pt x="5723286" y="4368746"/>
                </a:lnTo>
                <a:lnTo>
                  <a:pt x="5762333" y="4347097"/>
                </a:lnTo>
                <a:lnTo>
                  <a:pt x="5797770" y="4320363"/>
                </a:lnTo>
                <a:lnTo>
                  <a:pt x="5829104" y="4289034"/>
                </a:lnTo>
                <a:lnTo>
                  <a:pt x="5855843" y="4253602"/>
                </a:lnTo>
                <a:lnTo>
                  <a:pt x="5877497" y="4214557"/>
                </a:lnTo>
                <a:lnTo>
                  <a:pt x="5893573" y="4172392"/>
                </a:lnTo>
                <a:lnTo>
                  <a:pt x="5903579" y="4127596"/>
                </a:lnTo>
                <a:lnTo>
                  <a:pt x="5907024" y="4080662"/>
                </a:lnTo>
                <a:lnTo>
                  <a:pt x="5907024" y="317626"/>
                </a:lnTo>
                <a:lnTo>
                  <a:pt x="5903579" y="270697"/>
                </a:lnTo>
                <a:lnTo>
                  <a:pt x="5893573" y="225904"/>
                </a:lnTo>
                <a:lnTo>
                  <a:pt x="5877497" y="183737"/>
                </a:lnTo>
                <a:lnTo>
                  <a:pt x="5855843" y="144690"/>
                </a:lnTo>
                <a:lnTo>
                  <a:pt x="5829104" y="109253"/>
                </a:lnTo>
                <a:lnTo>
                  <a:pt x="5797770" y="77919"/>
                </a:lnTo>
                <a:lnTo>
                  <a:pt x="5762333" y="51180"/>
                </a:lnTo>
                <a:lnTo>
                  <a:pt x="5723286" y="29526"/>
                </a:lnTo>
                <a:lnTo>
                  <a:pt x="5681119" y="13450"/>
                </a:lnTo>
                <a:lnTo>
                  <a:pt x="5636326" y="3444"/>
                </a:lnTo>
                <a:lnTo>
                  <a:pt x="5589397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60984" y="1830704"/>
            <a:ext cx="5509260" cy="4141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38150">
              <a:lnSpc>
                <a:spcPct val="100000"/>
              </a:lnSpc>
              <a:spcBef>
                <a:spcPts val="100"/>
              </a:spcBef>
            </a:pPr>
            <a:r>
              <a:rPr sz="1800" spc="100" dirty="0">
                <a:latin typeface="Calibri"/>
                <a:cs typeface="Calibri"/>
              </a:rPr>
              <a:t>The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195" dirty="0">
                <a:latin typeface="Calibri"/>
                <a:cs typeface="Calibri"/>
              </a:rPr>
              <a:t>BTEC</a:t>
            </a:r>
            <a:r>
              <a:rPr sz="1800" spc="95" dirty="0">
                <a:latin typeface="Calibri"/>
                <a:cs typeface="Calibri"/>
              </a:rPr>
              <a:t> </a:t>
            </a:r>
            <a:r>
              <a:rPr sz="1800" spc="75" dirty="0">
                <a:latin typeface="Calibri"/>
                <a:cs typeface="Calibri"/>
              </a:rPr>
              <a:t>technical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75" dirty="0">
                <a:latin typeface="Calibri"/>
                <a:cs typeface="Calibri"/>
              </a:rPr>
              <a:t>award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65" dirty="0">
                <a:latin typeface="Calibri"/>
                <a:cs typeface="Calibri"/>
              </a:rPr>
              <a:t>in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135" dirty="0">
                <a:latin typeface="Calibri"/>
                <a:cs typeface="Calibri"/>
              </a:rPr>
              <a:t>Dance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will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110" dirty="0">
                <a:latin typeface="Calibri"/>
                <a:cs typeface="Calibri"/>
              </a:rPr>
              <a:t>help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you </a:t>
            </a:r>
            <a:r>
              <a:rPr sz="1800" spc="60" dirty="0">
                <a:latin typeface="Calibri"/>
                <a:cs typeface="Calibri"/>
              </a:rPr>
              <a:t>take </a:t>
            </a:r>
            <a:r>
              <a:rPr sz="1800" spc="75" dirty="0">
                <a:latin typeface="Calibri"/>
                <a:cs typeface="Calibri"/>
              </a:rPr>
              <a:t>your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first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steps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towards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a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75" dirty="0">
                <a:latin typeface="Calibri"/>
                <a:cs typeface="Calibri"/>
              </a:rPr>
              <a:t>career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65" dirty="0">
                <a:latin typeface="Calibri"/>
                <a:cs typeface="Calibri"/>
              </a:rPr>
              <a:t>in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40" dirty="0">
                <a:latin typeface="Calibri"/>
                <a:cs typeface="Calibri"/>
              </a:rPr>
              <a:t>the </a:t>
            </a:r>
            <a:r>
              <a:rPr sz="1800" spc="100" dirty="0">
                <a:latin typeface="Calibri"/>
                <a:cs typeface="Calibri"/>
              </a:rPr>
              <a:t>performing</a:t>
            </a:r>
            <a:r>
              <a:rPr sz="1800" spc="1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arts</a:t>
            </a:r>
            <a:r>
              <a:rPr sz="1800" spc="120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sectors.</a:t>
            </a: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800" spc="100" dirty="0">
                <a:latin typeface="Calibri"/>
                <a:cs typeface="Calibri"/>
              </a:rPr>
              <a:t>The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100" dirty="0">
                <a:latin typeface="Calibri"/>
                <a:cs typeface="Calibri"/>
              </a:rPr>
              <a:t>Award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120" dirty="0">
                <a:latin typeface="Calibri"/>
                <a:cs typeface="Calibri"/>
              </a:rPr>
              <a:t>gives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75" dirty="0">
                <a:latin typeface="Calibri"/>
                <a:cs typeface="Calibri"/>
              </a:rPr>
              <a:t>learners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65" dirty="0">
                <a:latin typeface="Calibri"/>
                <a:cs typeface="Calibri"/>
              </a:rPr>
              <a:t>the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80" dirty="0">
                <a:latin typeface="Calibri"/>
                <a:cs typeface="Calibri"/>
              </a:rPr>
              <a:t>opportunity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50" dirty="0">
                <a:latin typeface="Calibri"/>
                <a:cs typeface="Calibri"/>
              </a:rPr>
              <a:t>to </a:t>
            </a:r>
            <a:r>
              <a:rPr sz="1800" spc="114" dirty="0">
                <a:latin typeface="Calibri"/>
                <a:cs typeface="Calibri"/>
              </a:rPr>
              <a:t>develop </a:t>
            </a:r>
            <a:r>
              <a:rPr sz="1800" spc="65" dirty="0">
                <a:latin typeface="Calibri"/>
                <a:cs typeface="Calibri"/>
              </a:rPr>
              <a:t>sector-</a:t>
            </a:r>
            <a:r>
              <a:rPr sz="1800" spc="90" dirty="0">
                <a:latin typeface="Calibri"/>
                <a:cs typeface="Calibri"/>
              </a:rPr>
              <a:t>specific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125" dirty="0">
                <a:latin typeface="Calibri"/>
                <a:cs typeface="Calibri"/>
              </a:rPr>
              <a:t>knowledge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125" dirty="0">
                <a:latin typeface="Calibri"/>
                <a:cs typeface="Calibri"/>
              </a:rPr>
              <a:t>and</a:t>
            </a:r>
            <a:r>
              <a:rPr sz="1800" spc="65" dirty="0">
                <a:latin typeface="Calibri"/>
                <a:cs typeface="Calibri"/>
              </a:rPr>
              <a:t> skills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in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a</a:t>
            </a:r>
            <a:r>
              <a:rPr sz="1800" spc="60" dirty="0">
                <a:latin typeface="Calibri"/>
                <a:cs typeface="Calibri"/>
              </a:rPr>
              <a:t> practical </a:t>
            </a:r>
            <a:r>
              <a:rPr sz="1800" spc="90" dirty="0">
                <a:latin typeface="Calibri"/>
                <a:cs typeface="Calibri"/>
              </a:rPr>
              <a:t>learning</a:t>
            </a:r>
            <a:r>
              <a:rPr sz="1800" spc="95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environment.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80" dirty="0">
                <a:latin typeface="Calibri"/>
                <a:cs typeface="Calibri"/>
              </a:rPr>
              <a:t>Learners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will</a:t>
            </a:r>
            <a:r>
              <a:rPr sz="1800" spc="85" dirty="0">
                <a:latin typeface="Calibri"/>
                <a:cs typeface="Calibri"/>
              </a:rPr>
              <a:t> cover </a:t>
            </a:r>
            <a:r>
              <a:rPr sz="1800" spc="105" dirty="0">
                <a:latin typeface="Calibri"/>
                <a:cs typeface="Calibri"/>
              </a:rPr>
              <a:t>development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55" dirty="0">
                <a:latin typeface="Calibri"/>
                <a:cs typeface="Calibri"/>
              </a:rPr>
              <a:t>of</a:t>
            </a:r>
            <a:r>
              <a:rPr sz="1800" spc="95" dirty="0">
                <a:latin typeface="Calibri"/>
                <a:cs typeface="Calibri"/>
              </a:rPr>
              <a:t> </a:t>
            </a:r>
            <a:r>
              <a:rPr sz="1800" spc="80" dirty="0">
                <a:latin typeface="Calibri"/>
                <a:cs typeface="Calibri"/>
              </a:rPr>
              <a:t>key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65" dirty="0">
                <a:latin typeface="Calibri"/>
                <a:cs typeface="Calibri"/>
              </a:rPr>
              <a:t>skills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such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as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reproducing </a:t>
            </a:r>
            <a:r>
              <a:rPr sz="1800" spc="65" dirty="0">
                <a:latin typeface="Calibri"/>
                <a:cs typeface="Calibri"/>
              </a:rPr>
              <a:t>repertoire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75" dirty="0">
                <a:latin typeface="Calibri"/>
                <a:cs typeface="Calibri"/>
              </a:rPr>
              <a:t>or </a:t>
            </a:r>
            <a:r>
              <a:rPr sz="1800" spc="125" dirty="0">
                <a:latin typeface="Calibri"/>
                <a:cs typeface="Calibri"/>
              </a:rPr>
              <a:t>responding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50" dirty="0">
                <a:latin typeface="Calibri"/>
                <a:cs typeface="Calibri"/>
              </a:rPr>
              <a:t>to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50" dirty="0">
                <a:latin typeface="Calibri"/>
                <a:cs typeface="Calibri"/>
              </a:rPr>
              <a:t>stimuli.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They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will</a:t>
            </a:r>
            <a:r>
              <a:rPr sz="1800" spc="50" dirty="0">
                <a:latin typeface="Calibri"/>
                <a:cs typeface="Calibri"/>
              </a:rPr>
              <a:t> learn </a:t>
            </a:r>
            <a:r>
              <a:rPr sz="1800" spc="95" dirty="0">
                <a:latin typeface="Calibri"/>
                <a:cs typeface="Calibri"/>
              </a:rPr>
              <a:t>about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process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such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as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110" dirty="0">
                <a:latin typeface="Calibri"/>
                <a:cs typeface="Calibri"/>
              </a:rPr>
              <a:t>development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55" dirty="0">
                <a:latin typeface="Calibri"/>
                <a:cs typeface="Calibri"/>
              </a:rPr>
              <a:t>of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spc="80" dirty="0">
                <a:latin typeface="Calibri"/>
                <a:cs typeface="Calibri"/>
              </a:rPr>
              <a:t>ideas, </a:t>
            </a:r>
            <a:r>
              <a:rPr sz="1800" spc="70" dirty="0">
                <a:latin typeface="Calibri"/>
                <a:cs typeface="Calibri"/>
              </a:rPr>
              <a:t>rehearsal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125" dirty="0">
                <a:latin typeface="Calibri"/>
                <a:cs typeface="Calibri"/>
              </a:rPr>
              <a:t>and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85" dirty="0">
                <a:latin typeface="Calibri"/>
                <a:cs typeface="Calibri"/>
              </a:rPr>
              <a:t>performance.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100" dirty="0">
                <a:latin typeface="Calibri"/>
                <a:cs typeface="Calibri"/>
              </a:rPr>
              <a:t>The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100" dirty="0">
                <a:latin typeface="Calibri"/>
                <a:cs typeface="Calibri"/>
              </a:rPr>
              <a:t>course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will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114" dirty="0">
                <a:latin typeface="Calibri"/>
                <a:cs typeface="Calibri"/>
              </a:rPr>
              <a:t>develop </a:t>
            </a:r>
            <a:r>
              <a:rPr sz="1800" spc="55" dirty="0">
                <a:latin typeface="Calibri"/>
                <a:cs typeface="Calibri"/>
              </a:rPr>
              <a:t>attitudes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that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65" dirty="0">
                <a:latin typeface="Calibri"/>
                <a:cs typeface="Calibri"/>
              </a:rPr>
              <a:t>are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110" dirty="0">
                <a:latin typeface="Calibri"/>
                <a:cs typeface="Calibri"/>
              </a:rPr>
              <a:t>considered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80" dirty="0">
                <a:latin typeface="Calibri"/>
                <a:cs typeface="Calibri"/>
              </a:rPr>
              <a:t>most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65" dirty="0">
                <a:latin typeface="Calibri"/>
                <a:cs typeface="Calibri"/>
              </a:rPr>
              <a:t>important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in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40" dirty="0">
                <a:latin typeface="Calibri"/>
                <a:cs typeface="Calibri"/>
              </a:rPr>
              <a:t>the </a:t>
            </a:r>
            <a:r>
              <a:rPr sz="1800" spc="80" dirty="0">
                <a:latin typeface="Calibri"/>
                <a:cs typeface="Calibri"/>
              </a:rPr>
              <a:t>Performing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50" dirty="0">
                <a:latin typeface="Calibri"/>
                <a:cs typeface="Calibri"/>
              </a:rPr>
              <a:t>Arts,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110" dirty="0">
                <a:latin typeface="Calibri"/>
                <a:cs typeface="Calibri"/>
              </a:rPr>
              <a:t>including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100" dirty="0">
                <a:latin typeface="Calibri"/>
                <a:cs typeface="Calibri"/>
              </a:rPr>
              <a:t>personal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100" dirty="0">
                <a:latin typeface="Calibri"/>
                <a:cs typeface="Calibri"/>
              </a:rPr>
              <a:t>management </a:t>
            </a:r>
            <a:r>
              <a:rPr sz="1800" spc="125" dirty="0">
                <a:latin typeface="Calibri"/>
                <a:cs typeface="Calibri"/>
              </a:rPr>
              <a:t>and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spc="85" dirty="0">
                <a:latin typeface="Calibri"/>
                <a:cs typeface="Calibri"/>
              </a:rPr>
              <a:t>communication.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65" dirty="0">
                <a:latin typeface="Calibri"/>
                <a:cs typeface="Calibri"/>
              </a:rPr>
              <a:t>Finally</a:t>
            </a:r>
            <a:r>
              <a:rPr sz="1800" spc="75" dirty="0">
                <a:latin typeface="Calibri"/>
                <a:cs typeface="Calibri"/>
              </a:rPr>
              <a:t> learners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will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85" dirty="0">
                <a:latin typeface="Calibri"/>
                <a:cs typeface="Calibri"/>
              </a:rPr>
              <a:t>improve </a:t>
            </a:r>
            <a:r>
              <a:rPr sz="1800" spc="125" dirty="0">
                <a:latin typeface="Calibri"/>
                <a:cs typeface="Calibri"/>
              </a:rPr>
              <a:t>knowledge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such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as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roles,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65" dirty="0">
                <a:latin typeface="Calibri"/>
                <a:cs typeface="Calibri"/>
              </a:rPr>
              <a:t>responsibilities, </a:t>
            </a:r>
            <a:r>
              <a:rPr sz="1800" spc="90" dirty="0">
                <a:latin typeface="Calibri"/>
                <a:cs typeface="Calibri"/>
              </a:rPr>
              <a:t>performance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disciplines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125" dirty="0">
                <a:latin typeface="Calibri"/>
                <a:cs typeface="Calibri"/>
              </a:rPr>
              <a:t>and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40" dirty="0">
                <a:latin typeface="Calibri"/>
                <a:cs typeface="Calibri"/>
              </a:rPr>
              <a:t>styles.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460751" y="516077"/>
            <a:ext cx="7252334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10" dirty="0"/>
              <a:t>Course</a:t>
            </a:r>
            <a:r>
              <a:rPr spc="100" dirty="0"/>
              <a:t> </a:t>
            </a:r>
            <a:r>
              <a:rPr spc="220" dirty="0"/>
              <a:t>Information:</a:t>
            </a:r>
            <a:r>
              <a:rPr spc="100" dirty="0"/>
              <a:t> </a:t>
            </a:r>
            <a:r>
              <a:rPr spc="425" dirty="0">
                <a:solidFill>
                  <a:srgbClr val="E3B408"/>
                </a:solidFill>
              </a:rPr>
              <a:t>BTEC</a:t>
            </a:r>
            <a:r>
              <a:rPr spc="105" dirty="0">
                <a:solidFill>
                  <a:srgbClr val="E3B408"/>
                </a:solidFill>
              </a:rPr>
              <a:t> </a:t>
            </a:r>
            <a:r>
              <a:rPr spc="320" dirty="0">
                <a:solidFill>
                  <a:srgbClr val="E3B408"/>
                </a:solidFill>
              </a:rPr>
              <a:t>Dance</a:t>
            </a: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26123" y="4440935"/>
            <a:ext cx="2756916" cy="166877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38900" y="1691639"/>
            <a:ext cx="2546604" cy="1697736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198864" y="2837688"/>
            <a:ext cx="2848355" cy="1603248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324736" y="6491745"/>
            <a:ext cx="10271526" cy="557845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i="1" spc="7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i="1" spc="60" dirty="0">
                <a:latin typeface="Calibri"/>
                <a:cs typeface="Calibri"/>
                <a:hlinkClick r:id="rId5"/>
              </a:rPr>
              <a:t>leila.smallman@heritage.derbyshire.sch.uk</a:t>
            </a:r>
            <a:endParaRPr lang="en-US">
              <a:latin typeface="Calibri"/>
              <a:cs typeface="Calibri"/>
            </a:endParaRPr>
          </a:p>
          <a:p>
            <a:pPr marL="12700">
              <a:spcBef>
                <a:spcPts val="30"/>
              </a:spcBef>
            </a:pPr>
            <a:endParaRPr lang="en-US" i="1" spc="6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34714" y="516077"/>
            <a:ext cx="43027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/>
              <a:t>Assessment:</a:t>
            </a:r>
            <a:r>
              <a:rPr spc="110" dirty="0"/>
              <a:t> </a:t>
            </a:r>
            <a:r>
              <a:rPr spc="320" dirty="0">
                <a:solidFill>
                  <a:srgbClr val="FFC000"/>
                </a:solidFill>
              </a:rPr>
              <a:t>Dance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324736" y="6481719"/>
            <a:ext cx="10161236" cy="280846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i="1" spc="70" dirty="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 dirty="0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 dirty="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i="1" spc="105" dirty="0"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leila.smallman</a:t>
            </a:r>
            <a:r>
              <a:rPr lang="en-US" sz="1800" i="1" spc="105" dirty="0"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@heritage.derbyshire.sch.uk</a:t>
            </a:r>
            <a:endParaRPr lang="en-US" sz="1800" spc="105">
              <a:latin typeface="Calibri"/>
              <a:cs typeface="Calibri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1394468"/>
            <a:ext cx="11980545" cy="4983480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2400" b="1" spc="165" dirty="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2400" b="1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b="1" spc="155" dirty="0">
                <a:solidFill>
                  <a:srgbClr val="FFC000"/>
                </a:solidFill>
                <a:latin typeface="Calibri"/>
                <a:cs typeface="Calibri"/>
              </a:rPr>
              <a:t>will</a:t>
            </a:r>
            <a:r>
              <a:rPr sz="24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b="1" spc="245" dirty="0">
                <a:solidFill>
                  <a:srgbClr val="FFC000"/>
                </a:solidFill>
                <a:latin typeface="Calibri"/>
                <a:cs typeface="Calibri"/>
              </a:rPr>
              <a:t>be</a:t>
            </a:r>
            <a:r>
              <a:rPr sz="2400" b="1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b="1" spc="190" dirty="0">
                <a:solidFill>
                  <a:srgbClr val="FFC000"/>
                </a:solidFill>
                <a:latin typeface="Calibri"/>
                <a:cs typeface="Calibri"/>
              </a:rPr>
              <a:t>assessed</a:t>
            </a:r>
            <a:r>
              <a:rPr sz="2400" b="1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b="1" spc="175" dirty="0">
                <a:solidFill>
                  <a:srgbClr val="FFC000"/>
                </a:solidFill>
                <a:latin typeface="Calibri"/>
                <a:cs typeface="Calibri"/>
              </a:rPr>
              <a:t>through</a:t>
            </a:r>
            <a:r>
              <a:rPr sz="2400" b="1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b="1" spc="16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400" b="1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b="1" spc="165" dirty="0">
                <a:solidFill>
                  <a:srgbClr val="FFC000"/>
                </a:solidFill>
                <a:latin typeface="Calibri"/>
                <a:cs typeface="Calibri"/>
              </a:rPr>
              <a:t>mixture</a:t>
            </a:r>
            <a:r>
              <a:rPr sz="2400" b="1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b="1" spc="160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2400" b="1" spc="1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b="1" spc="150" dirty="0">
                <a:solidFill>
                  <a:srgbClr val="FFC000"/>
                </a:solidFill>
                <a:latin typeface="Calibri"/>
                <a:cs typeface="Calibri"/>
              </a:rPr>
              <a:t>practical</a:t>
            </a:r>
            <a:r>
              <a:rPr sz="2400" b="1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b="1" spc="210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2400" b="1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b="1" spc="155" dirty="0">
                <a:solidFill>
                  <a:srgbClr val="FFC000"/>
                </a:solidFill>
                <a:latin typeface="Calibri"/>
                <a:cs typeface="Calibri"/>
              </a:rPr>
              <a:t>theory</a:t>
            </a:r>
            <a:r>
              <a:rPr sz="2400" b="1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b="1" spc="175" dirty="0">
                <a:solidFill>
                  <a:srgbClr val="FFC000"/>
                </a:solidFill>
                <a:latin typeface="Calibri"/>
                <a:cs typeface="Calibri"/>
              </a:rPr>
              <a:t>work.</a:t>
            </a:r>
            <a:endParaRPr sz="2400">
              <a:latin typeface="Calibri"/>
              <a:cs typeface="Calibri"/>
            </a:endParaRPr>
          </a:p>
          <a:p>
            <a:pPr marL="12700" marR="158115">
              <a:lnSpc>
                <a:spcPct val="100000"/>
              </a:lnSpc>
              <a:spcBef>
                <a:spcPts val="615"/>
              </a:spcBef>
            </a:pPr>
            <a:r>
              <a:rPr sz="2000" b="1" spc="180" dirty="0">
                <a:solidFill>
                  <a:srgbClr val="FFC000"/>
                </a:solidFill>
                <a:latin typeface="Calibri"/>
                <a:cs typeface="Calibri"/>
              </a:rPr>
              <a:t>Component</a:t>
            </a:r>
            <a:r>
              <a:rPr sz="2000" b="1" spc="1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270" dirty="0">
                <a:solidFill>
                  <a:srgbClr val="FFC000"/>
                </a:solidFill>
                <a:latin typeface="Calibri"/>
                <a:cs typeface="Calibri"/>
              </a:rPr>
              <a:t>1</a:t>
            </a:r>
            <a:r>
              <a:rPr sz="20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-204" dirty="0">
                <a:solidFill>
                  <a:srgbClr val="FFC000"/>
                </a:solidFill>
                <a:latin typeface="Calibri"/>
                <a:cs typeface="Calibri"/>
              </a:rPr>
              <a:t>–</a:t>
            </a:r>
            <a:r>
              <a:rPr sz="2000" b="1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20" dirty="0">
                <a:solidFill>
                  <a:srgbClr val="FFC000"/>
                </a:solidFill>
                <a:latin typeface="Calibri"/>
                <a:cs typeface="Calibri"/>
              </a:rPr>
              <a:t>Worth</a:t>
            </a:r>
            <a:r>
              <a:rPr sz="2000" b="1" spc="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300" dirty="0">
                <a:solidFill>
                  <a:srgbClr val="FFC000"/>
                </a:solidFill>
                <a:latin typeface="Calibri"/>
                <a:cs typeface="Calibri"/>
              </a:rPr>
              <a:t>30%</a:t>
            </a:r>
            <a:r>
              <a:rPr sz="20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2000" b="1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25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20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FFC000"/>
                </a:solidFill>
                <a:latin typeface="Calibri"/>
                <a:cs typeface="Calibri"/>
              </a:rPr>
              <a:t>overall</a:t>
            </a:r>
            <a:r>
              <a:rPr sz="2000" b="1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70" dirty="0">
                <a:solidFill>
                  <a:srgbClr val="FFC000"/>
                </a:solidFill>
                <a:latin typeface="Calibri"/>
                <a:cs typeface="Calibri"/>
              </a:rPr>
              <a:t>grade.</a:t>
            </a:r>
            <a:r>
              <a:rPr sz="2000" b="1" spc="-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0" dirty="0">
                <a:solidFill>
                  <a:srgbClr val="FFC000"/>
                </a:solidFill>
                <a:latin typeface="Calibri"/>
                <a:cs typeface="Calibri"/>
              </a:rPr>
              <a:t>This</a:t>
            </a:r>
            <a:r>
              <a:rPr sz="20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65" dirty="0">
                <a:solidFill>
                  <a:srgbClr val="FFC000"/>
                </a:solidFill>
                <a:latin typeface="Calibri"/>
                <a:cs typeface="Calibri"/>
              </a:rPr>
              <a:t>component</a:t>
            </a:r>
            <a:r>
              <a:rPr sz="2000" b="1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20" dirty="0">
                <a:solidFill>
                  <a:srgbClr val="FFC000"/>
                </a:solidFill>
                <a:latin typeface="Calibri"/>
                <a:cs typeface="Calibri"/>
              </a:rPr>
              <a:t>is</a:t>
            </a:r>
            <a:r>
              <a:rPr sz="2000" b="1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50" dirty="0">
                <a:solidFill>
                  <a:srgbClr val="FFC000"/>
                </a:solidFill>
                <a:latin typeface="Calibri"/>
                <a:cs typeface="Calibri"/>
              </a:rPr>
              <a:t>predominantly</a:t>
            </a:r>
            <a:r>
              <a:rPr sz="2000" b="1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FFC000"/>
                </a:solidFill>
                <a:latin typeface="Calibri"/>
                <a:cs typeface="Calibri"/>
              </a:rPr>
              <a:t>theory</a:t>
            </a:r>
            <a:r>
              <a:rPr sz="2000" b="1" spc="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50" dirty="0">
                <a:solidFill>
                  <a:srgbClr val="FFC000"/>
                </a:solidFill>
                <a:latin typeface="Calibri"/>
                <a:cs typeface="Calibri"/>
              </a:rPr>
              <a:t>and </a:t>
            </a:r>
            <a:r>
              <a:rPr sz="2000" b="1" spc="130" dirty="0">
                <a:solidFill>
                  <a:srgbClr val="FFC000"/>
                </a:solidFill>
                <a:latin typeface="Calibri"/>
                <a:cs typeface="Calibri"/>
              </a:rPr>
              <a:t>learners</a:t>
            </a:r>
            <a:r>
              <a:rPr sz="2000" b="1" spc="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FFC000"/>
                </a:solidFill>
                <a:latin typeface="Calibri"/>
                <a:cs typeface="Calibri"/>
              </a:rPr>
              <a:t>will</a:t>
            </a:r>
            <a:r>
              <a:rPr sz="2000" b="1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65" dirty="0">
                <a:solidFill>
                  <a:srgbClr val="FFC000"/>
                </a:solidFill>
                <a:latin typeface="Calibri"/>
                <a:cs typeface="Calibri"/>
              </a:rPr>
              <a:t>complete</a:t>
            </a:r>
            <a:r>
              <a:rPr sz="2000" b="1" spc="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000" b="1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70" dirty="0">
                <a:solidFill>
                  <a:srgbClr val="FFC000"/>
                </a:solidFill>
                <a:latin typeface="Calibri"/>
                <a:cs typeface="Calibri"/>
              </a:rPr>
              <a:t>piece</a:t>
            </a:r>
            <a:r>
              <a:rPr sz="2000" b="1" spc="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2000" b="1" spc="110" dirty="0">
                <a:solidFill>
                  <a:srgbClr val="FFC000"/>
                </a:solidFill>
                <a:latin typeface="Calibri"/>
                <a:cs typeface="Calibri"/>
              </a:rPr>
              <a:t> written</a:t>
            </a:r>
            <a:r>
              <a:rPr sz="20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55" dirty="0">
                <a:solidFill>
                  <a:srgbClr val="FFC000"/>
                </a:solidFill>
                <a:latin typeface="Calibri"/>
                <a:cs typeface="Calibri"/>
              </a:rPr>
              <a:t>coursework.</a:t>
            </a:r>
            <a:r>
              <a:rPr sz="2000" b="1" spc="-10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0" dirty="0">
                <a:solidFill>
                  <a:srgbClr val="FFC000"/>
                </a:solidFill>
                <a:latin typeface="Calibri"/>
                <a:cs typeface="Calibri"/>
              </a:rPr>
              <a:t>This</a:t>
            </a:r>
            <a:r>
              <a:rPr sz="2000" b="1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65" dirty="0">
                <a:solidFill>
                  <a:srgbClr val="FFC000"/>
                </a:solidFill>
                <a:latin typeface="Calibri"/>
                <a:cs typeface="Calibri"/>
              </a:rPr>
              <a:t>component</a:t>
            </a:r>
            <a:r>
              <a:rPr sz="2000" b="1" spc="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FFC000"/>
                </a:solidFill>
                <a:latin typeface="Calibri"/>
                <a:cs typeface="Calibri"/>
              </a:rPr>
              <a:t>will</a:t>
            </a:r>
            <a:r>
              <a:rPr sz="2000" b="1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85" dirty="0">
                <a:solidFill>
                  <a:srgbClr val="FFC000"/>
                </a:solidFill>
                <a:latin typeface="Calibri"/>
                <a:cs typeface="Calibri"/>
              </a:rPr>
              <a:t>develop</a:t>
            </a:r>
            <a:r>
              <a:rPr sz="2000" b="1" spc="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95" dirty="0">
                <a:solidFill>
                  <a:srgbClr val="FFC000"/>
                </a:solidFill>
                <a:latin typeface="Calibri"/>
                <a:cs typeface="Calibri"/>
              </a:rPr>
              <a:t>their </a:t>
            </a:r>
            <a:r>
              <a:rPr sz="2000" b="1" spc="160" dirty="0">
                <a:solidFill>
                  <a:srgbClr val="FFC000"/>
                </a:solidFill>
                <a:latin typeface="Calibri"/>
                <a:cs typeface="Calibri"/>
              </a:rPr>
              <a:t>understanding</a:t>
            </a:r>
            <a:r>
              <a:rPr sz="2000" b="1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2000" spc="1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20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14" dirty="0">
                <a:solidFill>
                  <a:srgbClr val="FFC000"/>
                </a:solidFill>
                <a:latin typeface="Calibri"/>
                <a:cs typeface="Calibri"/>
              </a:rPr>
              <a:t>performing</a:t>
            </a:r>
            <a:r>
              <a:rPr sz="20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arts</a:t>
            </a:r>
            <a:r>
              <a:rPr sz="20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204" dirty="0">
                <a:solidFill>
                  <a:srgbClr val="FFC000"/>
                </a:solidFill>
                <a:latin typeface="Calibri"/>
                <a:cs typeface="Calibri"/>
              </a:rPr>
              <a:t>by</a:t>
            </a:r>
            <a:r>
              <a:rPr sz="2000" b="1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75" dirty="0">
                <a:solidFill>
                  <a:srgbClr val="FFC000"/>
                </a:solidFill>
                <a:latin typeface="Calibri"/>
                <a:cs typeface="Calibri"/>
              </a:rPr>
              <a:t>examining</a:t>
            </a:r>
            <a:r>
              <a:rPr sz="2000" b="1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14" dirty="0">
                <a:solidFill>
                  <a:srgbClr val="FFC000"/>
                </a:solidFill>
                <a:latin typeface="Calibri"/>
                <a:cs typeface="Calibri"/>
              </a:rPr>
              <a:t>practitioners’</a:t>
            </a:r>
            <a:r>
              <a:rPr sz="2000" b="1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75" dirty="0">
                <a:solidFill>
                  <a:srgbClr val="FFC000"/>
                </a:solidFill>
                <a:latin typeface="Calibri"/>
                <a:cs typeface="Calibri"/>
              </a:rPr>
              <a:t>work</a:t>
            </a:r>
            <a:r>
              <a:rPr sz="2000" b="1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7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2000" b="1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25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2000" b="1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55" dirty="0">
                <a:solidFill>
                  <a:srgbClr val="FFC000"/>
                </a:solidFill>
                <a:latin typeface="Calibri"/>
                <a:cs typeface="Calibri"/>
              </a:rPr>
              <a:t>processes</a:t>
            </a:r>
            <a:r>
              <a:rPr sz="2000" b="1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75" dirty="0">
                <a:solidFill>
                  <a:srgbClr val="FFC000"/>
                </a:solidFill>
                <a:latin typeface="Calibri"/>
                <a:cs typeface="Calibri"/>
              </a:rPr>
              <a:t>used</a:t>
            </a:r>
            <a:r>
              <a:rPr sz="20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85" dirty="0">
                <a:solidFill>
                  <a:srgbClr val="FFC000"/>
                </a:solidFill>
                <a:latin typeface="Calibri"/>
                <a:cs typeface="Calibri"/>
              </a:rPr>
              <a:t>to </a:t>
            </a:r>
            <a:r>
              <a:rPr sz="2000" b="1" spc="120" dirty="0">
                <a:solidFill>
                  <a:srgbClr val="FFC000"/>
                </a:solidFill>
                <a:latin typeface="Calibri"/>
                <a:cs typeface="Calibri"/>
              </a:rPr>
              <a:t>create</a:t>
            </a:r>
            <a:r>
              <a:rPr sz="2000" b="1" spc="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FFC000"/>
                </a:solidFill>
                <a:latin typeface="Calibri"/>
                <a:cs typeface="Calibri"/>
              </a:rPr>
              <a:t>performance.</a:t>
            </a:r>
            <a:endParaRPr sz="2000">
              <a:latin typeface="Calibri"/>
              <a:cs typeface="Calibri"/>
            </a:endParaRPr>
          </a:p>
          <a:p>
            <a:pPr marL="12700" marR="99060">
              <a:lnSpc>
                <a:spcPct val="100000"/>
              </a:lnSpc>
              <a:spcBef>
                <a:spcPts val="605"/>
              </a:spcBef>
            </a:pPr>
            <a:r>
              <a:rPr sz="2000" b="1" spc="180" dirty="0">
                <a:solidFill>
                  <a:srgbClr val="FFC000"/>
                </a:solidFill>
                <a:latin typeface="Calibri"/>
                <a:cs typeface="Calibri"/>
              </a:rPr>
              <a:t>Component</a:t>
            </a:r>
            <a:r>
              <a:rPr sz="2000" b="1" spc="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270" dirty="0">
                <a:solidFill>
                  <a:srgbClr val="FFC000"/>
                </a:solidFill>
                <a:latin typeface="Calibri"/>
                <a:cs typeface="Calibri"/>
              </a:rPr>
              <a:t>2</a:t>
            </a:r>
            <a:r>
              <a:rPr sz="20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-204" dirty="0">
                <a:solidFill>
                  <a:srgbClr val="FFC000"/>
                </a:solidFill>
                <a:latin typeface="Calibri"/>
                <a:cs typeface="Calibri"/>
              </a:rPr>
              <a:t>–</a:t>
            </a:r>
            <a:r>
              <a:rPr sz="2000" b="1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20" dirty="0">
                <a:solidFill>
                  <a:srgbClr val="FFC000"/>
                </a:solidFill>
                <a:latin typeface="Calibri"/>
                <a:cs typeface="Calibri"/>
              </a:rPr>
              <a:t>Worth</a:t>
            </a:r>
            <a:r>
              <a:rPr sz="2000" b="1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300" dirty="0">
                <a:solidFill>
                  <a:srgbClr val="FFC000"/>
                </a:solidFill>
                <a:latin typeface="Calibri"/>
                <a:cs typeface="Calibri"/>
              </a:rPr>
              <a:t>30%</a:t>
            </a:r>
            <a:r>
              <a:rPr sz="20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2000" b="1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25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20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FFC000"/>
                </a:solidFill>
                <a:latin typeface="Calibri"/>
                <a:cs typeface="Calibri"/>
              </a:rPr>
              <a:t>overall</a:t>
            </a:r>
            <a:r>
              <a:rPr sz="2000" b="1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70" dirty="0">
                <a:solidFill>
                  <a:srgbClr val="FFC000"/>
                </a:solidFill>
                <a:latin typeface="Calibri"/>
                <a:cs typeface="Calibri"/>
              </a:rPr>
              <a:t>grade.</a:t>
            </a:r>
            <a:r>
              <a:rPr sz="2000" b="1" spc="-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40" dirty="0">
                <a:solidFill>
                  <a:srgbClr val="FFC000"/>
                </a:solidFill>
                <a:latin typeface="Calibri"/>
                <a:cs typeface="Calibri"/>
              </a:rPr>
              <a:t>Learners</a:t>
            </a:r>
            <a:r>
              <a:rPr sz="2000" b="1" spc="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FFC000"/>
                </a:solidFill>
                <a:latin typeface="Calibri"/>
                <a:cs typeface="Calibri"/>
              </a:rPr>
              <a:t>will</a:t>
            </a:r>
            <a:r>
              <a:rPr sz="2000" b="1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85" dirty="0">
                <a:solidFill>
                  <a:srgbClr val="FFC000"/>
                </a:solidFill>
                <a:latin typeface="Calibri"/>
                <a:cs typeface="Calibri"/>
              </a:rPr>
              <a:t>develop</a:t>
            </a:r>
            <a:r>
              <a:rPr sz="2000" b="1" spc="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05" dirty="0">
                <a:solidFill>
                  <a:srgbClr val="FFC000"/>
                </a:solidFill>
                <a:latin typeface="Calibri"/>
                <a:cs typeface="Calibri"/>
              </a:rPr>
              <a:t>their</a:t>
            </a:r>
            <a:r>
              <a:rPr sz="20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65" dirty="0">
                <a:solidFill>
                  <a:srgbClr val="FFC000"/>
                </a:solidFill>
                <a:latin typeface="Calibri"/>
                <a:cs typeface="Calibri"/>
              </a:rPr>
              <a:t>performing</a:t>
            </a:r>
            <a:r>
              <a:rPr sz="2000" b="1" spc="1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95" dirty="0">
                <a:solidFill>
                  <a:srgbClr val="FFC000"/>
                </a:solidFill>
                <a:latin typeface="Calibri"/>
                <a:cs typeface="Calibri"/>
              </a:rPr>
              <a:t>arts</a:t>
            </a:r>
            <a:r>
              <a:rPr sz="20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14" dirty="0">
                <a:solidFill>
                  <a:srgbClr val="FFC000"/>
                </a:solidFill>
                <a:latin typeface="Calibri"/>
                <a:cs typeface="Calibri"/>
              </a:rPr>
              <a:t>skills </a:t>
            </a:r>
            <a:r>
              <a:rPr sz="2000" b="1" spc="17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20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50" dirty="0">
                <a:solidFill>
                  <a:srgbClr val="FFC000"/>
                </a:solidFill>
                <a:latin typeface="Calibri"/>
                <a:cs typeface="Calibri"/>
              </a:rPr>
              <a:t>techniques</a:t>
            </a:r>
            <a:r>
              <a:rPr sz="2000" b="1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55" dirty="0">
                <a:solidFill>
                  <a:srgbClr val="FFC000"/>
                </a:solidFill>
                <a:latin typeface="Calibri"/>
                <a:cs typeface="Calibri"/>
              </a:rPr>
              <a:t>through</a:t>
            </a:r>
            <a:r>
              <a:rPr sz="2000" b="1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25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20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40" dirty="0">
                <a:solidFill>
                  <a:srgbClr val="FFC000"/>
                </a:solidFill>
                <a:latin typeface="Calibri"/>
                <a:cs typeface="Calibri"/>
              </a:rPr>
              <a:t>reproduction</a:t>
            </a:r>
            <a:r>
              <a:rPr sz="2000" b="1" spc="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2000" b="1" spc="10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50" dirty="0">
                <a:solidFill>
                  <a:srgbClr val="FFC000"/>
                </a:solidFill>
                <a:latin typeface="Calibri"/>
                <a:cs typeface="Calibri"/>
              </a:rPr>
              <a:t>an</a:t>
            </a:r>
            <a:r>
              <a:rPr sz="2000" b="1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55" dirty="0">
                <a:solidFill>
                  <a:srgbClr val="FFC000"/>
                </a:solidFill>
                <a:latin typeface="Calibri"/>
                <a:cs typeface="Calibri"/>
              </a:rPr>
              <a:t>existing</a:t>
            </a:r>
            <a:r>
              <a:rPr sz="2000" b="1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75" dirty="0">
                <a:solidFill>
                  <a:srgbClr val="FFC000"/>
                </a:solidFill>
                <a:latin typeface="Calibri"/>
                <a:cs typeface="Calibri"/>
              </a:rPr>
              <a:t>dance</a:t>
            </a:r>
            <a:r>
              <a:rPr sz="2000" b="1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70" dirty="0">
                <a:solidFill>
                  <a:srgbClr val="FFC000"/>
                </a:solidFill>
                <a:latin typeface="Calibri"/>
                <a:cs typeface="Calibri"/>
              </a:rPr>
              <a:t>piece</a:t>
            </a:r>
            <a:r>
              <a:rPr sz="2000" b="1" spc="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40" dirty="0">
                <a:solidFill>
                  <a:srgbClr val="FFC000"/>
                </a:solidFill>
                <a:latin typeface="Calibri"/>
                <a:cs typeface="Calibri"/>
              </a:rPr>
              <a:t>as</a:t>
            </a:r>
            <a:r>
              <a:rPr sz="2000" b="1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FFC000"/>
                </a:solidFill>
                <a:latin typeface="Calibri"/>
                <a:cs typeface="Calibri"/>
              </a:rPr>
              <a:t>performers.</a:t>
            </a:r>
            <a:r>
              <a:rPr sz="2000" b="1" spc="-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40" dirty="0">
                <a:solidFill>
                  <a:srgbClr val="FFC000"/>
                </a:solidFill>
                <a:latin typeface="Calibri"/>
                <a:cs typeface="Calibri"/>
              </a:rPr>
              <a:t>Learners</a:t>
            </a:r>
            <a:r>
              <a:rPr sz="2000" b="1" spc="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95" dirty="0">
                <a:solidFill>
                  <a:srgbClr val="FFC000"/>
                </a:solidFill>
                <a:latin typeface="Calibri"/>
                <a:cs typeface="Calibri"/>
              </a:rPr>
              <a:t>are </a:t>
            </a:r>
            <a:r>
              <a:rPr sz="2000" b="1" spc="140" dirty="0">
                <a:solidFill>
                  <a:srgbClr val="FFC000"/>
                </a:solidFill>
                <a:latin typeface="Calibri"/>
                <a:cs typeface="Calibri"/>
              </a:rPr>
              <a:t>required</a:t>
            </a:r>
            <a:r>
              <a:rPr sz="2000" b="1" spc="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1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2000" b="1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85" dirty="0">
                <a:solidFill>
                  <a:srgbClr val="FFC000"/>
                </a:solidFill>
                <a:latin typeface="Calibri"/>
                <a:cs typeface="Calibri"/>
              </a:rPr>
              <a:t>develop</a:t>
            </a:r>
            <a:r>
              <a:rPr sz="2000" b="1" spc="1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0" dirty="0">
                <a:solidFill>
                  <a:srgbClr val="FFC000"/>
                </a:solidFill>
                <a:latin typeface="Calibri"/>
                <a:cs typeface="Calibri"/>
              </a:rPr>
              <a:t>skills</a:t>
            </a:r>
            <a:r>
              <a:rPr sz="2000" b="1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70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2000" b="1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50" dirty="0">
                <a:solidFill>
                  <a:srgbClr val="FFC000"/>
                </a:solidFill>
                <a:latin typeface="Calibri"/>
                <a:cs typeface="Calibri"/>
              </a:rPr>
              <a:t>techniques</a:t>
            </a:r>
            <a:r>
              <a:rPr sz="2000" b="1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14" dirty="0">
                <a:solidFill>
                  <a:srgbClr val="FFC000"/>
                </a:solidFill>
                <a:latin typeface="Calibri"/>
                <a:cs typeface="Calibri"/>
              </a:rPr>
              <a:t>for</a:t>
            </a:r>
            <a:r>
              <a:rPr sz="2000" b="1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50" dirty="0">
                <a:solidFill>
                  <a:srgbClr val="FFC000"/>
                </a:solidFill>
                <a:latin typeface="Calibri"/>
                <a:cs typeface="Calibri"/>
              </a:rPr>
              <a:t>performance,</a:t>
            </a:r>
            <a:r>
              <a:rPr sz="2000" b="1" spc="-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75" dirty="0">
                <a:solidFill>
                  <a:srgbClr val="FFC000"/>
                </a:solidFill>
                <a:latin typeface="Calibri"/>
                <a:cs typeface="Calibri"/>
              </a:rPr>
              <a:t>apply</a:t>
            </a:r>
            <a:r>
              <a:rPr sz="2000" b="1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0" dirty="0">
                <a:solidFill>
                  <a:srgbClr val="FFC000"/>
                </a:solidFill>
                <a:latin typeface="Calibri"/>
                <a:cs typeface="Calibri"/>
              </a:rPr>
              <a:t>skills</a:t>
            </a:r>
            <a:r>
              <a:rPr sz="2000" b="1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70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20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50" dirty="0">
                <a:solidFill>
                  <a:srgbClr val="FFC000"/>
                </a:solidFill>
                <a:latin typeface="Calibri"/>
                <a:cs typeface="Calibri"/>
              </a:rPr>
              <a:t>techniques</a:t>
            </a:r>
            <a:r>
              <a:rPr sz="2000" b="1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00" dirty="0">
                <a:solidFill>
                  <a:srgbClr val="FFC000"/>
                </a:solidFill>
                <a:latin typeface="Calibri"/>
                <a:cs typeface="Calibri"/>
              </a:rPr>
              <a:t>in </a:t>
            </a:r>
            <a:r>
              <a:rPr sz="2000" b="1" spc="125" dirty="0">
                <a:solidFill>
                  <a:srgbClr val="FFC000"/>
                </a:solidFill>
                <a:latin typeface="Calibri"/>
                <a:cs typeface="Calibri"/>
              </a:rPr>
              <a:t>rehearsal</a:t>
            </a:r>
            <a:r>
              <a:rPr sz="2000" b="1" spc="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7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2000" b="1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50" dirty="0">
                <a:solidFill>
                  <a:srgbClr val="FFC000"/>
                </a:solidFill>
                <a:latin typeface="Calibri"/>
                <a:cs typeface="Calibri"/>
              </a:rPr>
              <a:t>performance</a:t>
            </a:r>
            <a:r>
              <a:rPr sz="2000" b="1" spc="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7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2000" b="1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55" dirty="0">
                <a:solidFill>
                  <a:srgbClr val="FFC000"/>
                </a:solidFill>
                <a:latin typeface="Calibri"/>
                <a:cs typeface="Calibri"/>
              </a:rPr>
              <a:t>review</a:t>
            </a:r>
            <a:r>
              <a:rPr sz="2000" b="1" spc="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05" dirty="0">
                <a:solidFill>
                  <a:srgbClr val="FFC000"/>
                </a:solidFill>
                <a:latin typeface="Calibri"/>
                <a:cs typeface="Calibri"/>
              </a:rPr>
              <a:t>their</a:t>
            </a:r>
            <a:r>
              <a:rPr sz="20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90" dirty="0">
                <a:solidFill>
                  <a:srgbClr val="FFC000"/>
                </a:solidFill>
                <a:latin typeface="Calibri"/>
                <a:cs typeface="Calibri"/>
              </a:rPr>
              <a:t>own</a:t>
            </a:r>
            <a:r>
              <a:rPr sz="2000" b="1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70" dirty="0">
                <a:solidFill>
                  <a:srgbClr val="FFC000"/>
                </a:solidFill>
                <a:latin typeface="Calibri"/>
                <a:cs typeface="Calibri"/>
              </a:rPr>
              <a:t>development</a:t>
            </a:r>
            <a:r>
              <a:rPr sz="2000" b="1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7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20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25" dirty="0">
                <a:solidFill>
                  <a:srgbClr val="FFC000"/>
                </a:solidFill>
                <a:latin typeface="Calibri"/>
                <a:cs typeface="Calibri"/>
              </a:rPr>
              <a:t>contribution</a:t>
            </a:r>
            <a:r>
              <a:rPr sz="20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1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2000" b="1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95" dirty="0">
                <a:solidFill>
                  <a:srgbClr val="FFC000"/>
                </a:solidFill>
                <a:latin typeface="Calibri"/>
                <a:cs typeface="Calibri"/>
              </a:rPr>
              <a:t>the </a:t>
            </a:r>
            <a:r>
              <a:rPr sz="2000" b="1" spc="135" dirty="0">
                <a:solidFill>
                  <a:srgbClr val="FFC000"/>
                </a:solidFill>
                <a:latin typeface="Calibri"/>
                <a:cs typeface="Calibri"/>
              </a:rPr>
              <a:t>performance.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sz="2000" b="1" spc="185" dirty="0">
                <a:solidFill>
                  <a:srgbClr val="FFC000"/>
                </a:solidFill>
                <a:latin typeface="Calibri"/>
                <a:cs typeface="Calibri"/>
              </a:rPr>
              <a:t>Component</a:t>
            </a:r>
            <a:r>
              <a:rPr sz="2000" b="1" spc="1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270" dirty="0">
                <a:solidFill>
                  <a:srgbClr val="FFC000"/>
                </a:solidFill>
                <a:latin typeface="Calibri"/>
                <a:cs typeface="Calibri"/>
              </a:rPr>
              <a:t>3</a:t>
            </a:r>
            <a:r>
              <a:rPr sz="20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-204" dirty="0">
                <a:solidFill>
                  <a:srgbClr val="FFC000"/>
                </a:solidFill>
                <a:latin typeface="Calibri"/>
                <a:cs typeface="Calibri"/>
              </a:rPr>
              <a:t>–</a:t>
            </a:r>
            <a:r>
              <a:rPr sz="2000" b="1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20" dirty="0">
                <a:solidFill>
                  <a:srgbClr val="FFC000"/>
                </a:solidFill>
                <a:latin typeface="Calibri"/>
                <a:cs typeface="Calibri"/>
              </a:rPr>
              <a:t>Worth</a:t>
            </a:r>
            <a:r>
              <a:rPr sz="2000" b="1" spc="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300" dirty="0">
                <a:solidFill>
                  <a:srgbClr val="FFC000"/>
                </a:solidFill>
                <a:latin typeface="Calibri"/>
                <a:cs typeface="Calibri"/>
              </a:rPr>
              <a:t>40%</a:t>
            </a:r>
            <a:r>
              <a:rPr sz="2000" b="1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2000" b="1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25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2000" b="1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0" dirty="0">
                <a:solidFill>
                  <a:srgbClr val="FFC000"/>
                </a:solidFill>
                <a:latin typeface="Calibri"/>
                <a:cs typeface="Calibri"/>
              </a:rPr>
              <a:t>overall</a:t>
            </a:r>
            <a:r>
              <a:rPr sz="2000" b="1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75" dirty="0">
                <a:solidFill>
                  <a:srgbClr val="FFC000"/>
                </a:solidFill>
                <a:latin typeface="Calibri"/>
                <a:cs typeface="Calibri"/>
              </a:rPr>
              <a:t>grade.</a:t>
            </a:r>
            <a:r>
              <a:rPr sz="2000" b="1" spc="-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FFC000"/>
                </a:solidFill>
                <a:latin typeface="Calibri"/>
                <a:cs typeface="Calibri"/>
              </a:rPr>
              <a:t>Learners</a:t>
            </a:r>
            <a:r>
              <a:rPr sz="2000" b="1" spc="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FFC000"/>
                </a:solidFill>
                <a:latin typeface="Calibri"/>
                <a:cs typeface="Calibri"/>
              </a:rPr>
              <a:t>will</a:t>
            </a:r>
            <a:r>
              <a:rPr sz="20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215" dirty="0">
                <a:solidFill>
                  <a:srgbClr val="FFC000"/>
                </a:solidFill>
                <a:latin typeface="Calibri"/>
                <a:cs typeface="Calibri"/>
              </a:rPr>
              <a:t>be</a:t>
            </a:r>
            <a:r>
              <a:rPr sz="2000" b="1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95" dirty="0">
                <a:solidFill>
                  <a:srgbClr val="FFC000"/>
                </a:solidFill>
                <a:latin typeface="Calibri"/>
                <a:cs typeface="Calibri"/>
              </a:rPr>
              <a:t>given</a:t>
            </a:r>
            <a:r>
              <a:rPr sz="2000" b="1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25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2000" b="1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40" dirty="0">
                <a:solidFill>
                  <a:srgbClr val="FFC000"/>
                </a:solidFill>
                <a:latin typeface="Calibri"/>
                <a:cs typeface="Calibri"/>
              </a:rPr>
              <a:t>opportunity</a:t>
            </a:r>
            <a:r>
              <a:rPr sz="2000" b="1" spc="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1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20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85" dirty="0">
                <a:solidFill>
                  <a:srgbClr val="FFC000"/>
                </a:solidFill>
                <a:latin typeface="Calibri"/>
                <a:cs typeface="Calibri"/>
              </a:rPr>
              <a:t>work</a:t>
            </a:r>
            <a:r>
              <a:rPr sz="2000" b="1" spc="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14" dirty="0">
                <a:solidFill>
                  <a:srgbClr val="FFC000"/>
                </a:solidFill>
                <a:latin typeface="Calibri"/>
                <a:cs typeface="Calibri"/>
              </a:rPr>
              <a:t>as part</a:t>
            </a:r>
            <a:r>
              <a:rPr sz="2000" b="1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2000" b="1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000" b="1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95" dirty="0">
                <a:solidFill>
                  <a:srgbClr val="FFC000"/>
                </a:solidFill>
                <a:latin typeface="Calibri"/>
                <a:cs typeface="Calibri"/>
              </a:rPr>
              <a:t>group</a:t>
            </a:r>
            <a:r>
              <a:rPr sz="2000" b="1" spc="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1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20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25" dirty="0">
                <a:solidFill>
                  <a:srgbClr val="FFC000"/>
                </a:solidFill>
                <a:latin typeface="Calibri"/>
                <a:cs typeface="Calibri"/>
              </a:rPr>
              <a:t>contribute</a:t>
            </a:r>
            <a:r>
              <a:rPr sz="2000" b="1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1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20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000" b="1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75" dirty="0">
                <a:solidFill>
                  <a:srgbClr val="FFC000"/>
                </a:solidFill>
                <a:latin typeface="Calibri"/>
                <a:cs typeface="Calibri"/>
              </a:rPr>
              <a:t>workshop</a:t>
            </a:r>
            <a:r>
              <a:rPr sz="2000" b="1" spc="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55" dirty="0">
                <a:solidFill>
                  <a:srgbClr val="FFC000"/>
                </a:solidFill>
                <a:latin typeface="Calibri"/>
                <a:cs typeface="Calibri"/>
              </a:rPr>
              <a:t>performance</a:t>
            </a:r>
            <a:r>
              <a:rPr sz="2000" b="1" spc="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40" dirty="0">
                <a:solidFill>
                  <a:srgbClr val="FFC000"/>
                </a:solidFill>
                <a:latin typeface="Calibri"/>
                <a:cs typeface="Calibri"/>
              </a:rPr>
              <a:t>as</a:t>
            </a:r>
            <a:r>
              <a:rPr sz="2000" b="1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0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45" dirty="0">
                <a:solidFill>
                  <a:srgbClr val="FFC000"/>
                </a:solidFill>
                <a:latin typeface="Calibri"/>
                <a:cs typeface="Calibri"/>
              </a:rPr>
              <a:t>performer</a:t>
            </a:r>
            <a:r>
              <a:rPr sz="2000" b="1" spc="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25" dirty="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20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55" dirty="0">
                <a:solidFill>
                  <a:srgbClr val="FFC000"/>
                </a:solidFill>
                <a:latin typeface="Calibri"/>
                <a:cs typeface="Calibri"/>
              </a:rPr>
              <a:t>response</a:t>
            </a:r>
            <a:r>
              <a:rPr sz="2000" b="1" spc="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1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20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0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85" dirty="0">
                <a:solidFill>
                  <a:srgbClr val="FFC000"/>
                </a:solidFill>
                <a:latin typeface="Calibri"/>
                <a:cs typeface="Calibri"/>
              </a:rPr>
              <a:t>given </a:t>
            </a:r>
            <a:r>
              <a:rPr sz="2000" b="1" spc="130" dirty="0">
                <a:solidFill>
                  <a:srgbClr val="FFC000"/>
                </a:solidFill>
                <a:latin typeface="Calibri"/>
                <a:cs typeface="Calibri"/>
              </a:rPr>
              <a:t>brief</a:t>
            </a:r>
            <a:r>
              <a:rPr sz="2000" b="1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7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20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20" dirty="0">
                <a:solidFill>
                  <a:srgbClr val="FFC000"/>
                </a:solidFill>
                <a:latin typeface="Calibri"/>
                <a:cs typeface="Calibri"/>
              </a:rPr>
              <a:t>stimulus.</a:t>
            </a:r>
            <a:r>
              <a:rPr sz="2000" b="1" spc="-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45" dirty="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2000" b="1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FFC000"/>
                </a:solidFill>
                <a:latin typeface="Calibri"/>
                <a:cs typeface="Calibri"/>
              </a:rPr>
              <a:t>will</a:t>
            </a:r>
            <a:r>
              <a:rPr sz="2000" b="1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204" dirty="0">
                <a:solidFill>
                  <a:srgbClr val="FFC000"/>
                </a:solidFill>
                <a:latin typeface="Calibri"/>
                <a:cs typeface="Calibri"/>
              </a:rPr>
              <a:t>be</a:t>
            </a:r>
            <a:r>
              <a:rPr sz="2000" b="1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90" dirty="0">
                <a:solidFill>
                  <a:srgbClr val="FFC000"/>
                </a:solidFill>
                <a:latin typeface="Calibri"/>
                <a:cs typeface="Calibri"/>
              </a:rPr>
              <a:t>given</a:t>
            </a:r>
            <a:r>
              <a:rPr sz="2000" b="1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000" b="1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0" dirty="0">
                <a:solidFill>
                  <a:srgbClr val="FFC000"/>
                </a:solidFill>
                <a:latin typeface="Calibri"/>
                <a:cs typeface="Calibri"/>
              </a:rPr>
              <a:t>brief</a:t>
            </a:r>
            <a:r>
              <a:rPr sz="2000" b="1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90" dirty="0">
                <a:solidFill>
                  <a:srgbClr val="FFC000"/>
                </a:solidFill>
                <a:latin typeface="Calibri"/>
                <a:cs typeface="Calibri"/>
              </a:rPr>
              <a:t>that</a:t>
            </a:r>
            <a:r>
              <a:rPr sz="2000" b="1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0" dirty="0">
                <a:solidFill>
                  <a:srgbClr val="FFC000"/>
                </a:solidFill>
                <a:latin typeface="Calibri"/>
                <a:cs typeface="Calibri"/>
              </a:rPr>
              <a:t>outlines</a:t>
            </a:r>
            <a:r>
              <a:rPr sz="2000" b="1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20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20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50" dirty="0">
                <a:solidFill>
                  <a:srgbClr val="FFC000"/>
                </a:solidFill>
                <a:latin typeface="Calibri"/>
                <a:cs typeface="Calibri"/>
              </a:rPr>
              <a:t>performance</a:t>
            </a:r>
            <a:r>
              <a:rPr sz="2000" b="1" spc="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FFC000"/>
                </a:solidFill>
                <a:latin typeface="Calibri"/>
                <a:cs typeface="Calibri"/>
              </a:rPr>
              <a:t>requirements</a:t>
            </a:r>
            <a:r>
              <a:rPr sz="2000" b="1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50" dirty="0">
                <a:solidFill>
                  <a:srgbClr val="FFC000"/>
                </a:solidFill>
                <a:latin typeface="Calibri"/>
                <a:cs typeface="Calibri"/>
              </a:rPr>
              <a:t>and </a:t>
            </a:r>
            <a:r>
              <a:rPr sz="2000" b="1" spc="190" dirty="0">
                <a:solidFill>
                  <a:srgbClr val="FFC000"/>
                </a:solidFill>
                <a:latin typeface="Calibri"/>
                <a:cs typeface="Calibri"/>
              </a:rPr>
              <a:t>working</a:t>
            </a:r>
            <a:r>
              <a:rPr sz="2000" b="1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40" dirty="0">
                <a:solidFill>
                  <a:srgbClr val="FFC000"/>
                </a:solidFill>
                <a:latin typeface="Calibri"/>
                <a:cs typeface="Calibri"/>
              </a:rPr>
              <a:t>as</a:t>
            </a:r>
            <a:r>
              <a:rPr sz="20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14" dirty="0">
                <a:solidFill>
                  <a:srgbClr val="FFC000"/>
                </a:solidFill>
                <a:latin typeface="Calibri"/>
                <a:cs typeface="Calibri"/>
              </a:rPr>
              <a:t>part</a:t>
            </a:r>
            <a:r>
              <a:rPr sz="2000" b="1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2000" b="1" spc="1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0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70" dirty="0">
                <a:solidFill>
                  <a:srgbClr val="FFC000"/>
                </a:solidFill>
                <a:latin typeface="Calibri"/>
                <a:cs typeface="Calibri"/>
              </a:rPr>
              <a:t>group,</a:t>
            </a:r>
            <a:r>
              <a:rPr sz="2000" b="1" spc="-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70" dirty="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2000" b="1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FFC000"/>
                </a:solidFill>
                <a:latin typeface="Calibri"/>
                <a:cs typeface="Calibri"/>
              </a:rPr>
              <a:t>will</a:t>
            </a:r>
            <a:r>
              <a:rPr sz="2000" b="1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85" dirty="0">
                <a:solidFill>
                  <a:srgbClr val="FFC000"/>
                </a:solidFill>
                <a:latin typeface="Calibri"/>
                <a:cs typeface="Calibri"/>
              </a:rPr>
              <a:t>develop</a:t>
            </a:r>
            <a:r>
              <a:rPr sz="2000" b="1" spc="1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45" dirty="0">
                <a:solidFill>
                  <a:srgbClr val="FFC000"/>
                </a:solidFill>
                <a:latin typeface="Calibri"/>
                <a:cs typeface="Calibri"/>
              </a:rPr>
              <a:t>your</a:t>
            </a:r>
            <a:r>
              <a:rPr sz="2000" b="1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55" dirty="0">
                <a:solidFill>
                  <a:srgbClr val="FFC000"/>
                </a:solidFill>
                <a:latin typeface="Calibri"/>
                <a:cs typeface="Calibri"/>
              </a:rPr>
              <a:t>ideas</a:t>
            </a:r>
            <a:r>
              <a:rPr sz="2000" b="1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14" dirty="0">
                <a:solidFill>
                  <a:srgbClr val="FFC000"/>
                </a:solidFill>
                <a:latin typeface="Calibri"/>
                <a:cs typeface="Calibri"/>
              </a:rPr>
              <a:t>for</a:t>
            </a:r>
            <a:r>
              <a:rPr sz="2000" b="1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000" b="1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75" dirty="0">
                <a:solidFill>
                  <a:srgbClr val="FFC000"/>
                </a:solidFill>
                <a:latin typeface="Calibri"/>
                <a:cs typeface="Calibri"/>
              </a:rPr>
              <a:t>workshop</a:t>
            </a:r>
            <a:r>
              <a:rPr sz="2000" b="1" spc="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50" dirty="0">
                <a:solidFill>
                  <a:srgbClr val="FFC000"/>
                </a:solidFill>
                <a:latin typeface="Calibri"/>
                <a:cs typeface="Calibri"/>
              </a:rPr>
              <a:t>performance</a:t>
            </a:r>
            <a:r>
              <a:rPr sz="2000" b="1" spc="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7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20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65" dirty="0">
                <a:solidFill>
                  <a:srgbClr val="FFC000"/>
                </a:solidFill>
                <a:latin typeface="Calibri"/>
                <a:cs typeface="Calibri"/>
              </a:rPr>
              <a:t>apply </a:t>
            </a:r>
            <a:r>
              <a:rPr sz="2000" b="1" spc="145" dirty="0">
                <a:solidFill>
                  <a:srgbClr val="FFC000"/>
                </a:solidFill>
                <a:latin typeface="Calibri"/>
                <a:cs typeface="Calibri"/>
              </a:rPr>
              <a:t>your</a:t>
            </a:r>
            <a:r>
              <a:rPr sz="2000" b="1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0" dirty="0">
                <a:solidFill>
                  <a:srgbClr val="FFC000"/>
                </a:solidFill>
                <a:latin typeface="Calibri"/>
                <a:cs typeface="Calibri"/>
              </a:rPr>
              <a:t>skills</a:t>
            </a:r>
            <a:r>
              <a:rPr sz="2000" b="1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7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20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50" dirty="0">
                <a:solidFill>
                  <a:srgbClr val="FFC000"/>
                </a:solidFill>
                <a:latin typeface="Calibri"/>
                <a:cs typeface="Calibri"/>
              </a:rPr>
              <a:t>techniques</a:t>
            </a:r>
            <a:r>
              <a:rPr sz="2000" b="1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1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20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50" dirty="0">
                <a:solidFill>
                  <a:srgbClr val="FFC000"/>
                </a:solidFill>
                <a:latin typeface="Calibri"/>
                <a:cs typeface="Calibri"/>
              </a:rPr>
              <a:t>communicate</a:t>
            </a:r>
            <a:r>
              <a:rPr sz="2000" b="1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45" dirty="0">
                <a:solidFill>
                  <a:srgbClr val="FFC000"/>
                </a:solidFill>
                <a:latin typeface="Calibri"/>
                <a:cs typeface="Calibri"/>
              </a:rPr>
              <a:t>your</a:t>
            </a:r>
            <a:r>
              <a:rPr sz="2000" b="1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25" dirty="0">
                <a:solidFill>
                  <a:srgbClr val="FFC000"/>
                </a:solidFill>
                <a:latin typeface="Calibri"/>
                <a:cs typeface="Calibri"/>
              </a:rPr>
              <a:t>creative</a:t>
            </a:r>
            <a:r>
              <a:rPr sz="2000" b="1" spc="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20" dirty="0">
                <a:solidFill>
                  <a:srgbClr val="FFC000"/>
                </a:solidFill>
                <a:latin typeface="Calibri"/>
                <a:cs typeface="Calibri"/>
              </a:rPr>
              <a:t>intentions</a:t>
            </a:r>
            <a:r>
              <a:rPr sz="2000" b="1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1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20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45" dirty="0">
                <a:solidFill>
                  <a:srgbClr val="FFC000"/>
                </a:solidFill>
                <a:latin typeface="Calibri"/>
                <a:cs typeface="Calibri"/>
              </a:rPr>
              <a:t>your</a:t>
            </a:r>
            <a:r>
              <a:rPr sz="2000" b="1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40" dirty="0">
                <a:solidFill>
                  <a:srgbClr val="FFC000"/>
                </a:solidFill>
                <a:latin typeface="Calibri"/>
                <a:cs typeface="Calibri"/>
              </a:rPr>
              <a:t>audience.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95802" y="516077"/>
            <a:ext cx="51822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/>
              <a:t>Do’s</a:t>
            </a:r>
            <a:r>
              <a:rPr spc="105" dirty="0"/>
              <a:t> </a:t>
            </a:r>
            <a:r>
              <a:rPr spc="315" dirty="0"/>
              <a:t>and</a:t>
            </a:r>
            <a:r>
              <a:rPr spc="85" dirty="0"/>
              <a:t> </a:t>
            </a:r>
            <a:r>
              <a:rPr spc="270" dirty="0"/>
              <a:t>Don'ts:</a:t>
            </a:r>
            <a:r>
              <a:rPr spc="90" dirty="0"/>
              <a:t> </a:t>
            </a:r>
            <a:r>
              <a:rPr spc="320" dirty="0">
                <a:solidFill>
                  <a:srgbClr val="FFC000"/>
                </a:solidFill>
              </a:rPr>
              <a:t>Dance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6888" y="1620011"/>
            <a:ext cx="11737848" cy="443179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2051" y="1666963"/>
            <a:ext cx="11603736" cy="4297680"/>
          </a:xfrm>
          <a:prstGeom prst="rect">
            <a:avLst/>
          </a:prstGeom>
        </p:spPr>
      </p:pic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496581"/>
              </p:ext>
            </p:extLst>
          </p:nvPr>
        </p:nvGraphicFramePr>
        <p:xfrm>
          <a:off x="305701" y="1660651"/>
          <a:ext cx="11603990" cy="44240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01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1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3200" b="1" spc="21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Do’s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3200" b="1" spc="2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Don’ts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205">
                <a:tc>
                  <a:txBody>
                    <a:bodyPr/>
                    <a:lstStyle/>
                    <a:p>
                      <a:pPr marL="91440" marR="14732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have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keen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interest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2000" spc="150" dirty="0">
                          <a:latin typeface="Calibri"/>
                          <a:cs typeface="Calibri"/>
                        </a:rPr>
                        <a:t>Dance</a:t>
                      </a:r>
                      <a:r>
                        <a:rPr sz="20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have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20" dirty="0">
                          <a:latin typeface="Calibri"/>
                          <a:cs typeface="Calibri"/>
                        </a:rPr>
                        <a:t>enjoyed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0" dirty="0">
                          <a:latin typeface="Calibri"/>
                          <a:cs typeface="Calibri"/>
                        </a:rPr>
                        <a:t>your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lesson’s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85" dirty="0">
                          <a:latin typeface="Calibri"/>
                          <a:cs typeface="Calibri"/>
                        </a:rPr>
                        <a:t>Y7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Y8-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u="sng" spc="125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including</a:t>
                      </a:r>
                      <a:r>
                        <a:rPr sz="2000" u="sng" spc="30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u="sng" spc="114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performing</a:t>
                      </a:r>
                      <a:r>
                        <a:rPr sz="2000" u="sng" spc="50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u="sng" spc="60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to </a:t>
                      </a:r>
                      <a:r>
                        <a:rPr sz="2000" u="sng" spc="100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an</a:t>
                      </a:r>
                      <a:r>
                        <a:rPr sz="2000" u="sng" spc="50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u="sng" spc="114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audience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are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not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5" dirty="0">
                          <a:latin typeface="Calibri"/>
                          <a:cs typeface="Calibri"/>
                        </a:rPr>
                        <a:t>willing</a:t>
                      </a:r>
                      <a:r>
                        <a:rPr sz="20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perform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2000" spc="75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20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front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000" spc="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other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students.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marL="91440" marR="139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want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40" dirty="0">
                          <a:latin typeface="Calibri"/>
                          <a:cs typeface="Calibri"/>
                        </a:rPr>
                        <a:t>develop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your </a:t>
                      </a:r>
                      <a:r>
                        <a:rPr sz="2000" spc="145" dirty="0">
                          <a:latin typeface="Calibri"/>
                          <a:cs typeface="Calibri"/>
                        </a:rPr>
                        <a:t>dancing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ability,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confidence,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teamwork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skills.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85" dirty="0">
                          <a:latin typeface="Calibri"/>
                          <a:cs typeface="Calibri"/>
                        </a:rPr>
                        <a:t>Don’t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0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just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because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might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2000" spc="100" dirty="0">
                          <a:latin typeface="Calibri"/>
                          <a:cs typeface="Calibri"/>
                        </a:rPr>
                        <a:t>have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55" dirty="0">
                          <a:latin typeface="Calibri"/>
                          <a:cs typeface="Calibri"/>
                        </a:rPr>
                        <a:t>group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000" spc="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friends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that</a:t>
                      </a:r>
                      <a:r>
                        <a:rPr sz="20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will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80" dirty="0">
                          <a:latin typeface="Calibri"/>
                          <a:cs typeface="Calibri"/>
                        </a:rPr>
                        <a:t>be</a:t>
                      </a:r>
                      <a:r>
                        <a:rPr sz="20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40" dirty="0">
                          <a:latin typeface="Calibri"/>
                          <a:cs typeface="Calibri"/>
                        </a:rPr>
                        <a:t>picking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it.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5515">
                <a:tc>
                  <a:txBody>
                    <a:bodyPr/>
                    <a:lstStyle/>
                    <a:p>
                      <a:pPr marL="91440" marR="1004569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 you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have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aspirations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working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0" dirty="0">
                          <a:latin typeface="Calibri"/>
                          <a:cs typeface="Calibri"/>
                        </a:rPr>
                        <a:t>Performing</a:t>
                      </a:r>
                      <a:r>
                        <a:rPr sz="20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Arts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Industry.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5416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think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will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80" dirty="0">
                          <a:latin typeface="Calibri"/>
                          <a:cs typeface="Calibri"/>
                        </a:rPr>
                        <a:t>be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55" dirty="0">
                          <a:latin typeface="Calibri"/>
                          <a:cs typeface="Calibri"/>
                        </a:rPr>
                        <a:t>doing </a:t>
                      </a:r>
                      <a:r>
                        <a:rPr sz="2000" spc="80" dirty="0">
                          <a:latin typeface="Calibri"/>
                          <a:cs typeface="Calibri"/>
                        </a:rPr>
                        <a:t>practical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every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lesson.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105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are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0" dirty="0">
                          <a:latin typeface="Calibri"/>
                          <a:cs typeface="Calibri"/>
                        </a:rPr>
                        <a:t>willing</a:t>
                      </a:r>
                      <a:r>
                        <a:rPr sz="20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0" dirty="0">
                          <a:latin typeface="Calibri"/>
                          <a:cs typeface="Calibri"/>
                        </a:rPr>
                        <a:t>put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effort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000" spc="50" dirty="0">
                          <a:latin typeface="Calibri"/>
                          <a:cs typeface="Calibri"/>
                        </a:rPr>
                        <a:t>in,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5" dirty="0">
                          <a:latin typeface="Calibri"/>
                          <a:cs typeface="Calibri"/>
                        </a:rPr>
                        <a:t>class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u="sng" spc="135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0" dirty="0">
                          <a:latin typeface="Calibri"/>
                          <a:cs typeface="Calibri"/>
                        </a:rPr>
                        <a:t>home.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lang="en-US" sz="2000" spc="35" dirty="0">
                          <a:latin typeface="Calibri"/>
                          <a:cs typeface="Calibri"/>
                        </a:rPr>
                        <a:t> if you don't usually bring PE kit to lessons or are unwilling to take part in practical tasks</a:t>
                      </a: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324736" y="6491745"/>
            <a:ext cx="10582341" cy="280846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i="1" spc="70" dirty="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 dirty="0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 dirty="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i="1" spc="105" dirty="0">
                <a:latin typeface="Calibri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leila.smallman</a:t>
            </a:r>
            <a:r>
              <a:rPr lang="en-US" sz="1800" i="1" spc="105" dirty="0">
                <a:latin typeface="Calibri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@heritage.derbyshire.sch.uk</a:t>
            </a:r>
            <a:endParaRPr lang="en-US" sz="1800" spc="105">
              <a:latin typeface="Calibri"/>
              <a:cs typeface="Calibri"/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335" dirty="0"/>
              <a:t>Beyond</a:t>
            </a:r>
            <a:r>
              <a:rPr lang="en-US" spc="90" dirty="0"/>
              <a:t> </a:t>
            </a:r>
            <a:r>
              <a:rPr spc="285" dirty="0"/>
              <a:t>Heritage:</a:t>
            </a:r>
            <a:r>
              <a:rPr spc="105" dirty="0"/>
              <a:t> </a:t>
            </a:r>
            <a:r>
              <a:rPr spc="320" dirty="0">
                <a:solidFill>
                  <a:srgbClr val="FFC000"/>
                </a:solidFill>
              </a:rPr>
              <a:t>Dance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8276843" y="1528572"/>
            <a:ext cx="3820795" cy="4852670"/>
            <a:chOff x="8276843" y="1528572"/>
            <a:chExt cx="3820795" cy="4852670"/>
          </a:xfrm>
        </p:grpSpPr>
        <p:sp>
          <p:nvSpPr>
            <p:cNvPr id="4" name="object 4"/>
            <p:cNvSpPr/>
            <p:nvPr/>
          </p:nvSpPr>
          <p:spPr>
            <a:xfrm>
              <a:off x="8295893" y="1547622"/>
              <a:ext cx="3782695" cy="4814570"/>
            </a:xfrm>
            <a:custGeom>
              <a:avLst/>
              <a:gdLst/>
              <a:ahLst/>
              <a:cxnLst/>
              <a:rect l="l" t="t" r="r" b="b"/>
              <a:pathLst>
                <a:path w="3782695" h="4814570">
                  <a:moveTo>
                    <a:pt x="3583178" y="0"/>
                  </a:moveTo>
                  <a:lnTo>
                    <a:pt x="199389" y="0"/>
                  </a:lnTo>
                  <a:lnTo>
                    <a:pt x="153675" y="5266"/>
                  </a:lnTo>
                  <a:lnTo>
                    <a:pt x="111708" y="20268"/>
                  </a:lnTo>
                  <a:lnTo>
                    <a:pt x="74686" y="43807"/>
                  </a:lnTo>
                  <a:lnTo>
                    <a:pt x="43807" y="74686"/>
                  </a:lnTo>
                  <a:lnTo>
                    <a:pt x="20268" y="111708"/>
                  </a:lnTo>
                  <a:lnTo>
                    <a:pt x="5266" y="153675"/>
                  </a:lnTo>
                  <a:lnTo>
                    <a:pt x="0" y="199389"/>
                  </a:lnTo>
                  <a:lnTo>
                    <a:pt x="0" y="4614938"/>
                  </a:lnTo>
                  <a:lnTo>
                    <a:pt x="5266" y="4660652"/>
                  </a:lnTo>
                  <a:lnTo>
                    <a:pt x="20268" y="4702618"/>
                  </a:lnTo>
                  <a:lnTo>
                    <a:pt x="43807" y="4739637"/>
                  </a:lnTo>
                  <a:lnTo>
                    <a:pt x="74686" y="4770513"/>
                  </a:lnTo>
                  <a:lnTo>
                    <a:pt x="111708" y="4794050"/>
                  </a:lnTo>
                  <a:lnTo>
                    <a:pt x="153675" y="4809050"/>
                  </a:lnTo>
                  <a:lnTo>
                    <a:pt x="199389" y="4814316"/>
                  </a:lnTo>
                  <a:lnTo>
                    <a:pt x="3583178" y="4814316"/>
                  </a:lnTo>
                  <a:lnTo>
                    <a:pt x="3628892" y="4809050"/>
                  </a:lnTo>
                  <a:lnTo>
                    <a:pt x="3670859" y="4794050"/>
                  </a:lnTo>
                  <a:lnTo>
                    <a:pt x="3707881" y="4770513"/>
                  </a:lnTo>
                  <a:lnTo>
                    <a:pt x="3738760" y="4739637"/>
                  </a:lnTo>
                  <a:lnTo>
                    <a:pt x="3762299" y="4702618"/>
                  </a:lnTo>
                  <a:lnTo>
                    <a:pt x="3777301" y="4660652"/>
                  </a:lnTo>
                  <a:lnTo>
                    <a:pt x="3782567" y="4614938"/>
                  </a:lnTo>
                  <a:lnTo>
                    <a:pt x="3782567" y="199389"/>
                  </a:lnTo>
                  <a:lnTo>
                    <a:pt x="3777301" y="153675"/>
                  </a:lnTo>
                  <a:lnTo>
                    <a:pt x="3762299" y="111708"/>
                  </a:lnTo>
                  <a:lnTo>
                    <a:pt x="3738760" y="74686"/>
                  </a:lnTo>
                  <a:lnTo>
                    <a:pt x="3707881" y="43807"/>
                  </a:lnTo>
                  <a:lnTo>
                    <a:pt x="3670859" y="20268"/>
                  </a:lnTo>
                  <a:lnTo>
                    <a:pt x="3628892" y="5266"/>
                  </a:lnTo>
                  <a:lnTo>
                    <a:pt x="3583178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295893" y="1547622"/>
              <a:ext cx="3782695" cy="4814570"/>
            </a:xfrm>
            <a:custGeom>
              <a:avLst/>
              <a:gdLst/>
              <a:ahLst/>
              <a:cxnLst/>
              <a:rect l="l" t="t" r="r" b="b"/>
              <a:pathLst>
                <a:path w="3782695" h="4814570">
                  <a:moveTo>
                    <a:pt x="0" y="199389"/>
                  </a:moveTo>
                  <a:lnTo>
                    <a:pt x="5266" y="153675"/>
                  </a:lnTo>
                  <a:lnTo>
                    <a:pt x="20268" y="111708"/>
                  </a:lnTo>
                  <a:lnTo>
                    <a:pt x="43807" y="74686"/>
                  </a:lnTo>
                  <a:lnTo>
                    <a:pt x="74686" y="43807"/>
                  </a:lnTo>
                  <a:lnTo>
                    <a:pt x="111708" y="20268"/>
                  </a:lnTo>
                  <a:lnTo>
                    <a:pt x="153675" y="5266"/>
                  </a:lnTo>
                  <a:lnTo>
                    <a:pt x="199389" y="0"/>
                  </a:lnTo>
                  <a:lnTo>
                    <a:pt x="3583178" y="0"/>
                  </a:lnTo>
                  <a:lnTo>
                    <a:pt x="3628892" y="5266"/>
                  </a:lnTo>
                  <a:lnTo>
                    <a:pt x="3670859" y="20268"/>
                  </a:lnTo>
                  <a:lnTo>
                    <a:pt x="3707881" y="43807"/>
                  </a:lnTo>
                  <a:lnTo>
                    <a:pt x="3738760" y="74686"/>
                  </a:lnTo>
                  <a:lnTo>
                    <a:pt x="3762299" y="111708"/>
                  </a:lnTo>
                  <a:lnTo>
                    <a:pt x="3777301" y="153675"/>
                  </a:lnTo>
                  <a:lnTo>
                    <a:pt x="3782567" y="199389"/>
                  </a:lnTo>
                  <a:lnTo>
                    <a:pt x="3782567" y="4614938"/>
                  </a:lnTo>
                  <a:lnTo>
                    <a:pt x="3777301" y="4660652"/>
                  </a:lnTo>
                  <a:lnTo>
                    <a:pt x="3762299" y="4702618"/>
                  </a:lnTo>
                  <a:lnTo>
                    <a:pt x="3738760" y="4739637"/>
                  </a:lnTo>
                  <a:lnTo>
                    <a:pt x="3707881" y="4770513"/>
                  </a:lnTo>
                  <a:lnTo>
                    <a:pt x="3670859" y="4794050"/>
                  </a:lnTo>
                  <a:lnTo>
                    <a:pt x="3628892" y="4809050"/>
                  </a:lnTo>
                  <a:lnTo>
                    <a:pt x="3583178" y="4814316"/>
                  </a:lnTo>
                  <a:lnTo>
                    <a:pt x="199389" y="4814316"/>
                  </a:lnTo>
                  <a:lnTo>
                    <a:pt x="153675" y="4809050"/>
                  </a:lnTo>
                  <a:lnTo>
                    <a:pt x="111708" y="4794050"/>
                  </a:lnTo>
                  <a:lnTo>
                    <a:pt x="74686" y="4770513"/>
                  </a:lnTo>
                  <a:lnTo>
                    <a:pt x="43807" y="4739637"/>
                  </a:lnTo>
                  <a:lnTo>
                    <a:pt x="20268" y="4702618"/>
                  </a:lnTo>
                  <a:lnTo>
                    <a:pt x="5266" y="4660652"/>
                  </a:lnTo>
                  <a:lnTo>
                    <a:pt x="0" y="4614938"/>
                  </a:lnTo>
                  <a:lnTo>
                    <a:pt x="0" y="199389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8725281" y="1628647"/>
            <a:ext cx="2921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05" dirty="0">
                <a:solidFill>
                  <a:srgbClr val="FFC000"/>
                </a:solidFill>
                <a:latin typeface="Calibri"/>
                <a:cs typeface="Calibri"/>
              </a:rPr>
              <a:t>Potential</a:t>
            </a:r>
            <a:r>
              <a:rPr sz="18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b="1" spc="130" dirty="0">
                <a:solidFill>
                  <a:srgbClr val="FFC000"/>
                </a:solidFill>
                <a:latin typeface="Calibri"/>
                <a:cs typeface="Calibri"/>
              </a:rPr>
              <a:t>Career</a:t>
            </a:r>
            <a:r>
              <a:rPr sz="1800" b="1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b="1" spc="120" dirty="0">
                <a:solidFill>
                  <a:srgbClr val="FFC000"/>
                </a:solidFill>
                <a:latin typeface="Calibri"/>
                <a:cs typeface="Calibri"/>
              </a:rPr>
              <a:t>Pathways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110" dirty="0"/>
              <a:t>Dancer</a:t>
            </a: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60" dirty="0"/>
              <a:t>Arts</a:t>
            </a:r>
            <a:r>
              <a:rPr spc="35" dirty="0"/>
              <a:t> </a:t>
            </a:r>
            <a:r>
              <a:rPr spc="60" dirty="0"/>
              <a:t>Administrator</a:t>
            </a: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114" dirty="0"/>
              <a:t>Choreographer</a:t>
            </a: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105" dirty="0"/>
              <a:t>Community</a:t>
            </a:r>
            <a:r>
              <a:rPr spc="40" dirty="0"/>
              <a:t> </a:t>
            </a:r>
            <a:r>
              <a:rPr spc="60" dirty="0"/>
              <a:t>Arts</a:t>
            </a:r>
            <a:r>
              <a:rPr spc="50" dirty="0"/>
              <a:t> </a:t>
            </a:r>
            <a:r>
              <a:rPr spc="65" dirty="0"/>
              <a:t>Worker</a:t>
            </a: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145" dirty="0"/>
              <a:t>Dance</a:t>
            </a:r>
            <a:r>
              <a:rPr spc="40" dirty="0"/>
              <a:t> </a:t>
            </a:r>
            <a:r>
              <a:rPr spc="90" dirty="0"/>
              <a:t>movement</a:t>
            </a:r>
          </a:p>
          <a:p>
            <a:pPr marL="299085">
              <a:lnSpc>
                <a:spcPct val="100000"/>
              </a:lnSpc>
            </a:pPr>
            <a:r>
              <a:rPr spc="70" dirty="0"/>
              <a:t>psychotherapist</a:t>
            </a: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75" dirty="0"/>
              <a:t>Personal</a:t>
            </a:r>
            <a:r>
              <a:rPr spc="10" dirty="0"/>
              <a:t> </a:t>
            </a:r>
            <a:r>
              <a:rPr spc="35" dirty="0"/>
              <a:t>Trainer</a:t>
            </a: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60" dirty="0"/>
              <a:t>Theatre</a:t>
            </a:r>
            <a:r>
              <a:rPr spc="80" dirty="0"/>
              <a:t> </a:t>
            </a:r>
            <a:r>
              <a:rPr spc="60" dirty="0"/>
              <a:t>director</a:t>
            </a: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135" dirty="0"/>
              <a:t>Dance</a:t>
            </a:r>
            <a:r>
              <a:rPr spc="55" dirty="0"/>
              <a:t> </a:t>
            </a:r>
            <a:r>
              <a:rPr spc="75" dirty="0"/>
              <a:t>teacher</a:t>
            </a:r>
            <a:r>
              <a:rPr spc="55" dirty="0"/>
              <a:t> </a:t>
            </a:r>
            <a:r>
              <a:rPr spc="-10" dirty="0"/>
              <a:t>within</a:t>
            </a:r>
          </a:p>
          <a:p>
            <a:pPr marL="299085">
              <a:lnSpc>
                <a:spcPct val="100000"/>
              </a:lnSpc>
            </a:pPr>
            <a:r>
              <a:rPr spc="85" dirty="0"/>
              <a:t>education</a:t>
            </a: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135" dirty="0"/>
              <a:t>Dance</a:t>
            </a:r>
            <a:r>
              <a:rPr spc="50" dirty="0"/>
              <a:t> </a:t>
            </a:r>
            <a:r>
              <a:rPr spc="105" dirty="0"/>
              <a:t>school</a:t>
            </a:r>
            <a:r>
              <a:rPr spc="55" dirty="0"/>
              <a:t> </a:t>
            </a:r>
            <a:r>
              <a:rPr spc="60" dirty="0"/>
              <a:t>teacher/owner</a:t>
            </a:r>
          </a:p>
          <a:p>
            <a:pPr marL="299085" marR="52387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140" dirty="0"/>
              <a:t>PE</a:t>
            </a:r>
            <a:r>
              <a:rPr spc="85" dirty="0"/>
              <a:t> </a:t>
            </a:r>
            <a:r>
              <a:rPr spc="80" dirty="0"/>
              <a:t>teacher</a:t>
            </a:r>
            <a:r>
              <a:rPr spc="75" dirty="0"/>
              <a:t> </a:t>
            </a:r>
            <a:r>
              <a:rPr dirty="0"/>
              <a:t>with</a:t>
            </a:r>
            <a:r>
              <a:rPr spc="65" dirty="0"/>
              <a:t> </a:t>
            </a:r>
            <a:r>
              <a:rPr spc="90" dirty="0"/>
              <a:t>a</a:t>
            </a:r>
            <a:r>
              <a:rPr spc="75" dirty="0"/>
              <a:t> </a:t>
            </a:r>
            <a:r>
              <a:rPr spc="114" dirty="0"/>
              <a:t>dance </a:t>
            </a:r>
            <a:r>
              <a:rPr spc="90" dirty="0"/>
              <a:t>specialism</a:t>
            </a: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90" dirty="0"/>
              <a:t>Sports</a:t>
            </a:r>
            <a:r>
              <a:rPr spc="50" dirty="0"/>
              <a:t> therapist</a:t>
            </a: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/>
              <a:t>Talent</a:t>
            </a:r>
            <a:r>
              <a:rPr spc="325" dirty="0"/>
              <a:t> </a:t>
            </a:r>
            <a:r>
              <a:rPr spc="100" dirty="0"/>
              <a:t>agent</a:t>
            </a:r>
          </a:p>
        </p:txBody>
      </p:sp>
      <p:grpSp>
        <p:nvGrpSpPr>
          <p:cNvPr id="8" name="object 8"/>
          <p:cNvGrpSpPr/>
          <p:nvPr/>
        </p:nvGrpSpPr>
        <p:grpSpPr>
          <a:xfrm>
            <a:off x="96011" y="1528572"/>
            <a:ext cx="3820795" cy="4843780"/>
            <a:chOff x="96011" y="1528572"/>
            <a:chExt cx="3820795" cy="4843780"/>
          </a:xfrm>
        </p:grpSpPr>
        <p:sp>
          <p:nvSpPr>
            <p:cNvPr id="9" name="object 9"/>
            <p:cNvSpPr/>
            <p:nvPr/>
          </p:nvSpPr>
          <p:spPr>
            <a:xfrm>
              <a:off x="115061" y="1547622"/>
              <a:ext cx="3782695" cy="4805680"/>
            </a:xfrm>
            <a:custGeom>
              <a:avLst/>
              <a:gdLst/>
              <a:ahLst/>
              <a:cxnLst/>
              <a:rect l="l" t="t" r="r" b="b"/>
              <a:pathLst>
                <a:path w="3782695" h="4805680">
                  <a:moveTo>
                    <a:pt x="3583178" y="0"/>
                  </a:moveTo>
                  <a:lnTo>
                    <a:pt x="199377" y="0"/>
                  </a:lnTo>
                  <a:lnTo>
                    <a:pt x="153663" y="5266"/>
                  </a:lnTo>
                  <a:lnTo>
                    <a:pt x="111697" y="20268"/>
                  </a:lnTo>
                  <a:lnTo>
                    <a:pt x="74678" y="43807"/>
                  </a:lnTo>
                  <a:lnTo>
                    <a:pt x="43802" y="74686"/>
                  </a:lnTo>
                  <a:lnTo>
                    <a:pt x="20265" y="111708"/>
                  </a:lnTo>
                  <a:lnTo>
                    <a:pt x="5265" y="153675"/>
                  </a:lnTo>
                  <a:lnTo>
                    <a:pt x="0" y="199389"/>
                  </a:lnTo>
                  <a:lnTo>
                    <a:pt x="0" y="4605794"/>
                  </a:lnTo>
                  <a:lnTo>
                    <a:pt x="5265" y="4651508"/>
                  </a:lnTo>
                  <a:lnTo>
                    <a:pt x="20265" y="4693474"/>
                  </a:lnTo>
                  <a:lnTo>
                    <a:pt x="43802" y="4730493"/>
                  </a:lnTo>
                  <a:lnTo>
                    <a:pt x="74678" y="4761369"/>
                  </a:lnTo>
                  <a:lnTo>
                    <a:pt x="111697" y="4784906"/>
                  </a:lnTo>
                  <a:lnTo>
                    <a:pt x="153663" y="4799906"/>
                  </a:lnTo>
                  <a:lnTo>
                    <a:pt x="199377" y="4805172"/>
                  </a:lnTo>
                  <a:lnTo>
                    <a:pt x="3583178" y="4805172"/>
                  </a:lnTo>
                  <a:lnTo>
                    <a:pt x="3628892" y="4799906"/>
                  </a:lnTo>
                  <a:lnTo>
                    <a:pt x="3670859" y="4784906"/>
                  </a:lnTo>
                  <a:lnTo>
                    <a:pt x="3707881" y="4761369"/>
                  </a:lnTo>
                  <a:lnTo>
                    <a:pt x="3738760" y="4730493"/>
                  </a:lnTo>
                  <a:lnTo>
                    <a:pt x="3762299" y="4693474"/>
                  </a:lnTo>
                  <a:lnTo>
                    <a:pt x="3777301" y="4651508"/>
                  </a:lnTo>
                  <a:lnTo>
                    <a:pt x="3782567" y="4605794"/>
                  </a:lnTo>
                  <a:lnTo>
                    <a:pt x="3782567" y="199389"/>
                  </a:lnTo>
                  <a:lnTo>
                    <a:pt x="3777301" y="153675"/>
                  </a:lnTo>
                  <a:lnTo>
                    <a:pt x="3762299" y="111708"/>
                  </a:lnTo>
                  <a:lnTo>
                    <a:pt x="3738760" y="74686"/>
                  </a:lnTo>
                  <a:lnTo>
                    <a:pt x="3707881" y="43807"/>
                  </a:lnTo>
                  <a:lnTo>
                    <a:pt x="3670859" y="20268"/>
                  </a:lnTo>
                  <a:lnTo>
                    <a:pt x="3628892" y="5266"/>
                  </a:lnTo>
                  <a:lnTo>
                    <a:pt x="3583178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5061" y="1547622"/>
              <a:ext cx="3782695" cy="4805680"/>
            </a:xfrm>
            <a:custGeom>
              <a:avLst/>
              <a:gdLst/>
              <a:ahLst/>
              <a:cxnLst/>
              <a:rect l="l" t="t" r="r" b="b"/>
              <a:pathLst>
                <a:path w="3782695" h="4805680">
                  <a:moveTo>
                    <a:pt x="0" y="199389"/>
                  </a:moveTo>
                  <a:lnTo>
                    <a:pt x="5265" y="153675"/>
                  </a:lnTo>
                  <a:lnTo>
                    <a:pt x="20265" y="111708"/>
                  </a:lnTo>
                  <a:lnTo>
                    <a:pt x="43802" y="74686"/>
                  </a:lnTo>
                  <a:lnTo>
                    <a:pt x="74678" y="43807"/>
                  </a:lnTo>
                  <a:lnTo>
                    <a:pt x="111697" y="20268"/>
                  </a:lnTo>
                  <a:lnTo>
                    <a:pt x="153663" y="5266"/>
                  </a:lnTo>
                  <a:lnTo>
                    <a:pt x="199377" y="0"/>
                  </a:lnTo>
                  <a:lnTo>
                    <a:pt x="3583178" y="0"/>
                  </a:lnTo>
                  <a:lnTo>
                    <a:pt x="3628892" y="5266"/>
                  </a:lnTo>
                  <a:lnTo>
                    <a:pt x="3670859" y="20268"/>
                  </a:lnTo>
                  <a:lnTo>
                    <a:pt x="3707881" y="43807"/>
                  </a:lnTo>
                  <a:lnTo>
                    <a:pt x="3738760" y="74686"/>
                  </a:lnTo>
                  <a:lnTo>
                    <a:pt x="3762299" y="111708"/>
                  </a:lnTo>
                  <a:lnTo>
                    <a:pt x="3777301" y="153675"/>
                  </a:lnTo>
                  <a:lnTo>
                    <a:pt x="3782567" y="199389"/>
                  </a:lnTo>
                  <a:lnTo>
                    <a:pt x="3782567" y="4605794"/>
                  </a:lnTo>
                  <a:lnTo>
                    <a:pt x="3777301" y="4651508"/>
                  </a:lnTo>
                  <a:lnTo>
                    <a:pt x="3762299" y="4693474"/>
                  </a:lnTo>
                  <a:lnTo>
                    <a:pt x="3738760" y="4730493"/>
                  </a:lnTo>
                  <a:lnTo>
                    <a:pt x="3707881" y="4761369"/>
                  </a:lnTo>
                  <a:lnTo>
                    <a:pt x="3670859" y="4784906"/>
                  </a:lnTo>
                  <a:lnTo>
                    <a:pt x="3628892" y="4799906"/>
                  </a:lnTo>
                  <a:lnTo>
                    <a:pt x="3583178" y="4805172"/>
                  </a:lnTo>
                  <a:lnTo>
                    <a:pt x="199377" y="4805172"/>
                  </a:lnTo>
                  <a:lnTo>
                    <a:pt x="153663" y="4799906"/>
                  </a:lnTo>
                  <a:lnTo>
                    <a:pt x="111697" y="4784906"/>
                  </a:lnTo>
                  <a:lnTo>
                    <a:pt x="74678" y="4761369"/>
                  </a:lnTo>
                  <a:lnTo>
                    <a:pt x="43802" y="4730493"/>
                  </a:lnTo>
                  <a:lnTo>
                    <a:pt x="20265" y="4693474"/>
                  </a:lnTo>
                  <a:lnTo>
                    <a:pt x="5265" y="4651508"/>
                  </a:lnTo>
                  <a:lnTo>
                    <a:pt x="0" y="4605794"/>
                  </a:lnTo>
                  <a:lnTo>
                    <a:pt x="0" y="199389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05636" y="1628647"/>
            <a:ext cx="199643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00" dirty="0">
                <a:solidFill>
                  <a:srgbClr val="E3B408"/>
                </a:solidFill>
                <a:latin typeface="Calibri"/>
                <a:cs typeface="Calibri"/>
              </a:rPr>
              <a:t>Further</a:t>
            </a:r>
            <a:r>
              <a:rPr sz="1800" b="1" spc="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25" dirty="0">
                <a:solidFill>
                  <a:srgbClr val="E3B408"/>
                </a:solidFill>
                <a:latin typeface="Calibri"/>
                <a:cs typeface="Calibri"/>
              </a:rPr>
              <a:t>Education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1256" y="2176983"/>
            <a:ext cx="3437890" cy="3318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spc="21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18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90" dirty="0">
                <a:solidFill>
                  <a:srgbClr val="FFC000"/>
                </a:solidFill>
                <a:latin typeface="Calibri"/>
                <a:cs typeface="Calibri"/>
              </a:rPr>
              <a:t>Levels</a:t>
            </a:r>
            <a:r>
              <a:rPr sz="18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90" dirty="0">
                <a:solidFill>
                  <a:srgbClr val="FFC000"/>
                </a:solidFill>
                <a:latin typeface="Calibri"/>
                <a:cs typeface="Calibri"/>
              </a:rPr>
              <a:t>as</a:t>
            </a:r>
            <a:r>
              <a:rPr sz="1800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80" dirty="0">
                <a:solidFill>
                  <a:srgbClr val="FFC000"/>
                </a:solidFill>
                <a:latin typeface="Calibri"/>
                <a:cs typeface="Calibri"/>
              </a:rPr>
              <a:t>preparation</a:t>
            </a:r>
            <a:r>
              <a:rPr sz="18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C000"/>
                </a:solidFill>
                <a:latin typeface="Calibri"/>
                <a:cs typeface="Calibri"/>
              </a:rPr>
              <a:t>for</a:t>
            </a:r>
            <a:r>
              <a:rPr sz="18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40" dirty="0">
                <a:solidFill>
                  <a:srgbClr val="FFC000"/>
                </a:solidFill>
                <a:latin typeface="Calibri"/>
                <a:cs typeface="Calibri"/>
              </a:rPr>
              <a:t>entry </a:t>
            </a:r>
            <a:r>
              <a:rPr sz="1800" spc="5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8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105" dirty="0">
                <a:solidFill>
                  <a:srgbClr val="FFC000"/>
                </a:solidFill>
                <a:latin typeface="Calibri"/>
                <a:cs typeface="Calibri"/>
              </a:rPr>
              <a:t>higher</a:t>
            </a:r>
            <a:r>
              <a:rPr sz="18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95" dirty="0">
                <a:solidFill>
                  <a:srgbClr val="FFC000"/>
                </a:solidFill>
                <a:latin typeface="Calibri"/>
                <a:cs typeface="Calibri"/>
              </a:rPr>
              <a:t>education</a:t>
            </a:r>
            <a:r>
              <a:rPr sz="18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65" dirty="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18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90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18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114" dirty="0">
                <a:solidFill>
                  <a:srgbClr val="FFC000"/>
                </a:solidFill>
                <a:latin typeface="Calibri"/>
                <a:cs typeface="Calibri"/>
              </a:rPr>
              <a:t>range</a:t>
            </a:r>
            <a:r>
              <a:rPr sz="18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30" dirty="0">
                <a:solidFill>
                  <a:srgbClr val="FFC000"/>
                </a:solidFill>
                <a:latin typeface="Calibri"/>
                <a:cs typeface="Calibri"/>
              </a:rPr>
              <a:t>of </a:t>
            </a:r>
            <a:r>
              <a:rPr sz="1800" spc="80" dirty="0">
                <a:solidFill>
                  <a:srgbClr val="FFC000"/>
                </a:solidFill>
                <a:latin typeface="Calibri"/>
                <a:cs typeface="Calibri"/>
              </a:rPr>
              <a:t>subjects</a:t>
            </a:r>
            <a:endParaRPr sz="1800">
              <a:latin typeface="Calibri"/>
              <a:cs typeface="Calibri"/>
            </a:endParaRPr>
          </a:p>
          <a:p>
            <a:pPr marL="12700" marR="52069">
              <a:lnSpc>
                <a:spcPct val="100000"/>
              </a:lnSpc>
              <a:spcBef>
                <a:spcPts val="5"/>
              </a:spcBef>
            </a:pPr>
            <a:r>
              <a:rPr sz="1800" spc="95" dirty="0">
                <a:solidFill>
                  <a:srgbClr val="FFC000"/>
                </a:solidFill>
                <a:latin typeface="Calibri"/>
                <a:cs typeface="Calibri"/>
              </a:rPr>
              <a:t>Study</a:t>
            </a:r>
            <a:r>
              <a:rPr sz="1800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55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1800" spc="90" dirty="0">
                <a:solidFill>
                  <a:srgbClr val="FFC000"/>
                </a:solidFill>
                <a:latin typeface="Calibri"/>
                <a:cs typeface="Calibri"/>
              </a:rPr>
              <a:t> a</a:t>
            </a:r>
            <a:r>
              <a:rPr sz="1800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70" dirty="0">
                <a:solidFill>
                  <a:srgbClr val="FFC000"/>
                </a:solidFill>
                <a:latin typeface="Calibri"/>
                <a:cs typeface="Calibri"/>
              </a:rPr>
              <a:t>vocational </a:t>
            </a:r>
            <a:r>
              <a:rPr sz="1800" spc="65" dirty="0">
                <a:solidFill>
                  <a:srgbClr val="FFC000"/>
                </a:solidFill>
                <a:latin typeface="Calibri"/>
                <a:cs typeface="Calibri"/>
              </a:rPr>
              <a:t>qualification</a:t>
            </a:r>
            <a:r>
              <a:rPr sz="1800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C000"/>
                </a:solidFill>
                <a:latin typeface="Calibri"/>
                <a:cs typeface="Calibri"/>
              </a:rPr>
              <a:t>at</a:t>
            </a:r>
            <a:r>
              <a:rPr sz="18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95" dirty="0">
                <a:solidFill>
                  <a:srgbClr val="FFC000"/>
                </a:solidFill>
                <a:latin typeface="Calibri"/>
                <a:cs typeface="Calibri"/>
              </a:rPr>
              <a:t>Level</a:t>
            </a:r>
            <a:r>
              <a:rPr sz="18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70" dirty="0">
                <a:solidFill>
                  <a:srgbClr val="FFC000"/>
                </a:solidFill>
                <a:latin typeface="Calibri"/>
                <a:cs typeface="Calibri"/>
              </a:rPr>
              <a:t>3,</a:t>
            </a:r>
            <a:r>
              <a:rPr sz="1800" spc="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105" dirty="0">
                <a:solidFill>
                  <a:srgbClr val="FFC000"/>
                </a:solidFill>
                <a:latin typeface="Calibri"/>
                <a:cs typeface="Calibri"/>
              </a:rPr>
              <a:t>such</a:t>
            </a:r>
            <a:r>
              <a:rPr sz="18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90" dirty="0">
                <a:solidFill>
                  <a:srgbClr val="FFC000"/>
                </a:solidFill>
                <a:latin typeface="Calibri"/>
                <a:cs typeface="Calibri"/>
              </a:rPr>
              <a:t>as</a:t>
            </a:r>
            <a:r>
              <a:rPr sz="18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30" dirty="0">
                <a:solidFill>
                  <a:srgbClr val="FFC000"/>
                </a:solidFill>
                <a:latin typeface="Calibri"/>
                <a:cs typeface="Calibri"/>
              </a:rPr>
              <a:t>a </a:t>
            </a:r>
            <a:r>
              <a:rPr sz="1800" spc="195" dirty="0">
                <a:solidFill>
                  <a:srgbClr val="FFC000"/>
                </a:solidFill>
                <a:latin typeface="Calibri"/>
                <a:cs typeface="Calibri"/>
              </a:rPr>
              <a:t>BTEC</a:t>
            </a:r>
            <a:r>
              <a:rPr sz="18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80" dirty="0">
                <a:solidFill>
                  <a:srgbClr val="FFC000"/>
                </a:solidFill>
                <a:latin typeface="Calibri"/>
                <a:cs typeface="Calibri"/>
              </a:rPr>
              <a:t>National</a:t>
            </a:r>
            <a:r>
              <a:rPr sz="18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60" dirty="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18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75" dirty="0">
                <a:solidFill>
                  <a:srgbClr val="FFC000"/>
                </a:solidFill>
                <a:latin typeface="Calibri"/>
                <a:cs typeface="Calibri"/>
              </a:rPr>
              <a:t>Performing </a:t>
            </a:r>
            <a:r>
              <a:rPr sz="1800" spc="55" dirty="0">
                <a:solidFill>
                  <a:srgbClr val="FFC000"/>
                </a:solidFill>
                <a:latin typeface="Calibri"/>
                <a:cs typeface="Calibri"/>
              </a:rPr>
              <a:t>Arts,</a:t>
            </a:r>
            <a:r>
              <a:rPr sz="1800" spc="-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80" dirty="0">
                <a:solidFill>
                  <a:srgbClr val="FFC000"/>
                </a:solidFill>
                <a:latin typeface="Calibri"/>
                <a:cs typeface="Calibri"/>
              </a:rPr>
              <a:t>which</a:t>
            </a:r>
            <a:r>
              <a:rPr sz="18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95" dirty="0">
                <a:solidFill>
                  <a:srgbClr val="FFC000"/>
                </a:solidFill>
                <a:latin typeface="Calibri"/>
                <a:cs typeface="Calibri"/>
              </a:rPr>
              <a:t>prepares</a:t>
            </a:r>
            <a:r>
              <a:rPr sz="18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75" dirty="0">
                <a:solidFill>
                  <a:srgbClr val="FFC000"/>
                </a:solidFill>
                <a:latin typeface="Calibri"/>
                <a:cs typeface="Calibri"/>
              </a:rPr>
              <a:t>learners</a:t>
            </a:r>
            <a:r>
              <a:rPr sz="18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25" dirty="0">
                <a:solidFill>
                  <a:srgbClr val="FFC000"/>
                </a:solidFill>
                <a:latin typeface="Calibri"/>
                <a:cs typeface="Calibri"/>
              </a:rPr>
              <a:t>to </a:t>
            </a:r>
            <a:r>
              <a:rPr sz="1800" spc="65" dirty="0">
                <a:solidFill>
                  <a:srgbClr val="FFC000"/>
                </a:solidFill>
                <a:latin typeface="Calibri"/>
                <a:cs typeface="Calibri"/>
              </a:rPr>
              <a:t>enter</a:t>
            </a:r>
            <a:r>
              <a:rPr sz="18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100" dirty="0">
                <a:solidFill>
                  <a:srgbClr val="FFC000"/>
                </a:solidFill>
                <a:latin typeface="Calibri"/>
                <a:cs typeface="Calibri"/>
              </a:rPr>
              <a:t>employment</a:t>
            </a:r>
            <a:r>
              <a:rPr sz="18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50" dirty="0">
                <a:solidFill>
                  <a:srgbClr val="FFC000"/>
                </a:solidFill>
                <a:latin typeface="Calibri"/>
                <a:cs typeface="Calibri"/>
              </a:rPr>
              <a:t>or </a:t>
            </a:r>
            <a:r>
              <a:rPr sz="1800" spc="85" dirty="0">
                <a:solidFill>
                  <a:srgbClr val="FFC000"/>
                </a:solidFill>
                <a:latin typeface="Calibri"/>
                <a:cs typeface="Calibri"/>
              </a:rPr>
              <a:t>apprenticeships,</a:t>
            </a:r>
            <a:r>
              <a:rPr sz="1800" spc="-1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75" dirty="0">
                <a:solidFill>
                  <a:srgbClr val="FFC000"/>
                </a:solidFill>
                <a:latin typeface="Calibri"/>
                <a:cs typeface="Calibri"/>
              </a:rPr>
              <a:t>or</a:t>
            </a:r>
            <a:r>
              <a:rPr sz="18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5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8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114" dirty="0">
                <a:solidFill>
                  <a:srgbClr val="FFC000"/>
                </a:solidFill>
                <a:latin typeface="Calibri"/>
                <a:cs typeface="Calibri"/>
              </a:rPr>
              <a:t>move</a:t>
            </a:r>
            <a:r>
              <a:rPr sz="18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85" dirty="0">
                <a:solidFill>
                  <a:srgbClr val="FFC000"/>
                </a:solidFill>
                <a:latin typeface="Calibri"/>
                <a:cs typeface="Calibri"/>
              </a:rPr>
              <a:t>on </a:t>
            </a:r>
            <a:r>
              <a:rPr sz="1800" spc="5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8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110" dirty="0">
                <a:solidFill>
                  <a:srgbClr val="FFC000"/>
                </a:solidFill>
                <a:latin typeface="Calibri"/>
                <a:cs typeface="Calibri"/>
              </a:rPr>
              <a:t>higher</a:t>
            </a:r>
            <a:r>
              <a:rPr sz="18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95" dirty="0">
                <a:solidFill>
                  <a:srgbClr val="FFC000"/>
                </a:solidFill>
                <a:latin typeface="Calibri"/>
                <a:cs typeface="Calibri"/>
              </a:rPr>
              <a:t>education</a:t>
            </a:r>
            <a:r>
              <a:rPr sz="18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125" dirty="0">
                <a:solidFill>
                  <a:srgbClr val="FFC000"/>
                </a:solidFill>
                <a:latin typeface="Calibri"/>
                <a:cs typeface="Calibri"/>
              </a:rPr>
              <a:t>by</a:t>
            </a:r>
            <a:r>
              <a:rPr sz="18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90" dirty="0">
                <a:solidFill>
                  <a:srgbClr val="FFC000"/>
                </a:solidFill>
                <a:latin typeface="Calibri"/>
                <a:cs typeface="Calibri"/>
              </a:rPr>
              <a:t>studying a</a:t>
            </a:r>
            <a:r>
              <a:rPr sz="18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140" dirty="0">
                <a:solidFill>
                  <a:srgbClr val="FFC000"/>
                </a:solidFill>
                <a:latin typeface="Calibri"/>
                <a:cs typeface="Calibri"/>
              </a:rPr>
              <a:t>degree</a:t>
            </a:r>
            <a:r>
              <a:rPr sz="18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60" dirty="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18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65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18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80" dirty="0">
                <a:solidFill>
                  <a:srgbClr val="FFC000"/>
                </a:solidFill>
                <a:latin typeface="Calibri"/>
                <a:cs typeface="Calibri"/>
              </a:rPr>
              <a:t>Performing</a:t>
            </a:r>
            <a:r>
              <a:rPr sz="1800" spc="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40" dirty="0">
                <a:solidFill>
                  <a:srgbClr val="FFC000"/>
                </a:solidFill>
                <a:latin typeface="Calibri"/>
                <a:cs typeface="Calibri"/>
              </a:rPr>
              <a:t>Arts </a:t>
            </a:r>
            <a:r>
              <a:rPr sz="1800" spc="75" dirty="0">
                <a:solidFill>
                  <a:srgbClr val="FFC000"/>
                </a:solidFill>
                <a:latin typeface="Calibri"/>
                <a:cs typeface="Calibri"/>
              </a:rPr>
              <a:t>or</a:t>
            </a:r>
            <a:r>
              <a:rPr sz="18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80" dirty="0">
                <a:solidFill>
                  <a:srgbClr val="FFC000"/>
                </a:solidFill>
                <a:latin typeface="Calibri"/>
                <a:cs typeface="Calibri"/>
              </a:rPr>
              <a:t>Production</a:t>
            </a:r>
            <a:r>
              <a:rPr sz="1800" spc="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60" dirty="0">
                <a:solidFill>
                  <a:srgbClr val="FFC000"/>
                </a:solidFill>
                <a:latin typeface="Calibri"/>
                <a:cs typeface="Calibri"/>
              </a:rPr>
              <a:t>Arts </a:t>
            </a:r>
            <a:r>
              <a:rPr sz="1800" spc="50" dirty="0">
                <a:solidFill>
                  <a:srgbClr val="FFC000"/>
                </a:solidFill>
                <a:latin typeface="Calibri"/>
                <a:cs typeface="Calibri"/>
              </a:rPr>
              <a:t>areas.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4117847" y="1528572"/>
            <a:ext cx="3957954" cy="4852670"/>
            <a:chOff x="4117847" y="1528572"/>
            <a:chExt cx="3957954" cy="4852670"/>
          </a:xfrm>
        </p:grpSpPr>
        <p:sp>
          <p:nvSpPr>
            <p:cNvPr id="14" name="object 14"/>
            <p:cNvSpPr/>
            <p:nvPr/>
          </p:nvSpPr>
          <p:spPr>
            <a:xfrm>
              <a:off x="4136897" y="1547622"/>
              <a:ext cx="3919854" cy="4814570"/>
            </a:xfrm>
            <a:custGeom>
              <a:avLst/>
              <a:gdLst/>
              <a:ahLst/>
              <a:cxnLst/>
              <a:rect l="l" t="t" r="r" b="b"/>
              <a:pathLst>
                <a:path w="3919854" h="4814570">
                  <a:moveTo>
                    <a:pt x="3713099" y="0"/>
                  </a:moveTo>
                  <a:lnTo>
                    <a:pt x="206628" y="0"/>
                  </a:lnTo>
                  <a:lnTo>
                    <a:pt x="159233" y="5454"/>
                  </a:lnTo>
                  <a:lnTo>
                    <a:pt x="115734" y="20992"/>
                  </a:lnTo>
                  <a:lnTo>
                    <a:pt x="77370" y="45376"/>
                  </a:lnTo>
                  <a:lnTo>
                    <a:pt x="45376" y="77370"/>
                  </a:lnTo>
                  <a:lnTo>
                    <a:pt x="20992" y="115734"/>
                  </a:lnTo>
                  <a:lnTo>
                    <a:pt x="5454" y="159233"/>
                  </a:lnTo>
                  <a:lnTo>
                    <a:pt x="0" y="206628"/>
                  </a:lnTo>
                  <a:lnTo>
                    <a:pt x="0" y="4607712"/>
                  </a:lnTo>
                  <a:lnTo>
                    <a:pt x="5454" y="4655082"/>
                  </a:lnTo>
                  <a:lnTo>
                    <a:pt x="20992" y="4698568"/>
                  </a:lnTo>
                  <a:lnTo>
                    <a:pt x="45376" y="4736929"/>
                  </a:lnTo>
                  <a:lnTo>
                    <a:pt x="77370" y="4768925"/>
                  </a:lnTo>
                  <a:lnTo>
                    <a:pt x="115734" y="4793315"/>
                  </a:lnTo>
                  <a:lnTo>
                    <a:pt x="159233" y="4808859"/>
                  </a:lnTo>
                  <a:lnTo>
                    <a:pt x="206628" y="4814316"/>
                  </a:lnTo>
                  <a:lnTo>
                    <a:pt x="3713099" y="4814316"/>
                  </a:lnTo>
                  <a:lnTo>
                    <a:pt x="3760494" y="4808859"/>
                  </a:lnTo>
                  <a:lnTo>
                    <a:pt x="3803993" y="4793315"/>
                  </a:lnTo>
                  <a:lnTo>
                    <a:pt x="3842357" y="4768925"/>
                  </a:lnTo>
                  <a:lnTo>
                    <a:pt x="3874351" y="4736929"/>
                  </a:lnTo>
                  <a:lnTo>
                    <a:pt x="3898735" y="4698568"/>
                  </a:lnTo>
                  <a:lnTo>
                    <a:pt x="3914273" y="4655082"/>
                  </a:lnTo>
                  <a:lnTo>
                    <a:pt x="3919728" y="4607712"/>
                  </a:lnTo>
                  <a:lnTo>
                    <a:pt x="3919728" y="206628"/>
                  </a:lnTo>
                  <a:lnTo>
                    <a:pt x="3914273" y="159233"/>
                  </a:lnTo>
                  <a:lnTo>
                    <a:pt x="3898735" y="115734"/>
                  </a:lnTo>
                  <a:lnTo>
                    <a:pt x="3874351" y="77370"/>
                  </a:lnTo>
                  <a:lnTo>
                    <a:pt x="3842357" y="45376"/>
                  </a:lnTo>
                  <a:lnTo>
                    <a:pt x="3803993" y="20992"/>
                  </a:lnTo>
                  <a:lnTo>
                    <a:pt x="3760494" y="5454"/>
                  </a:lnTo>
                  <a:lnTo>
                    <a:pt x="3713099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136897" y="1547622"/>
              <a:ext cx="3919854" cy="4814570"/>
            </a:xfrm>
            <a:custGeom>
              <a:avLst/>
              <a:gdLst/>
              <a:ahLst/>
              <a:cxnLst/>
              <a:rect l="l" t="t" r="r" b="b"/>
              <a:pathLst>
                <a:path w="3919854" h="4814570">
                  <a:moveTo>
                    <a:pt x="0" y="206628"/>
                  </a:moveTo>
                  <a:lnTo>
                    <a:pt x="5454" y="159233"/>
                  </a:lnTo>
                  <a:lnTo>
                    <a:pt x="20992" y="115734"/>
                  </a:lnTo>
                  <a:lnTo>
                    <a:pt x="45376" y="77370"/>
                  </a:lnTo>
                  <a:lnTo>
                    <a:pt x="77370" y="45376"/>
                  </a:lnTo>
                  <a:lnTo>
                    <a:pt x="115734" y="20992"/>
                  </a:lnTo>
                  <a:lnTo>
                    <a:pt x="159233" y="5454"/>
                  </a:lnTo>
                  <a:lnTo>
                    <a:pt x="206628" y="0"/>
                  </a:lnTo>
                  <a:lnTo>
                    <a:pt x="3713099" y="0"/>
                  </a:lnTo>
                  <a:lnTo>
                    <a:pt x="3760494" y="5454"/>
                  </a:lnTo>
                  <a:lnTo>
                    <a:pt x="3803993" y="20992"/>
                  </a:lnTo>
                  <a:lnTo>
                    <a:pt x="3842357" y="45376"/>
                  </a:lnTo>
                  <a:lnTo>
                    <a:pt x="3874351" y="77370"/>
                  </a:lnTo>
                  <a:lnTo>
                    <a:pt x="3898735" y="115734"/>
                  </a:lnTo>
                  <a:lnTo>
                    <a:pt x="3914273" y="159233"/>
                  </a:lnTo>
                  <a:lnTo>
                    <a:pt x="3919728" y="206628"/>
                  </a:lnTo>
                  <a:lnTo>
                    <a:pt x="3919728" y="4607712"/>
                  </a:lnTo>
                  <a:lnTo>
                    <a:pt x="3914273" y="4655082"/>
                  </a:lnTo>
                  <a:lnTo>
                    <a:pt x="3898735" y="4698568"/>
                  </a:lnTo>
                  <a:lnTo>
                    <a:pt x="3874351" y="4736929"/>
                  </a:lnTo>
                  <a:lnTo>
                    <a:pt x="3842357" y="4768925"/>
                  </a:lnTo>
                  <a:lnTo>
                    <a:pt x="3803993" y="4793315"/>
                  </a:lnTo>
                  <a:lnTo>
                    <a:pt x="3760494" y="4808859"/>
                  </a:lnTo>
                  <a:lnTo>
                    <a:pt x="3713099" y="4814316"/>
                  </a:lnTo>
                  <a:lnTo>
                    <a:pt x="206628" y="4814316"/>
                  </a:lnTo>
                  <a:lnTo>
                    <a:pt x="159233" y="4808859"/>
                  </a:lnTo>
                  <a:lnTo>
                    <a:pt x="115734" y="4793315"/>
                  </a:lnTo>
                  <a:lnTo>
                    <a:pt x="77370" y="4768925"/>
                  </a:lnTo>
                  <a:lnTo>
                    <a:pt x="45376" y="4736929"/>
                  </a:lnTo>
                  <a:lnTo>
                    <a:pt x="20992" y="4698568"/>
                  </a:lnTo>
                  <a:lnTo>
                    <a:pt x="5454" y="4655082"/>
                  </a:lnTo>
                  <a:lnTo>
                    <a:pt x="0" y="4607712"/>
                  </a:lnTo>
                  <a:lnTo>
                    <a:pt x="0" y="206628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4276471" y="1630807"/>
            <a:ext cx="3639185" cy="4497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spc="130" dirty="0">
                <a:solidFill>
                  <a:srgbClr val="FFC000"/>
                </a:solidFill>
                <a:latin typeface="Calibri"/>
                <a:cs typeface="Calibri"/>
              </a:rPr>
              <a:t>Life/Employability</a:t>
            </a:r>
            <a:r>
              <a:rPr sz="1800" b="1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b="1" spc="125" dirty="0">
                <a:solidFill>
                  <a:srgbClr val="FFC000"/>
                </a:solidFill>
                <a:latin typeface="Calibri"/>
                <a:cs typeface="Calibri"/>
              </a:rPr>
              <a:t>Skills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b="1" spc="80" dirty="0">
                <a:solidFill>
                  <a:srgbClr val="FFC000"/>
                </a:solidFill>
                <a:latin typeface="Calibri"/>
                <a:cs typeface="Calibri"/>
              </a:rPr>
              <a:t>Teamwork</a:t>
            </a:r>
            <a:endParaRPr sz="1100">
              <a:latin typeface="Calibri"/>
              <a:cs typeface="Calibri"/>
            </a:endParaRPr>
          </a:p>
          <a:p>
            <a:pPr marL="12700" marR="13970">
              <a:lnSpc>
                <a:spcPct val="100000"/>
              </a:lnSpc>
            </a:pPr>
            <a:r>
              <a:rPr sz="1100" spc="85" dirty="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1100" spc="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will</a:t>
            </a:r>
            <a:r>
              <a:rPr sz="11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have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100" spc="10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work</a:t>
            </a:r>
            <a:r>
              <a:rPr sz="1100" spc="10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closely</a:t>
            </a:r>
            <a:r>
              <a:rPr sz="11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with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others</a:t>
            </a:r>
            <a:r>
              <a:rPr sz="1100" spc="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100" spc="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will</a:t>
            </a:r>
            <a:r>
              <a:rPr sz="1100" spc="10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need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FFC000"/>
                </a:solidFill>
                <a:latin typeface="Calibri"/>
                <a:cs typeface="Calibri"/>
              </a:rPr>
              <a:t>to 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demonstrate</a:t>
            </a:r>
            <a:r>
              <a:rPr sz="11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communication</a:t>
            </a:r>
            <a:r>
              <a:rPr sz="1100" spc="10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1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teamwork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skills</a:t>
            </a:r>
            <a:r>
              <a:rPr sz="1100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1100" spc="65" dirty="0">
                <a:solidFill>
                  <a:srgbClr val="FFC000"/>
                </a:solidFill>
                <a:latin typeface="Calibri"/>
                <a:cs typeface="Calibri"/>
              </a:rPr>
              <a:t> order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meet</a:t>
            </a:r>
            <a:r>
              <a:rPr sz="11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desired</a:t>
            </a:r>
            <a:r>
              <a:rPr sz="1100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45" dirty="0">
                <a:solidFill>
                  <a:srgbClr val="FFC000"/>
                </a:solidFill>
                <a:latin typeface="Calibri"/>
                <a:cs typeface="Calibri"/>
              </a:rPr>
              <a:t>outcomes.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b="1" spc="75" dirty="0">
                <a:solidFill>
                  <a:srgbClr val="FFC000"/>
                </a:solidFill>
                <a:latin typeface="Calibri"/>
                <a:cs typeface="Calibri"/>
              </a:rPr>
              <a:t>Organisation</a:t>
            </a:r>
            <a:endParaRPr sz="1100">
              <a:latin typeface="Calibri"/>
              <a:cs typeface="Calibri"/>
            </a:endParaRPr>
          </a:p>
          <a:p>
            <a:pPr marL="12700" marR="24130">
              <a:lnSpc>
                <a:spcPct val="100000"/>
              </a:lnSpc>
            </a:pP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You’ll</a:t>
            </a:r>
            <a:r>
              <a:rPr sz="1100" spc="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need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100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100" dirty="0">
                <a:solidFill>
                  <a:srgbClr val="FFC000"/>
                </a:solidFill>
                <a:latin typeface="Calibri"/>
                <a:cs typeface="Calibri"/>
              </a:rPr>
              <a:t>be</a:t>
            </a:r>
            <a:r>
              <a:rPr sz="1100" spc="65" dirty="0">
                <a:solidFill>
                  <a:srgbClr val="FFC000"/>
                </a:solidFill>
                <a:latin typeface="Calibri"/>
                <a:cs typeface="Calibri"/>
              </a:rPr>
              <a:t> able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100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bring</a:t>
            </a:r>
            <a:r>
              <a:rPr sz="11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45" dirty="0">
                <a:solidFill>
                  <a:srgbClr val="FFC000"/>
                </a:solidFill>
                <a:latin typeface="Calibri"/>
                <a:cs typeface="Calibri"/>
              </a:rPr>
              <a:t>correct</a:t>
            </a:r>
            <a:r>
              <a:rPr sz="11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kit</a:t>
            </a:r>
            <a:r>
              <a:rPr sz="1100" spc="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100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FFC000"/>
                </a:solidFill>
                <a:latin typeface="Calibri"/>
                <a:cs typeface="Calibri"/>
              </a:rPr>
              <a:t>practical 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lessons</a:t>
            </a:r>
            <a:r>
              <a:rPr sz="1100" spc="11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100" spc="1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manage</a:t>
            </a:r>
            <a:r>
              <a:rPr sz="1100" spc="1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your</a:t>
            </a:r>
            <a:r>
              <a:rPr sz="1100" spc="1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rehearsal</a:t>
            </a:r>
            <a:r>
              <a:rPr sz="11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time</a:t>
            </a:r>
            <a:r>
              <a:rPr sz="1100" spc="1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1100" spc="1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order</a:t>
            </a:r>
            <a:r>
              <a:rPr sz="1100" spc="1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100" spc="5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meet</a:t>
            </a:r>
            <a:r>
              <a:rPr sz="1100" spc="1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deadlines.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100" b="1" spc="60" dirty="0">
                <a:solidFill>
                  <a:srgbClr val="FFC000"/>
                </a:solidFill>
                <a:latin typeface="Calibri"/>
                <a:cs typeface="Calibri"/>
              </a:rPr>
              <a:t>Creativity</a:t>
            </a:r>
            <a:endParaRPr sz="11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100" spc="85" dirty="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11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will</a:t>
            </a:r>
            <a:r>
              <a:rPr sz="1100" spc="10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develop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creativity</a:t>
            </a:r>
            <a:r>
              <a:rPr sz="1100" spc="10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through</a:t>
            </a:r>
            <a:r>
              <a:rPr sz="11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1100" spc="11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range</a:t>
            </a:r>
            <a:r>
              <a:rPr sz="1100" spc="11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1100" spc="11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tasks;</a:t>
            </a:r>
            <a:r>
              <a:rPr sz="1100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35" dirty="0">
                <a:solidFill>
                  <a:srgbClr val="FFC000"/>
                </a:solidFill>
                <a:latin typeface="Calibri"/>
                <a:cs typeface="Calibri"/>
              </a:rPr>
              <a:t>both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practically</a:t>
            </a:r>
            <a:r>
              <a:rPr sz="1100" spc="2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100" spc="20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theoretically.</a:t>
            </a:r>
            <a:r>
              <a:rPr sz="1100" spc="1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90" dirty="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1100" spc="21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will</a:t>
            </a:r>
            <a:r>
              <a:rPr sz="1100" spc="21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learn</a:t>
            </a:r>
            <a:r>
              <a:rPr sz="1100" spc="1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100" spc="21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think</a:t>
            </a:r>
            <a:r>
              <a:rPr sz="1100" spc="20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1100" spc="21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10" dirty="0">
                <a:solidFill>
                  <a:srgbClr val="FFC000"/>
                </a:solidFill>
                <a:latin typeface="Calibri"/>
                <a:cs typeface="Calibri"/>
              </a:rPr>
              <a:t>a </a:t>
            </a:r>
            <a:r>
              <a:rPr sz="1100" spc="65" dirty="0">
                <a:solidFill>
                  <a:srgbClr val="FFC000"/>
                </a:solidFill>
                <a:latin typeface="Calibri"/>
                <a:cs typeface="Calibri"/>
              </a:rPr>
              <a:t>more</a:t>
            </a:r>
            <a:r>
              <a:rPr sz="1100" spc="1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complex</a:t>
            </a:r>
            <a:r>
              <a:rPr sz="1100" spc="1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way</a:t>
            </a:r>
            <a:r>
              <a:rPr sz="1100" spc="11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1100" spc="10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order</a:t>
            </a:r>
            <a:r>
              <a:rPr sz="1100" spc="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100" spc="10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meet</a:t>
            </a:r>
            <a:r>
              <a:rPr sz="1100" spc="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creative</a:t>
            </a:r>
            <a:r>
              <a:rPr sz="11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45" dirty="0">
                <a:solidFill>
                  <a:srgbClr val="FFC000"/>
                </a:solidFill>
                <a:latin typeface="Calibri"/>
                <a:cs typeface="Calibri"/>
              </a:rPr>
              <a:t>outcomes. </a:t>
            </a:r>
            <a:r>
              <a:rPr sz="1100" b="1" spc="70" dirty="0">
                <a:solidFill>
                  <a:srgbClr val="FFC000"/>
                </a:solidFill>
                <a:latin typeface="Calibri"/>
                <a:cs typeface="Calibri"/>
              </a:rPr>
              <a:t>Discipline</a:t>
            </a:r>
            <a:endParaRPr sz="1100">
              <a:latin typeface="Calibri"/>
              <a:cs typeface="Calibri"/>
            </a:endParaRPr>
          </a:p>
          <a:p>
            <a:pPr marL="12700" marR="14604">
              <a:lnSpc>
                <a:spcPct val="100000"/>
              </a:lnSpc>
            </a:pPr>
            <a:r>
              <a:rPr sz="1100" spc="85" dirty="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11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need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know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1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105" dirty="0">
                <a:solidFill>
                  <a:srgbClr val="FFC000"/>
                </a:solidFill>
                <a:latin typeface="Calibri"/>
                <a:cs typeface="Calibri"/>
              </a:rPr>
              <a:t>do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what</a:t>
            </a:r>
            <a:r>
              <a:rPr sz="11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is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expected</a:t>
            </a:r>
            <a:r>
              <a:rPr sz="1100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you.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35" dirty="0">
                <a:solidFill>
                  <a:srgbClr val="FFC000"/>
                </a:solidFill>
                <a:latin typeface="Calibri"/>
                <a:cs typeface="Calibri"/>
              </a:rPr>
              <a:t>This 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ranges</a:t>
            </a:r>
            <a:r>
              <a:rPr sz="1100" spc="11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from</a:t>
            </a:r>
            <a:r>
              <a:rPr sz="1100" spc="1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organising</a:t>
            </a:r>
            <a:r>
              <a:rPr sz="1100" spc="1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yourself,</a:t>
            </a:r>
            <a:r>
              <a:rPr sz="1100" spc="11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90" dirty="0">
                <a:solidFill>
                  <a:srgbClr val="FFC000"/>
                </a:solidFill>
                <a:latin typeface="Calibri"/>
                <a:cs typeface="Calibri"/>
              </a:rPr>
              <a:t>being</a:t>
            </a:r>
            <a:r>
              <a:rPr sz="1100" spc="1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on</a:t>
            </a:r>
            <a:r>
              <a:rPr sz="1100" spc="11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time,</a:t>
            </a:r>
            <a:r>
              <a:rPr sz="1100" spc="11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100" spc="1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being 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responsible.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100" b="1" spc="85" dirty="0">
                <a:solidFill>
                  <a:srgbClr val="FFC000"/>
                </a:solidFill>
                <a:latin typeface="Calibri"/>
                <a:cs typeface="Calibri"/>
              </a:rPr>
              <a:t>Confidence</a:t>
            </a:r>
            <a:endParaRPr sz="1100">
              <a:latin typeface="Calibri"/>
              <a:cs typeface="Calibri"/>
            </a:endParaRPr>
          </a:p>
          <a:p>
            <a:pPr marL="12700" marR="57785">
              <a:lnSpc>
                <a:spcPct val="100000"/>
              </a:lnSpc>
            </a:pPr>
            <a:r>
              <a:rPr sz="1100" spc="90" dirty="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1100" spc="1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will</a:t>
            </a:r>
            <a:r>
              <a:rPr sz="1100" spc="1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develop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11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5" dirty="0">
                <a:solidFill>
                  <a:srgbClr val="FFC000"/>
                </a:solidFill>
                <a:latin typeface="Calibri"/>
                <a:cs typeface="Calibri"/>
              </a:rPr>
              <a:t>confidence</a:t>
            </a:r>
            <a:r>
              <a:rPr sz="11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100" spc="1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perform</a:t>
            </a:r>
            <a:r>
              <a:rPr sz="1100" spc="1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/present</a:t>
            </a:r>
            <a:r>
              <a:rPr sz="11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FFC000"/>
                </a:solidFill>
                <a:latin typeface="Calibri"/>
                <a:cs typeface="Calibri"/>
              </a:rPr>
              <a:t>in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front</a:t>
            </a:r>
            <a:r>
              <a:rPr sz="1100" spc="1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1100" spc="1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other</a:t>
            </a:r>
            <a:r>
              <a:rPr sz="1100" spc="11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people.</a:t>
            </a:r>
            <a:r>
              <a:rPr sz="1100" spc="1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This</a:t>
            </a:r>
            <a:r>
              <a:rPr sz="1100" spc="1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is</a:t>
            </a:r>
            <a:r>
              <a:rPr sz="1100" spc="1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an</a:t>
            </a:r>
            <a:r>
              <a:rPr sz="1100" spc="1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essential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requirement</a:t>
            </a:r>
            <a:r>
              <a:rPr sz="1100" spc="11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FFC000"/>
                </a:solidFill>
                <a:latin typeface="Calibri"/>
                <a:cs typeface="Calibri"/>
              </a:rPr>
              <a:t>of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1100" spc="1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course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b="1" spc="65" dirty="0">
                <a:solidFill>
                  <a:srgbClr val="FFC000"/>
                </a:solidFill>
                <a:latin typeface="Calibri"/>
                <a:cs typeface="Calibri"/>
              </a:rPr>
              <a:t>Patience</a:t>
            </a:r>
            <a:endParaRPr sz="1100">
              <a:latin typeface="Calibri"/>
              <a:cs typeface="Calibri"/>
            </a:endParaRPr>
          </a:p>
          <a:p>
            <a:pPr marL="12700" marR="213360">
              <a:lnSpc>
                <a:spcPct val="100000"/>
              </a:lnSpc>
            </a:pPr>
            <a:r>
              <a:rPr sz="1100" spc="85" dirty="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will</a:t>
            </a:r>
            <a:r>
              <a:rPr sz="1100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need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1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remain</a:t>
            </a:r>
            <a:r>
              <a:rPr sz="11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patient</a:t>
            </a:r>
            <a:r>
              <a:rPr sz="1100" spc="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when learning</a:t>
            </a:r>
            <a:r>
              <a:rPr sz="1100" spc="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and 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rehearsing.</a:t>
            </a:r>
            <a:r>
              <a:rPr sz="1100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85" dirty="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must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show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 a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willingness</a:t>
            </a:r>
            <a:r>
              <a:rPr sz="11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persevere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with</a:t>
            </a:r>
            <a:r>
              <a:rPr sz="1100" spc="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task</a:t>
            </a:r>
            <a:r>
              <a:rPr sz="1100" spc="1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until</a:t>
            </a:r>
            <a:r>
              <a:rPr sz="11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it</a:t>
            </a:r>
            <a:r>
              <a:rPr sz="1100" spc="1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is</a:t>
            </a:r>
            <a:r>
              <a:rPr sz="1100" spc="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accomplished;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this</a:t>
            </a:r>
            <a:r>
              <a:rPr sz="11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may</a:t>
            </a:r>
            <a:r>
              <a:rPr sz="1100" spc="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include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rehearsing</a:t>
            </a:r>
            <a:r>
              <a:rPr sz="11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 dance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5" dirty="0">
                <a:solidFill>
                  <a:srgbClr val="FFC000"/>
                </a:solidFill>
                <a:latin typeface="Calibri"/>
                <a:cs typeface="Calibri"/>
              </a:rPr>
              <a:t>number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times</a:t>
            </a:r>
            <a:r>
              <a:rPr sz="11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FFC000"/>
                </a:solidFill>
                <a:latin typeface="Calibri"/>
                <a:cs typeface="Calibri"/>
              </a:rPr>
              <a:t>over.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24736" y="6511797"/>
            <a:ext cx="10321657" cy="280846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i="1" spc="70" dirty="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 dirty="0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 dirty="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i="1" spc="105" dirty="0"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leila.smallman</a:t>
            </a:r>
            <a:r>
              <a:rPr lang="en-US" sz="1800" i="1" spc="105" dirty="0"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@heritage.derbyshire.sch.uk</a:t>
            </a:r>
            <a:endParaRPr lang="en-US" sz="1800" spc="105">
              <a:latin typeface="Calibri"/>
              <a:cs typeface="Calibri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Course Information: BTEC Dance</vt:lpstr>
      <vt:lpstr>Assessment: Dance</vt:lpstr>
      <vt:lpstr>Do’s and Don'ts: Dance</vt:lpstr>
      <vt:lpstr>Beyond Heritage: Dance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J Barnston</dc:creator>
  <cp:revision>18</cp:revision>
  <dcterms:created xsi:type="dcterms:W3CDTF">2024-02-14T09:45:50Z</dcterms:created>
  <dcterms:modified xsi:type="dcterms:W3CDTF">2024-02-15T13:15:45Z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2022-03-09T00:00:00Z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2024-02-14T00:00:00Z</vt:filetime>
  </property>
</Properties>
</file>