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08A905-E069-DD16-9480-4D3BF959B2CD}" v="78" dt="2024-02-14T11:07:55.146"/>
    <p1510:client id="{53B24EA8-2517-23BB-5AF1-CF1A9BC0C98A}" v="61" dt="2024-02-14T10:57:32.68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53B24EA8-2517-23BB-5AF1-CF1A9BC0C98A}"/>
    <pc:docChg chg="modSld">
      <pc:chgData name="Miss E Trevis" userId="S::emma.trevis@heritage.ttct.co.uk::53ed163c-77db-4932-9f04-bd1abcfa5a2b" providerId="AD" clId="Web-{53B24EA8-2517-23BB-5AF1-CF1A9BC0C98A}" dt="2024-02-14T10:57:32.685" v="31"/>
      <pc:docMkLst>
        <pc:docMk/>
      </pc:docMkLst>
      <pc:sldChg chg="modSp">
        <pc:chgData name="Miss E Trevis" userId="S::emma.trevis@heritage.ttct.co.uk::53ed163c-77db-4932-9f04-bd1abcfa5a2b" providerId="AD" clId="Web-{53B24EA8-2517-23BB-5AF1-CF1A9BC0C98A}" dt="2024-02-14T10:57:12.450" v="24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53B24EA8-2517-23BB-5AF1-CF1A9BC0C98A}" dt="2024-02-14T10:57:12.450" v="24" actId="20577"/>
          <ac:spMkLst>
            <pc:docMk/>
            <pc:sldMk cId="0" sldId="256"/>
            <ac:spMk id="13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53B24EA8-2517-23BB-5AF1-CF1A9BC0C98A}" dt="2024-02-14T10:57:17.685" v="26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53B24EA8-2517-23BB-5AF1-CF1A9BC0C98A}" dt="2024-02-14T10:57:17.685" v="26" actId="20577"/>
          <ac:spMkLst>
            <pc:docMk/>
            <pc:sldMk cId="0" sldId="257"/>
            <ac:spMk id="7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53B24EA8-2517-23BB-5AF1-CF1A9BC0C98A}" dt="2024-02-14T10:57:23.247" v="28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53B24EA8-2517-23BB-5AF1-CF1A9BC0C98A}" dt="2024-02-14T10:57:23.247" v="28" actId="20577"/>
          <ac:spMkLst>
            <pc:docMk/>
            <pc:sldMk cId="0" sldId="258"/>
            <ac:spMk id="5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53B24EA8-2517-23BB-5AF1-CF1A9BC0C98A}" dt="2024-02-14T10:57:32.685" v="31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53B24EA8-2517-23BB-5AF1-CF1A9BC0C98A}" dt="2024-02-14T10:57:30.169" v="30" actId="20577"/>
          <ac:spMkLst>
            <pc:docMk/>
            <pc:sldMk cId="0" sldId="259"/>
            <ac:spMk id="5" creationId="{00000000-0000-0000-0000-000000000000}"/>
          </ac:spMkLst>
        </pc:spChg>
        <pc:picChg chg="del">
          <ac:chgData name="Miss E Trevis" userId="S::emma.trevis@heritage.ttct.co.uk::53ed163c-77db-4932-9f04-bd1abcfa5a2b" providerId="AD" clId="Web-{53B24EA8-2517-23BB-5AF1-CF1A9BC0C98A}" dt="2024-02-14T10:57:32.685" v="31"/>
          <ac:picMkLst>
            <pc:docMk/>
            <pc:sldMk cId="0" sldId="259"/>
            <ac:picMk id="2" creationId="{00000000-0000-0000-0000-000000000000}"/>
          </ac:picMkLst>
        </pc:picChg>
      </pc:sldChg>
    </pc:docChg>
  </pc:docChgLst>
  <pc:docChgLst>
    <pc:chgData name="Ms L Shaw" userId="S::lianne.shaw@heritage.ttct.co.uk::4ab3c2ad-cd5b-42b1-a105-0e419145e364" providerId="AD" clId="Web-{4208A905-E069-DD16-9480-4D3BF959B2CD}"/>
    <pc:docChg chg="modSld">
      <pc:chgData name="Ms L Shaw" userId="S::lianne.shaw@heritage.ttct.co.uk::4ab3c2ad-cd5b-42b1-a105-0e419145e364" providerId="AD" clId="Web-{4208A905-E069-DD16-9480-4D3BF959B2CD}" dt="2024-02-14T11:07:55.146" v="49" actId="1076"/>
      <pc:docMkLst>
        <pc:docMk/>
      </pc:docMkLst>
      <pc:sldChg chg="delSp modSp">
        <pc:chgData name="Ms L Shaw" userId="S::lianne.shaw@heritage.ttct.co.uk::4ab3c2ad-cd5b-42b1-a105-0e419145e364" providerId="AD" clId="Web-{4208A905-E069-DD16-9480-4D3BF959B2CD}" dt="2024-02-14T11:04:34.218" v="36" actId="20577"/>
        <pc:sldMkLst>
          <pc:docMk/>
          <pc:sldMk cId="0" sldId="256"/>
        </pc:sldMkLst>
        <pc:spChg chg="del">
          <ac:chgData name="Ms L Shaw" userId="S::lianne.shaw@heritage.ttct.co.uk::4ab3c2ad-cd5b-42b1-a105-0e419145e364" providerId="AD" clId="Web-{4208A905-E069-DD16-9480-4D3BF959B2CD}" dt="2024-02-14T11:04:29.015" v="34"/>
          <ac:spMkLst>
            <pc:docMk/>
            <pc:sldMk cId="0" sldId="256"/>
            <ac:spMk id="6" creationId="{00000000-0000-0000-0000-000000000000}"/>
          </ac:spMkLst>
        </pc:spChg>
        <pc:spChg chg="mod">
          <ac:chgData name="Ms L Shaw" userId="S::lianne.shaw@heritage.ttct.co.uk::4ab3c2ad-cd5b-42b1-a105-0e419145e364" providerId="AD" clId="Web-{4208A905-E069-DD16-9480-4D3BF959B2CD}" dt="2024-02-14T11:04:34.218" v="36" actId="20577"/>
          <ac:spMkLst>
            <pc:docMk/>
            <pc:sldMk cId="0" sldId="256"/>
            <ac:spMk id="13" creationId="{00000000-0000-0000-0000-000000000000}"/>
          </ac:spMkLst>
        </pc:spChg>
      </pc:sldChg>
      <pc:sldChg chg="addSp delSp modSp">
        <pc:chgData name="Ms L Shaw" userId="S::lianne.shaw@heritage.ttct.co.uk::4ab3c2ad-cd5b-42b1-a105-0e419145e364" providerId="AD" clId="Web-{4208A905-E069-DD16-9480-4D3BF959B2CD}" dt="2024-02-14T11:07:55.146" v="49" actId="1076"/>
        <pc:sldMkLst>
          <pc:docMk/>
          <pc:sldMk cId="0" sldId="257"/>
        </pc:sldMkLst>
        <pc:spChg chg="mod">
          <ac:chgData name="Ms L Shaw" userId="S::lianne.shaw@heritage.ttct.co.uk::4ab3c2ad-cd5b-42b1-a105-0e419145e364" providerId="AD" clId="Web-{4208A905-E069-DD16-9480-4D3BF959B2CD}" dt="2024-02-14T11:05:28.532" v="43" actId="20577"/>
          <ac:spMkLst>
            <pc:docMk/>
            <pc:sldMk cId="0" sldId="257"/>
            <ac:spMk id="4" creationId="{00000000-0000-0000-0000-000000000000}"/>
          </ac:spMkLst>
        </pc:spChg>
        <pc:spChg chg="del">
          <ac:chgData name="Ms L Shaw" userId="S::lianne.shaw@heritage.ttct.co.uk::4ab3c2ad-cd5b-42b1-a105-0e419145e364" providerId="AD" clId="Web-{4208A905-E069-DD16-9480-4D3BF959B2CD}" dt="2024-02-14T11:04:24.984" v="33"/>
          <ac:spMkLst>
            <pc:docMk/>
            <pc:sldMk cId="0" sldId="257"/>
            <ac:spMk id="5" creationId="{00000000-0000-0000-0000-000000000000}"/>
          </ac:spMkLst>
        </pc:spChg>
        <pc:spChg chg="del">
          <ac:chgData name="Ms L Shaw" userId="S::lianne.shaw@heritage.ttct.co.uk::4ab3c2ad-cd5b-42b1-a105-0e419145e364" providerId="AD" clId="Web-{4208A905-E069-DD16-9480-4D3BF959B2CD}" dt="2024-02-14T11:04:42.203" v="37"/>
          <ac:spMkLst>
            <pc:docMk/>
            <pc:sldMk cId="0" sldId="257"/>
            <ac:spMk id="7" creationId="{00000000-0000-0000-0000-000000000000}"/>
          </ac:spMkLst>
        </pc:spChg>
        <pc:spChg chg="add">
          <ac:chgData name="Ms L Shaw" userId="S::lianne.shaw@heritage.ttct.co.uk::4ab3c2ad-cd5b-42b1-a105-0e419145e364" providerId="AD" clId="Web-{4208A905-E069-DD16-9480-4D3BF959B2CD}" dt="2024-02-14T11:04:42.953" v="38"/>
          <ac:spMkLst>
            <pc:docMk/>
            <pc:sldMk cId="0" sldId="257"/>
            <ac:spMk id="9" creationId="{B32331D4-B87F-40C8-3C34-26F00F3B7665}"/>
          </ac:spMkLst>
        </pc:spChg>
        <pc:picChg chg="del">
          <ac:chgData name="Ms L Shaw" userId="S::lianne.shaw@heritage.ttct.co.uk::4ab3c2ad-cd5b-42b1-a105-0e419145e364" providerId="AD" clId="Web-{4208A905-E069-DD16-9480-4D3BF959B2CD}" dt="2024-02-14T11:05:53.439" v="44"/>
          <ac:picMkLst>
            <pc:docMk/>
            <pc:sldMk cId="0" sldId="257"/>
            <ac:picMk id="6" creationId="{00000000-0000-0000-0000-000000000000}"/>
          </ac:picMkLst>
        </pc:picChg>
        <pc:picChg chg="add mod modCrop">
          <ac:chgData name="Ms L Shaw" userId="S::lianne.shaw@heritage.ttct.co.uk::4ab3c2ad-cd5b-42b1-a105-0e419145e364" providerId="AD" clId="Web-{4208A905-E069-DD16-9480-4D3BF959B2CD}" dt="2024-02-14T11:07:55.146" v="49" actId="1076"/>
          <ac:picMkLst>
            <pc:docMk/>
            <pc:sldMk cId="0" sldId="257"/>
            <ac:picMk id="10" creationId="{C895CA3D-3BAA-09B1-D7D9-967D9D07122D}"/>
          </ac:picMkLst>
        </pc:picChg>
      </pc:sldChg>
      <pc:sldChg chg="addSp delSp">
        <pc:chgData name="Ms L Shaw" userId="S::lianne.shaw@heritage.ttct.co.uk::4ab3c2ad-cd5b-42b1-a105-0e419145e364" providerId="AD" clId="Web-{4208A905-E069-DD16-9480-4D3BF959B2CD}" dt="2024-02-14T11:04:48.062" v="40"/>
        <pc:sldMkLst>
          <pc:docMk/>
          <pc:sldMk cId="0" sldId="258"/>
        </pc:sldMkLst>
        <pc:spChg chg="del">
          <ac:chgData name="Ms L Shaw" userId="S::lianne.shaw@heritage.ttct.co.uk::4ab3c2ad-cd5b-42b1-a105-0e419145e364" providerId="AD" clId="Web-{4208A905-E069-DD16-9480-4D3BF959B2CD}" dt="2024-02-14T11:04:45.328" v="39"/>
          <ac:spMkLst>
            <pc:docMk/>
            <pc:sldMk cId="0" sldId="258"/>
            <ac:spMk id="5" creationId="{00000000-0000-0000-0000-000000000000}"/>
          </ac:spMkLst>
        </pc:spChg>
        <pc:spChg chg="add">
          <ac:chgData name="Ms L Shaw" userId="S::lianne.shaw@heritage.ttct.co.uk::4ab3c2ad-cd5b-42b1-a105-0e419145e364" providerId="AD" clId="Web-{4208A905-E069-DD16-9480-4D3BF959B2CD}" dt="2024-02-14T11:04:48.062" v="40"/>
          <ac:spMkLst>
            <pc:docMk/>
            <pc:sldMk cId="0" sldId="258"/>
            <ac:spMk id="7" creationId="{5857DB9E-CD54-4307-2354-83D0CF626968}"/>
          </ac:spMkLst>
        </pc:spChg>
      </pc:sldChg>
      <pc:sldChg chg="addSp delSp">
        <pc:chgData name="Ms L Shaw" userId="S::lianne.shaw@heritage.ttct.co.uk::4ab3c2ad-cd5b-42b1-a105-0e419145e364" providerId="AD" clId="Web-{4208A905-E069-DD16-9480-4D3BF959B2CD}" dt="2024-02-14T11:04:54.297" v="42"/>
        <pc:sldMkLst>
          <pc:docMk/>
          <pc:sldMk cId="0" sldId="259"/>
        </pc:sldMkLst>
        <pc:spChg chg="del">
          <ac:chgData name="Ms L Shaw" userId="S::lianne.shaw@heritage.ttct.co.uk::4ab3c2ad-cd5b-42b1-a105-0e419145e364" providerId="AD" clId="Web-{4208A905-E069-DD16-9480-4D3BF959B2CD}" dt="2024-02-14T11:04:50.656" v="41"/>
          <ac:spMkLst>
            <pc:docMk/>
            <pc:sldMk cId="0" sldId="259"/>
            <ac:spMk id="5" creationId="{00000000-0000-0000-0000-000000000000}"/>
          </ac:spMkLst>
        </pc:spChg>
        <pc:spChg chg="add">
          <ac:chgData name="Ms L Shaw" userId="S::lianne.shaw@heritage.ttct.co.uk::4ab3c2ad-cd5b-42b1-a105-0e419145e364" providerId="AD" clId="Web-{4208A905-E069-DD16-9480-4D3BF959B2CD}" dt="2024-02-14T11:04:54.297" v="42"/>
          <ac:spMkLst>
            <pc:docMk/>
            <pc:sldMk cId="0" sldId="259"/>
            <ac:spMk id="29" creationId="{8282278F-2B2A-88E9-71EA-A7965776C8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93033" y="516077"/>
            <a:ext cx="5805932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8734" y="1868246"/>
            <a:ext cx="11514531" cy="3241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ianne.jones@heritage.ttct.co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lianne.jones@heritage.ttct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lianne.jones@heritage.ttct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ianne.jones@heritage.ttct.co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39" y="1822704"/>
            <a:ext cx="6391910" cy="4361815"/>
          </a:xfrm>
          <a:custGeom>
            <a:avLst/>
            <a:gdLst/>
            <a:ahLst/>
            <a:cxnLst/>
            <a:rect l="l" t="t" r="r" b="b"/>
            <a:pathLst>
              <a:path w="6391909" h="4361815">
                <a:moveTo>
                  <a:pt x="6076696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28"/>
                </a:lnTo>
                <a:lnTo>
                  <a:pt x="3414" y="4093271"/>
                </a:lnTo>
                <a:lnTo>
                  <a:pt x="13334" y="4137694"/>
                </a:lnTo>
                <a:lnTo>
                  <a:pt x="29272" y="4179509"/>
                </a:lnTo>
                <a:lnTo>
                  <a:pt x="50740" y="4218228"/>
                </a:lnTo>
                <a:lnTo>
                  <a:pt x="77252" y="4253366"/>
                </a:lnTo>
                <a:lnTo>
                  <a:pt x="108321" y="4284435"/>
                </a:lnTo>
                <a:lnTo>
                  <a:pt x="143459" y="4310947"/>
                </a:lnTo>
                <a:lnTo>
                  <a:pt x="182178" y="4332415"/>
                </a:lnTo>
                <a:lnTo>
                  <a:pt x="223993" y="4348353"/>
                </a:lnTo>
                <a:lnTo>
                  <a:pt x="268416" y="4358273"/>
                </a:lnTo>
                <a:lnTo>
                  <a:pt x="314960" y="4361688"/>
                </a:lnTo>
                <a:lnTo>
                  <a:pt x="6076696" y="4361688"/>
                </a:lnTo>
                <a:lnTo>
                  <a:pt x="6123248" y="4358273"/>
                </a:lnTo>
                <a:lnTo>
                  <a:pt x="6167676" y="4348353"/>
                </a:lnTo>
                <a:lnTo>
                  <a:pt x="6209493" y="4332415"/>
                </a:lnTo>
                <a:lnTo>
                  <a:pt x="6248213" y="4310947"/>
                </a:lnTo>
                <a:lnTo>
                  <a:pt x="6283350" y="4284435"/>
                </a:lnTo>
                <a:lnTo>
                  <a:pt x="6314415" y="4253366"/>
                </a:lnTo>
                <a:lnTo>
                  <a:pt x="6340924" y="4218228"/>
                </a:lnTo>
                <a:lnTo>
                  <a:pt x="6362389" y="4179509"/>
                </a:lnTo>
                <a:lnTo>
                  <a:pt x="6378324" y="4137694"/>
                </a:lnTo>
                <a:lnTo>
                  <a:pt x="6388241" y="4093271"/>
                </a:lnTo>
                <a:lnTo>
                  <a:pt x="6391656" y="4046728"/>
                </a:lnTo>
                <a:lnTo>
                  <a:pt x="6391656" y="314960"/>
                </a:lnTo>
                <a:lnTo>
                  <a:pt x="6388241" y="268407"/>
                </a:lnTo>
                <a:lnTo>
                  <a:pt x="6378324" y="223979"/>
                </a:lnTo>
                <a:lnTo>
                  <a:pt x="6362389" y="182162"/>
                </a:lnTo>
                <a:lnTo>
                  <a:pt x="6340924" y="143442"/>
                </a:lnTo>
                <a:lnTo>
                  <a:pt x="6314415" y="108305"/>
                </a:lnTo>
                <a:lnTo>
                  <a:pt x="6283350" y="77240"/>
                </a:lnTo>
                <a:lnTo>
                  <a:pt x="6248213" y="50731"/>
                </a:lnTo>
                <a:lnTo>
                  <a:pt x="6209493" y="29266"/>
                </a:lnTo>
                <a:lnTo>
                  <a:pt x="6167676" y="13331"/>
                </a:lnTo>
                <a:lnTo>
                  <a:pt x="6123248" y="3414"/>
                </a:lnTo>
                <a:lnTo>
                  <a:pt x="6076696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27350" y="516077"/>
            <a:ext cx="63201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10" dirty="0"/>
              <a:t> </a:t>
            </a:r>
            <a:r>
              <a:rPr spc="220" dirty="0"/>
              <a:t>Information:</a:t>
            </a:r>
            <a:r>
              <a:rPr spc="105" dirty="0"/>
              <a:t> </a:t>
            </a:r>
            <a:r>
              <a:rPr spc="285" dirty="0">
                <a:solidFill>
                  <a:srgbClr val="FFC000"/>
                </a:solidFill>
              </a:rPr>
              <a:t>Spanish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92074" y="2149601"/>
            <a:ext cx="5659755" cy="38373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90" dirty="0">
                <a:latin typeface="Calibri"/>
                <a:cs typeface="Calibri"/>
              </a:rPr>
              <a:t>Why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165" dirty="0">
                <a:latin typeface="Calibri"/>
                <a:cs typeface="Calibri"/>
              </a:rPr>
              <a:t>Study</a:t>
            </a:r>
            <a:r>
              <a:rPr sz="2000" b="1" spc="50" dirty="0">
                <a:latin typeface="Calibri"/>
                <a:cs typeface="Calibri"/>
              </a:rPr>
              <a:t> </a:t>
            </a:r>
            <a:r>
              <a:rPr sz="2000" b="1" spc="150" dirty="0">
                <a:latin typeface="Calibri"/>
                <a:cs typeface="Calibri"/>
              </a:rPr>
              <a:t>Spanish?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Calibri"/>
              <a:cs typeface="Calibri"/>
            </a:endParaRPr>
          </a:p>
          <a:p>
            <a:pPr marL="12700" marR="176530">
              <a:lnSpc>
                <a:spcPct val="114999"/>
              </a:lnSpc>
              <a:spcBef>
                <a:spcPts val="5"/>
              </a:spcBef>
            </a:pPr>
            <a:r>
              <a:rPr sz="2000" spc="125" dirty="0">
                <a:latin typeface="Calibri"/>
                <a:cs typeface="Calibri"/>
              </a:rPr>
              <a:t>Studying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70" dirty="0">
                <a:latin typeface="Calibri"/>
                <a:cs typeface="Calibri"/>
              </a:rPr>
              <a:t>Language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other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than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English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120" dirty="0">
                <a:latin typeface="Calibri"/>
                <a:cs typeface="Calibri"/>
              </a:rPr>
              <a:t>can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50" dirty="0">
                <a:latin typeface="Calibri"/>
                <a:cs typeface="Calibri"/>
              </a:rPr>
              <a:t>be </a:t>
            </a:r>
            <a:r>
              <a:rPr sz="2000" spc="70" dirty="0">
                <a:latin typeface="Calibri"/>
                <a:cs typeface="Calibri"/>
              </a:rPr>
              <a:t>very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useful!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Calibri"/>
              <a:cs typeface="Calibri"/>
            </a:endParaRPr>
          </a:p>
          <a:p>
            <a:pPr marL="12700" marR="5080">
              <a:lnSpc>
                <a:spcPct val="114999"/>
              </a:lnSpc>
            </a:pPr>
            <a:r>
              <a:rPr sz="2000" spc="24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120" dirty="0">
                <a:latin typeface="Calibri"/>
                <a:cs typeface="Calibri"/>
              </a:rPr>
              <a:t>person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an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ability to </a:t>
            </a:r>
            <a:r>
              <a:rPr sz="2000" spc="135" dirty="0">
                <a:latin typeface="Calibri"/>
                <a:cs typeface="Calibri"/>
              </a:rPr>
              <a:t>speak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more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than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14" dirty="0">
                <a:latin typeface="Calibri"/>
                <a:cs typeface="Calibri"/>
              </a:rPr>
              <a:t>one </a:t>
            </a:r>
            <a:r>
              <a:rPr sz="2000" spc="155" dirty="0">
                <a:latin typeface="Calibri"/>
                <a:cs typeface="Calibri"/>
              </a:rPr>
              <a:t>language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fluently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is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65" dirty="0">
                <a:latin typeface="Calibri"/>
                <a:cs typeface="Calibri"/>
              </a:rPr>
              <a:t>often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desirable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 </a:t>
            </a:r>
            <a:r>
              <a:rPr sz="2000" spc="100" dirty="0">
                <a:latin typeface="Calibri"/>
                <a:cs typeface="Calibri"/>
              </a:rPr>
              <a:t>employers as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is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not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very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50" dirty="0">
                <a:latin typeface="Calibri"/>
                <a:cs typeface="Calibri"/>
              </a:rPr>
              <a:t>common</a:t>
            </a:r>
            <a:r>
              <a:rPr sz="2000" spc="45" dirty="0">
                <a:latin typeface="Calibri"/>
                <a:cs typeface="Calibri"/>
              </a:rPr>
              <a:t> skill.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>
              <a:latin typeface="Calibri"/>
              <a:cs typeface="Calibri"/>
            </a:endParaRPr>
          </a:p>
          <a:p>
            <a:pPr marL="12700" marR="23495">
              <a:lnSpc>
                <a:spcPct val="114999"/>
              </a:lnSpc>
              <a:spcBef>
                <a:spcPts val="5"/>
              </a:spcBef>
            </a:pPr>
            <a:r>
              <a:rPr sz="2000" spc="120" dirty="0">
                <a:latin typeface="Calibri"/>
                <a:cs typeface="Calibri"/>
              </a:rPr>
              <a:t>Learning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different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155" dirty="0">
                <a:latin typeface="Calibri"/>
                <a:cs typeface="Calibri"/>
              </a:rPr>
              <a:t>language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55" dirty="0">
                <a:latin typeface="Calibri"/>
                <a:cs typeface="Calibri"/>
              </a:rPr>
              <a:t>open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155" dirty="0">
                <a:latin typeface="Calibri"/>
                <a:cs typeface="Calibri"/>
              </a:rPr>
              <a:t>up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a variety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125" dirty="0">
                <a:latin typeface="Calibri"/>
                <a:cs typeface="Calibri"/>
              </a:rPr>
              <a:t>jobs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14" dirty="0">
                <a:latin typeface="Calibri"/>
                <a:cs typeface="Calibri"/>
              </a:rPr>
              <a:t>both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in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75" dirty="0">
                <a:latin typeface="Calibri"/>
                <a:cs typeface="Calibri"/>
              </a:rPr>
              <a:t>UK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45" dirty="0">
                <a:latin typeface="Calibri"/>
                <a:cs typeface="Calibri"/>
              </a:rPr>
              <a:t> internationally.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807707" y="1792223"/>
            <a:ext cx="2851785" cy="2040889"/>
            <a:chOff x="6807707" y="1792223"/>
            <a:chExt cx="2851785" cy="2040889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45807" y="1830323"/>
              <a:ext cx="2775204" cy="196443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826757" y="1811273"/>
              <a:ext cx="2813685" cy="2002789"/>
            </a:xfrm>
            <a:custGeom>
              <a:avLst/>
              <a:gdLst/>
              <a:ahLst/>
              <a:cxnLst/>
              <a:rect l="l" t="t" r="r" b="b"/>
              <a:pathLst>
                <a:path w="2813684" h="2002789">
                  <a:moveTo>
                    <a:pt x="0" y="2002536"/>
                  </a:moveTo>
                  <a:lnTo>
                    <a:pt x="2813304" y="2002536"/>
                  </a:lnTo>
                  <a:lnTo>
                    <a:pt x="2813304" y="0"/>
                  </a:lnTo>
                  <a:lnTo>
                    <a:pt x="0" y="0"/>
                  </a:lnTo>
                  <a:lnTo>
                    <a:pt x="0" y="2002536"/>
                  </a:lnTo>
                  <a:close/>
                </a:path>
              </a:pathLst>
            </a:custGeom>
            <a:ln w="38100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8199119" y="3928871"/>
            <a:ext cx="3499485" cy="1999614"/>
            <a:chOff x="8199119" y="3928871"/>
            <a:chExt cx="3499485" cy="1999614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37219" y="3966971"/>
              <a:ext cx="3422904" cy="192328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218169" y="3947921"/>
              <a:ext cx="3461385" cy="1961514"/>
            </a:xfrm>
            <a:custGeom>
              <a:avLst/>
              <a:gdLst/>
              <a:ahLst/>
              <a:cxnLst/>
              <a:rect l="l" t="t" r="r" b="b"/>
              <a:pathLst>
                <a:path w="3461384" h="1961514">
                  <a:moveTo>
                    <a:pt x="0" y="1961388"/>
                  </a:moveTo>
                  <a:lnTo>
                    <a:pt x="3461004" y="1961388"/>
                  </a:lnTo>
                  <a:lnTo>
                    <a:pt x="3461004" y="0"/>
                  </a:lnTo>
                  <a:lnTo>
                    <a:pt x="0" y="0"/>
                  </a:lnTo>
                  <a:lnTo>
                    <a:pt x="0" y="1961388"/>
                  </a:lnTo>
                  <a:close/>
                </a:path>
              </a:pathLst>
            </a:custGeom>
            <a:ln w="38100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181506" y="6511797"/>
            <a:ext cx="982726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0" dirty="0">
                <a:latin typeface="Calibri"/>
                <a:cs typeface="Calibri"/>
                <a:hlinkClick r:id="rId4"/>
              </a:rPr>
              <a:t>lianne.shaw@heritage.ttct.co.uk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60978" y="516077"/>
            <a:ext cx="46513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110" dirty="0"/>
              <a:t> </a:t>
            </a:r>
            <a:r>
              <a:rPr spc="285" dirty="0">
                <a:solidFill>
                  <a:srgbClr val="FFC000"/>
                </a:solidFill>
              </a:rPr>
              <a:t>Spanish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0640" y="1868246"/>
            <a:ext cx="11535568" cy="324896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14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4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2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225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22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70" dirty="0">
                <a:solidFill>
                  <a:srgbClr val="E2AF00"/>
                </a:solidFill>
                <a:latin typeface="Calibri"/>
                <a:cs typeface="Calibri"/>
              </a:rPr>
              <a:t>assessed</a:t>
            </a:r>
            <a:r>
              <a:rPr sz="2200" b="1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85" dirty="0">
                <a:solidFill>
                  <a:srgbClr val="E2AF00"/>
                </a:solidFill>
                <a:latin typeface="Calibri"/>
                <a:cs typeface="Calibri"/>
              </a:rPr>
              <a:t>on</a:t>
            </a:r>
            <a:r>
              <a:rPr sz="22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4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0" dirty="0">
                <a:solidFill>
                  <a:srgbClr val="E2AF00"/>
                </a:solidFill>
                <a:latin typeface="Calibri"/>
                <a:cs typeface="Calibri"/>
              </a:rPr>
              <a:t>different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45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2200" b="1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-225" dirty="0">
                <a:solidFill>
                  <a:srgbClr val="E2AF00"/>
                </a:solidFill>
                <a:latin typeface="Calibri"/>
                <a:cs typeface="Calibri"/>
              </a:rPr>
              <a:t>–</a:t>
            </a:r>
            <a:r>
              <a:rPr sz="22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5" dirty="0">
                <a:solidFill>
                  <a:srgbClr val="E2AF00"/>
                </a:solidFill>
                <a:latin typeface="Calibri"/>
                <a:cs typeface="Calibri"/>
              </a:rPr>
              <a:t>all</a:t>
            </a:r>
            <a:r>
              <a:rPr sz="22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30" dirty="0">
                <a:solidFill>
                  <a:srgbClr val="E2AF00"/>
                </a:solidFill>
                <a:latin typeface="Calibri"/>
                <a:cs typeface="Calibri"/>
              </a:rPr>
              <a:t>are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45" dirty="0">
                <a:solidFill>
                  <a:srgbClr val="E2AF00"/>
                </a:solidFill>
                <a:latin typeface="Calibri"/>
                <a:cs typeface="Calibri"/>
              </a:rPr>
              <a:t>worth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25" dirty="0">
                <a:solidFill>
                  <a:srgbClr val="E2AF00"/>
                </a:solidFill>
                <a:latin typeface="Calibri"/>
                <a:cs typeface="Calibri"/>
              </a:rPr>
              <a:t>25%</a:t>
            </a:r>
            <a:r>
              <a:rPr sz="2200" b="1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5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200" b="1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55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5" dirty="0">
                <a:solidFill>
                  <a:srgbClr val="E2AF00"/>
                </a:solidFill>
                <a:latin typeface="Calibri"/>
                <a:cs typeface="Calibri"/>
              </a:rPr>
              <a:t>final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70" dirty="0">
                <a:solidFill>
                  <a:srgbClr val="E2AF00"/>
                </a:solidFill>
                <a:latin typeface="Calibri"/>
                <a:cs typeface="Calibri"/>
              </a:rPr>
              <a:t>grade.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150">
              <a:latin typeface="Calibri"/>
              <a:cs typeface="Calibri"/>
            </a:endParaRPr>
          </a:p>
          <a:p>
            <a:pPr marL="12700"/>
            <a:r>
              <a:rPr sz="2200" b="1" spc="165" dirty="0">
                <a:solidFill>
                  <a:srgbClr val="E2AF00"/>
                </a:solidFill>
                <a:latin typeface="Calibri"/>
                <a:cs typeface="Calibri"/>
              </a:rPr>
              <a:t>Paper</a:t>
            </a:r>
            <a:r>
              <a:rPr sz="2200" b="1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1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0" dirty="0">
                <a:solidFill>
                  <a:srgbClr val="E2AF00"/>
                </a:solidFill>
                <a:latin typeface="Calibri"/>
                <a:cs typeface="Calibri"/>
              </a:rPr>
              <a:t>: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lang="en-US" sz="2200" b="1" spc="65" dirty="0">
                <a:solidFill>
                  <a:srgbClr val="E2AF00"/>
                </a:solidFill>
                <a:latin typeface="Calibri"/>
                <a:cs typeface="Calibri"/>
              </a:rPr>
              <a:t> Speaking (25%) Foundation tier 7-9 mins/Higher Tier 10-12 mins</a:t>
            </a:r>
            <a:endParaRPr lang="en-US" sz="22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12700">
              <a:spcBef>
                <a:spcPts val="600"/>
              </a:spcBef>
            </a:pPr>
            <a:r>
              <a:rPr sz="2200" b="1" spc="165" dirty="0">
                <a:solidFill>
                  <a:srgbClr val="E2AF00"/>
                </a:solidFill>
                <a:latin typeface="Calibri"/>
                <a:cs typeface="Calibri"/>
              </a:rPr>
              <a:t>Paper</a:t>
            </a:r>
            <a:r>
              <a:rPr sz="2200" b="1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2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0" dirty="0">
                <a:solidFill>
                  <a:srgbClr val="E2AF00"/>
                </a:solidFill>
                <a:latin typeface="Calibri"/>
                <a:cs typeface="Calibri"/>
              </a:rPr>
              <a:t>:</a:t>
            </a:r>
            <a:r>
              <a:rPr lang="en-US" sz="2200" b="1" spc="120" dirty="0">
                <a:solidFill>
                  <a:srgbClr val="E2AF00"/>
                </a:solidFill>
                <a:latin typeface="Calibri"/>
                <a:cs typeface="Calibri"/>
              </a:rPr>
              <a:t> Listening (25%) Foundation Tier 45 mins/Higher Tier 1 hour</a:t>
            </a:r>
            <a:endParaRPr lang="en-US" sz="2200" spc="12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200" b="1" spc="165" dirty="0">
                <a:solidFill>
                  <a:srgbClr val="E2AF00"/>
                </a:solidFill>
                <a:latin typeface="Calibri"/>
                <a:cs typeface="Calibri"/>
              </a:rPr>
              <a:t>Paper</a:t>
            </a:r>
            <a:r>
              <a:rPr sz="2200" b="1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3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0" dirty="0">
                <a:solidFill>
                  <a:srgbClr val="E2AF00"/>
                </a:solidFill>
                <a:latin typeface="Calibri"/>
                <a:cs typeface="Calibri"/>
              </a:rPr>
              <a:t>: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200" dirty="0">
                <a:solidFill>
                  <a:srgbClr val="E2AF00"/>
                </a:solidFill>
                <a:latin typeface="Calibri"/>
                <a:cs typeface="Calibri"/>
              </a:rPr>
              <a:t>Reading</a:t>
            </a:r>
            <a:r>
              <a:rPr sz="2200" b="1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215" dirty="0">
                <a:solidFill>
                  <a:srgbClr val="E2AF00"/>
                </a:solidFill>
                <a:latin typeface="Calibri"/>
                <a:cs typeface="Calibri"/>
              </a:rPr>
              <a:t>(25%)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50" dirty="0">
                <a:solidFill>
                  <a:srgbClr val="E2AF00"/>
                </a:solidFill>
                <a:latin typeface="Calibri"/>
                <a:cs typeface="Calibri"/>
              </a:rPr>
              <a:t>Foundation</a:t>
            </a:r>
            <a:r>
              <a:rPr sz="2200" b="1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35" dirty="0">
                <a:solidFill>
                  <a:srgbClr val="E2AF00"/>
                </a:solidFill>
                <a:latin typeface="Calibri"/>
                <a:cs typeface="Calibri"/>
              </a:rPr>
              <a:t>Tier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45</a:t>
            </a:r>
            <a:r>
              <a:rPr sz="2200" b="1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65" dirty="0">
                <a:solidFill>
                  <a:srgbClr val="E2AF00"/>
                </a:solidFill>
                <a:latin typeface="Calibri"/>
                <a:cs typeface="Calibri"/>
              </a:rPr>
              <a:t>mins/Higher</a:t>
            </a:r>
            <a:r>
              <a:rPr sz="22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35" dirty="0">
                <a:solidFill>
                  <a:srgbClr val="E2AF00"/>
                </a:solidFill>
                <a:latin typeface="Calibri"/>
                <a:cs typeface="Calibri"/>
              </a:rPr>
              <a:t>Tier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1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5" dirty="0">
                <a:solidFill>
                  <a:srgbClr val="E2AF00"/>
                </a:solidFill>
                <a:latin typeface="Calibri"/>
                <a:cs typeface="Calibri"/>
              </a:rPr>
              <a:t>hour</a:t>
            </a:r>
            <a:endParaRPr sz="2200">
              <a:latin typeface="Calibri"/>
              <a:cs typeface="Calibri"/>
            </a:endParaRPr>
          </a:p>
          <a:p>
            <a:pPr marL="12700">
              <a:spcBef>
                <a:spcPts val="600"/>
              </a:spcBef>
            </a:pPr>
            <a:r>
              <a:rPr sz="2200" b="1" spc="165" dirty="0">
                <a:solidFill>
                  <a:srgbClr val="E2AF00"/>
                </a:solidFill>
                <a:latin typeface="Calibri"/>
                <a:cs typeface="Calibri"/>
              </a:rPr>
              <a:t>Paper</a:t>
            </a:r>
            <a:r>
              <a:rPr sz="2200" b="1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4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20" dirty="0">
                <a:solidFill>
                  <a:srgbClr val="E2AF00"/>
                </a:solidFill>
                <a:latin typeface="Calibri"/>
                <a:cs typeface="Calibri"/>
              </a:rPr>
              <a:t>:</a:t>
            </a:r>
            <a:r>
              <a:rPr sz="22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50" dirty="0">
                <a:solidFill>
                  <a:srgbClr val="E2AF00"/>
                </a:solidFill>
                <a:latin typeface="Calibri"/>
                <a:cs typeface="Calibri"/>
              </a:rPr>
              <a:t>Writing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215" dirty="0">
                <a:solidFill>
                  <a:srgbClr val="E2AF00"/>
                </a:solidFill>
                <a:latin typeface="Calibri"/>
                <a:cs typeface="Calibri"/>
              </a:rPr>
              <a:t>(25%)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50" dirty="0">
                <a:solidFill>
                  <a:srgbClr val="E2AF00"/>
                </a:solidFill>
                <a:latin typeface="Calibri"/>
                <a:cs typeface="Calibri"/>
              </a:rPr>
              <a:t>Foundation</a:t>
            </a:r>
            <a:r>
              <a:rPr sz="2200" b="1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35" dirty="0">
                <a:solidFill>
                  <a:srgbClr val="E2AF00"/>
                </a:solidFill>
                <a:latin typeface="Calibri"/>
                <a:cs typeface="Calibri"/>
              </a:rPr>
              <a:t>Tier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1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60" dirty="0">
                <a:solidFill>
                  <a:srgbClr val="E2AF00"/>
                </a:solidFill>
                <a:latin typeface="Calibri"/>
                <a:cs typeface="Calibri"/>
              </a:rPr>
              <a:t>hour</a:t>
            </a:r>
            <a:r>
              <a:rPr lang="en-US" sz="2200" b="1" spc="160" dirty="0">
                <a:solidFill>
                  <a:srgbClr val="E2AF00"/>
                </a:solidFill>
                <a:latin typeface="Calibri"/>
                <a:cs typeface="Calibri"/>
              </a:rPr>
              <a:t> 15 mins </a:t>
            </a:r>
            <a:r>
              <a:rPr sz="2200" b="1" spc="160" dirty="0">
                <a:solidFill>
                  <a:srgbClr val="E2AF00"/>
                </a:solidFill>
                <a:latin typeface="Calibri"/>
                <a:cs typeface="Calibri"/>
              </a:rPr>
              <a:t>/Higher</a:t>
            </a:r>
            <a:r>
              <a:rPr sz="22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35" dirty="0">
                <a:solidFill>
                  <a:srgbClr val="E2AF00"/>
                </a:solidFill>
                <a:latin typeface="Calibri"/>
                <a:cs typeface="Calibri"/>
              </a:rPr>
              <a:t>Tier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300" dirty="0">
                <a:solidFill>
                  <a:srgbClr val="E2AF00"/>
                </a:solidFill>
                <a:latin typeface="Calibri"/>
                <a:cs typeface="Calibri"/>
              </a:rPr>
              <a:t>1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45" dirty="0">
                <a:solidFill>
                  <a:srgbClr val="E2AF00"/>
                </a:solidFill>
                <a:latin typeface="Calibri"/>
                <a:cs typeface="Calibri"/>
              </a:rPr>
              <a:t>hour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lang="en-US" sz="2200" b="1" spc="300" dirty="0">
                <a:solidFill>
                  <a:srgbClr val="E2AF00"/>
                </a:solidFill>
                <a:latin typeface="Calibri"/>
                <a:cs typeface="Calibri"/>
              </a:rPr>
              <a:t>20 </a:t>
            </a:r>
            <a:r>
              <a:rPr sz="2200" b="1" spc="130" dirty="0">
                <a:solidFill>
                  <a:srgbClr val="E2AF00"/>
                </a:solidFill>
                <a:latin typeface="Calibri"/>
                <a:cs typeface="Calibri"/>
              </a:rPr>
              <a:t>mins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b="1" spc="16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2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215" dirty="0">
                <a:solidFill>
                  <a:srgbClr val="E2AF00"/>
                </a:solidFill>
                <a:latin typeface="Calibri"/>
                <a:cs typeface="Calibri"/>
              </a:rPr>
              <a:t>Speaking</a:t>
            </a:r>
            <a:r>
              <a:rPr sz="2200" b="1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204" dirty="0">
                <a:solidFill>
                  <a:srgbClr val="E2AF00"/>
                </a:solidFill>
                <a:latin typeface="Calibri"/>
                <a:cs typeface="Calibri"/>
              </a:rPr>
              <a:t>exam</a:t>
            </a:r>
            <a:r>
              <a:rPr sz="2200" b="1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45" dirty="0">
                <a:solidFill>
                  <a:srgbClr val="E2AF00"/>
                </a:solidFill>
                <a:latin typeface="Calibri"/>
                <a:cs typeface="Calibri"/>
              </a:rPr>
              <a:t>takes</a:t>
            </a:r>
            <a:r>
              <a:rPr sz="22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75" dirty="0">
                <a:solidFill>
                  <a:srgbClr val="E2AF00"/>
                </a:solidFill>
                <a:latin typeface="Calibri"/>
                <a:cs typeface="Calibri"/>
              </a:rPr>
              <a:t>place</a:t>
            </a:r>
            <a:r>
              <a:rPr sz="2200" b="1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3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2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65" dirty="0">
                <a:solidFill>
                  <a:srgbClr val="E2AF00"/>
                </a:solidFill>
                <a:latin typeface="Calibri"/>
                <a:cs typeface="Calibri"/>
              </a:rPr>
              <a:t>school</a:t>
            </a:r>
            <a:r>
              <a:rPr sz="22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40" dirty="0">
                <a:solidFill>
                  <a:srgbClr val="E2AF00"/>
                </a:solidFill>
                <a:latin typeface="Calibri"/>
                <a:cs typeface="Calibri"/>
              </a:rPr>
              <a:t>with</a:t>
            </a:r>
            <a:r>
              <a:rPr sz="22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60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22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200" b="1" spc="105" dirty="0">
                <a:solidFill>
                  <a:srgbClr val="E2AF00"/>
                </a:solidFill>
                <a:latin typeface="Calibri"/>
                <a:cs typeface="Calibri"/>
              </a:rPr>
              <a:t>teacher.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13">
            <a:extLst>
              <a:ext uri="{FF2B5EF4-FFF2-40B4-BE49-F238E27FC236}">
                <a16:creationId xmlns:a16="http://schemas.microsoft.com/office/drawing/2014/main" id="{B32331D4-B87F-40C8-3C34-26F00F3B7665}"/>
              </a:ext>
            </a:extLst>
          </p:cNvPr>
          <p:cNvSpPr txBox="1"/>
          <p:nvPr/>
        </p:nvSpPr>
        <p:spPr>
          <a:xfrm>
            <a:off x="1181506" y="6511797"/>
            <a:ext cx="982726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0" dirty="0">
                <a:latin typeface="Calibri"/>
                <a:cs typeface="Calibri"/>
                <a:hlinkClick r:id="rId2"/>
              </a:rPr>
              <a:t>lianne.shaw@heritage.ttct.co.uk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100" dirty="0">
              <a:latin typeface="Calibri"/>
              <a:cs typeface="Calibri"/>
            </a:endParaRPr>
          </a:p>
        </p:txBody>
      </p:sp>
      <p:pic>
        <p:nvPicPr>
          <p:cNvPr id="10" name="Picture 9" descr="Qualifications | Pearson">
            <a:extLst>
              <a:ext uri="{FF2B5EF4-FFF2-40B4-BE49-F238E27FC236}">
                <a16:creationId xmlns:a16="http://schemas.microsoft.com/office/drawing/2014/main" id="{C895CA3D-3BAA-09B1-D7D9-967D9D0712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511" r="433" b="27706"/>
          <a:stretch/>
        </p:blipFill>
        <p:spPr>
          <a:xfrm>
            <a:off x="8748712" y="4867275"/>
            <a:ext cx="2731325" cy="13656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22065" y="516077"/>
            <a:ext cx="55302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Do’s</a:t>
            </a:r>
            <a:r>
              <a:rPr spc="105" dirty="0"/>
              <a:t> </a:t>
            </a:r>
            <a:r>
              <a:rPr spc="315" dirty="0"/>
              <a:t>and</a:t>
            </a:r>
            <a:r>
              <a:rPr spc="85" dirty="0"/>
              <a:t> </a:t>
            </a:r>
            <a:r>
              <a:rPr spc="270" dirty="0"/>
              <a:t>Don'ts:</a:t>
            </a:r>
            <a:r>
              <a:rPr spc="90" dirty="0"/>
              <a:t> </a:t>
            </a:r>
            <a:r>
              <a:rPr spc="285" dirty="0">
                <a:solidFill>
                  <a:srgbClr val="FFC000"/>
                </a:solidFill>
              </a:rPr>
              <a:t>Spanish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7355" y="1600327"/>
          <a:ext cx="11603990" cy="4540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4248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spc="125" dirty="0">
                          <a:latin typeface="Calibri"/>
                          <a:cs typeface="Calibri"/>
                        </a:rPr>
                        <a:t>Spanish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enjoyed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lesson’s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Y7, 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Y8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Y9.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77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like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hard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work.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There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lot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vocabulary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which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needs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learnt</a:t>
                      </a:r>
                      <a:r>
                        <a:rPr sz="200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regular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basis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well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grammar.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5695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spc="160" dirty="0"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skills,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confident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speaking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 dirty="0">
                          <a:latin typeface="Calibri"/>
                          <a:cs typeface="Calibri"/>
                        </a:rPr>
                        <a:t>Spanish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other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people.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8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don’t like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writing.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165" dirty="0">
                          <a:latin typeface="Calibri"/>
                          <a:cs typeface="Calibri"/>
                        </a:rPr>
                        <a:t>25%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 dirty="0">
                          <a:latin typeface="Calibri"/>
                          <a:cs typeface="Calibri"/>
                        </a:rPr>
                        <a:t>exam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writing.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pPr marL="91440" marR="857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interested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travel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other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cultures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like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Spanish.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91440" marR="1866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24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70" dirty="0">
                          <a:latin typeface="Calibri"/>
                          <a:cs typeface="Calibri"/>
                        </a:rPr>
                        <a:t>LOT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effort.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is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not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easy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but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very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rewarding.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12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like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teacher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4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there’s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guarantee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who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y10!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13">
            <a:extLst>
              <a:ext uri="{FF2B5EF4-FFF2-40B4-BE49-F238E27FC236}">
                <a16:creationId xmlns:a16="http://schemas.microsoft.com/office/drawing/2014/main" id="{5857DB9E-CD54-4307-2354-83D0CF626968}"/>
              </a:ext>
            </a:extLst>
          </p:cNvPr>
          <p:cNvSpPr txBox="1"/>
          <p:nvPr/>
        </p:nvSpPr>
        <p:spPr>
          <a:xfrm>
            <a:off x="1181506" y="6511797"/>
            <a:ext cx="982726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0" dirty="0">
                <a:latin typeface="Calibri"/>
                <a:cs typeface="Calibri"/>
                <a:hlinkClick r:id="rId2"/>
              </a:rPr>
              <a:t>lianne.shaw@heritage.ttct.co.uk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90" dirty="0"/>
              <a:t> </a:t>
            </a:r>
            <a:r>
              <a:rPr spc="285" dirty="0"/>
              <a:t>Heritage:</a:t>
            </a:r>
            <a:r>
              <a:rPr spc="105" dirty="0"/>
              <a:t> </a:t>
            </a:r>
            <a:r>
              <a:rPr spc="290" dirty="0">
                <a:solidFill>
                  <a:srgbClr val="FFC000"/>
                </a:solidFill>
              </a:rPr>
              <a:t>Spanish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7" name="object 7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434196" y="1628647"/>
            <a:ext cx="3213100" cy="1036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353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  <a:p>
            <a:pPr marL="299085" marR="349250" indent="-287020" algn="just">
              <a:lnSpc>
                <a:spcPct val="115100"/>
              </a:lnSpc>
              <a:spcBef>
                <a:spcPts val="1245"/>
              </a:spcBef>
              <a:buFont typeface="Arial"/>
              <a:buChar char="•"/>
              <a:tabLst>
                <a:tab pos="299720" algn="l"/>
              </a:tabLst>
            </a:pP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Translators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-</a:t>
            </a:r>
            <a:r>
              <a:rPr sz="1100" spc="130" dirty="0">
                <a:solidFill>
                  <a:srgbClr val="FFC000"/>
                </a:solidFill>
                <a:latin typeface="Calibri"/>
                <a:cs typeface="Calibri"/>
              </a:rPr>
              <a:t> 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use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their</a:t>
            </a:r>
            <a:r>
              <a:rPr sz="11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knowledge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when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translating</a:t>
            </a:r>
            <a:r>
              <a:rPr sz="1100" spc="2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written</a:t>
            </a:r>
            <a:r>
              <a:rPr sz="1100" spc="2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documents</a:t>
            </a:r>
            <a:r>
              <a:rPr sz="1100" spc="2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into</a:t>
            </a:r>
            <a:r>
              <a:rPr sz="1100" spc="2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other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languages.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34196" y="2833471"/>
            <a:ext cx="3173730" cy="6032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9085" marR="5080" indent="-287020">
              <a:lnSpc>
                <a:spcPct val="114999"/>
              </a:lnSpc>
              <a:spcBef>
                <a:spcPts val="9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Interpreters</a:t>
            </a:r>
            <a:r>
              <a:rPr sz="1100" spc="1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1100" spc="2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20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different</a:t>
            </a:r>
            <a:r>
              <a:rPr sz="1100" spc="1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settings</a:t>
            </a:r>
            <a:r>
              <a:rPr sz="1100" spc="1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such</a:t>
            </a:r>
            <a:r>
              <a:rPr sz="1100" spc="1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25" dirty="0">
                <a:solidFill>
                  <a:srgbClr val="FFC000"/>
                </a:solidFill>
                <a:latin typeface="Calibri"/>
                <a:cs typeface="Calibri"/>
              </a:rPr>
              <a:t>as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hospitals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police,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interpret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spoken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language</a:t>
            </a:r>
            <a:r>
              <a:rPr sz="1100" spc="1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1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relay</a:t>
            </a:r>
            <a:r>
              <a:rPr sz="1100" spc="1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important</a:t>
            </a:r>
            <a:r>
              <a:rPr sz="1100" spc="1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information.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34196" y="3604996"/>
            <a:ext cx="3381375" cy="1181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9085" marR="5080" indent="-287020">
              <a:lnSpc>
                <a:spcPct val="114999"/>
              </a:lnSpc>
              <a:spcBef>
                <a:spcPts val="9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Tour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Guides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use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different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languages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depending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11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who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they</a:t>
            </a:r>
            <a:r>
              <a:rPr sz="1100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are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showing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around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a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place</a:t>
            </a:r>
            <a:r>
              <a:rPr sz="11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25" dirty="0">
                <a:solidFill>
                  <a:srgbClr val="FFC000"/>
                </a:solidFill>
                <a:latin typeface="Calibri"/>
                <a:cs typeface="Calibri"/>
              </a:rPr>
              <a:t>or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attraction.</a:t>
            </a:r>
            <a:r>
              <a:rPr sz="1100" spc="3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It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also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useful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Flight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Attendants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endParaRPr sz="1100">
              <a:latin typeface="Calibri"/>
              <a:cs typeface="Calibri"/>
            </a:endParaRPr>
          </a:p>
          <a:p>
            <a:pPr marL="299085" marR="200660">
              <a:lnSpc>
                <a:spcPct val="114500"/>
              </a:lnSpc>
              <a:spcBef>
                <a:spcPts val="10"/>
              </a:spcBef>
            </a:pP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multilingual,</a:t>
            </a:r>
            <a:r>
              <a:rPr sz="1100" spc="20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so</a:t>
            </a:r>
            <a:r>
              <a:rPr sz="1100" spc="1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they</a:t>
            </a:r>
            <a:r>
              <a:rPr sz="1100" spc="1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can</a:t>
            </a:r>
            <a:r>
              <a:rPr sz="1100" spc="1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offer</a:t>
            </a:r>
            <a:r>
              <a:rPr sz="1100" spc="1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passengers</a:t>
            </a:r>
            <a:r>
              <a:rPr sz="1100" spc="1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are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more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comfortable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flight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experience.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34196" y="4952466"/>
            <a:ext cx="3273425" cy="798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15199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Embassies</a:t>
            </a:r>
            <a:r>
              <a:rPr sz="1100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also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employ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people</a:t>
            </a:r>
            <a:r>
              <a:rPr sz="11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that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can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speak</a:t>
            </a:r>
            <a:r>
              <a:rPr sz="11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at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least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one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other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language,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can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useful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when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speaking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other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embassies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C000"/>
                </a:solidFill>
                <a:latin typeface="Calibri"/>
                <a:cs typeface="Calibri"/>
              </a:rPr>
              <a:t>other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countries.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34196" y="5942177"/>
            <a:ext cx="241554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Any</a:t>
            </a:r>
            <a:r>
              <a:rPr sz="1100" spc="20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form</a:t>
            </a:r>
            <a:r>
              <a:rPr sz="1100" spc="2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20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international</a:t>
            </a:r>
            <a:r>
              <a:rPr sz="1100" spc="2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business!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15" name="object 15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534413" y="1628647"/>
            <a:ext cx="9378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21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800" b="1" spc="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Levels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5856" y="2178507"/>
            <a:ext cx="294386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Most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6</a:t>
            </a:r>
            <a:r>
              <a:rPr sz="1350" spc="82" baseline="24691" dirty="0">
                <a:solidFill>
                  <a:srgbClr val="E3B408"/>
                </a:solidFill>
                <a:latin typeface="Calibri"/>
                <a:cs typeface="Calibri"/>
              </a:rPr>
              <a:t>th</a:t>
            </a:r>
            <a:r>
              <a:rPr sz="1350" spc="254" baseline="24691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forms</a:t>
            </a:r>
            <a:r>
              <a:rPr sz="14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require</a:t>
            </a:r>
            <a:r>
              <a:rPr sz="14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at</a:t>
            </a:r>
            <a:r>
              <a:rPr sz="14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105" dirty="0">
                <a:solidFill>
                  <a:srgbClr val="E3B408"/>
                </a:solidFill>
                <a:latin typeface="Calibri"/>
                <a:cs typeface="Calibri"/>
              </a:rPr>
              <a:t>grade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E3B408"/>
                </a:solidFill>
                <a:latin typeface="Calibri"/>
                <a:cs typeface="Calibri"/>
              </a:rPr>
              <a:t>5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endParaRPr sz="1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continue</a:t>
            </a:r>
            <a:r>
              <a:rPr sz="1400" spc="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with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Spanish.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1256" y="2819145"/>
            <a:ext cx="350329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Many </a:t>
            </a:r>
            <a:r>
              <a:rPr sz="1400" spc="80" dirty="0">
                <a:solidFill>
                  <a:srgbClr val="E3B408"/>
                </a:solidFill>
                <a:latin typeface="Calibri"/>
                <a:cs typeface="Calibri"/>
              </a:rPr>
              <a:t>pupils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E3B408"/>
                </a:solidFill>
                <a:latin typeface="Calibri"/>
                <a:cs typeface="Calibri"/>
              </a:rPr>
              <a:t>choose</a:t>
            </a:r>
            <a:r>
              <a:rPr sz="14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E3B408"/>
                </a:solidFill>
                <a:latin typeface="Calibri"/>
                <a:cs typeface="Calibri"/>
              </a:rPr>
              <a:t>combine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E3B408"/>
                </a:solidFill>
                <a:latin typeface="Calibri"/>
                <a:cs typeface="Calibri"/>
              </a:rPr>
              <a:t>languages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with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E3B408"/>
                </a:solidFill>
                <a:latin typeface="Calibri"/>
                <a:cs typeface="Calibri"/>
              </a:rPr>
              <a:t>business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studies</a:t>
            </a:r>
            <a:r>
              <a:rPr sz="14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E3B408"/>
                </a:solidFill>
                <a:latin typeface="Calibri"/>
                <a:cs typeface="Calibri"/>
              </a:rPr>
              <a:t>economics.</a:t>
            </a:r>
            <a:r>
              <a:rPr sz="1400" spc="-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E3B408"/>
                </a:solidFill>
                <a:latin typeface="Calibri"/>
                <a:cs typeface="Calibri"/>
              </a:rPr>
              <a:t>Travel </a:t>
            </a:r>
            <a:r>
              <a:rPr sz="1400" spc="9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4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tourism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also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great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combination.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1256" y="3672966"/>
            <a:ext cx="341122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7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4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E3B408"/>
                </a:solidFill>
                <a:latin typeface="Calibri"/>
                <a:cs typeface="Calibri"/>
              </a:rPr>
              <a:t>could</a:t>
            </a:r>
            <a:r>
              <a:rPr sz="1400" spc="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then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continue</a:t>
            </a:r>
            <a:r>
              <a:rPr sz="1400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with</a:t>
            </a:r>
            <a:r>
              <a:rPr sz="14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E3B408"/>
                </a:solidFill>
                <a:latin typeface="Calibri"/>
                <a:cs typeface="Calibri"/>
              </a:rPr>
              <a:t>Spanish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E3B408"/>
                </a:solidFill>
                <a:latin typeface="Calibri"/>
                <a:cs typeface="Calibri"/>
              </a:rPr>
              <a:t>as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20" dirty="0">
                <a:solidFill>
                  <a:srgbClr val="E3B408"/>
                </a:solidFill>
                <a:latin typeface="Calibri"/>
                <a:cs typeface="Calibri"/>
              </a:rPr>
              <a:t>a </a:t>
            </a:r>
            <a:r>
              <a:rPr sz="1400" spc="110" dirty="0">
                <a:solidFill>
                  <a:srgbClr val="E3B408"/>
                </a:solidFill>
                <a:latin typeface="Calibri"/>
                <a:cs typeface="Calibri"/>
              </a:rPr>
              <a:t>degree</a:t>
            </a:r>
            <a:r>
              <a:rPr sz="1400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400" spc="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study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E3B408"/>
                </a:solidFill>
                <a:latin typeface="Calibri"/>
                <a:cs typeface="Calibri"/>
              </a:rPr>
              <a:t>combination</a:t>
            </a:r>
            <a:r>
              <a:rPr sz="1400" spc="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at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E3B408"/>
                </a:solidFill>
                <a:latin typeface="Calibri"/>
                <a:cs typeface="Calibri"/>
              </a:rPr>
              <a:t>degree 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E3B408"/>
                </a:solidFill>
                <a:latin typeface="Calibri"/>
                <a:cs typeface="Calibri"/>
              </a:rPr>
              <a:t>(Spanish</a:t>
            </a:r>
            <a:r>
              <a:rPr sz="14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E3B408"/>
                </a:solidFill>
                <a:latin typeface="Calibri"/>
                <a:cs typeface="Calibri"/>
              </a:rPr>
              <a:t>Law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E3B408"/>
                </a:solidFill>
                <a:latin typeface="Calibri"/>
                <a:cs typeface="Calibri"/>
              </a:rPr>
              <a:t>etc)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1256" y="4739462"/>
            <a:ext cx="345249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130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4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E3B408"/>
                </a:solidFill>
                <a:latin typeface="Calibri"/>
                <a:cs typeface="Calibri"/>
              </a:rPr>
              <a:t>could</a:t>
            </a:r>
            <a:r>
              <a:rPr sz="14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E3B408"/>
                </a:solidFill>
                <a:latin typeface="Calibri"/>
                <a:cs typeface="Calibri"/>
              </a:rPr>
              <a:t>specialise</a:t>
            </a:r>
            <a:r>
              <a:rPr sz="14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4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 certain</a:t>
            </a:r>
            <a:r>
              <a:rPr sz="1400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35" dirty="0">
                <a:solidFill>
                  <a:srgbClr val="E3B408"/>
                </a:solidFill>
                <a:latin typeface="Calibri"/>
                <a:cs typeface="Calibri"/>
              </a:rPr>
              <a:t>area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85" dirty="0">
                <a:solidFill>
                  <a:srgbClr val="E3B408"/>
                </a:solidFill>
                <a:latin typeface="Calibri"/>
                <a:cs typeface="Calibri"/>
              </a:rPr>
              <a:t>e.g.</a:t>
            </a:r>
            <a:r>
              <a:rPr sz="14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4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110" dirty="0">
                <a:solidFill>
                  <a:srgbClr val="E3B408"/>
                </a:solidFill>
                <a:latin typeface="Calibri"/>
                <a:cs typeface="Calibri"/>
              </a:rPr>
              <a:t>degree</a:t>
            </a:r>
            <a:r>
              <a:rPr sz="14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4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3B408"/>
                </a:solidFill>
                <a:latin typeface="Calibri"/>
                <a:cs typeface="Calibri"/>
              </a:rPr>
              <a:t>translation</a:t>
            </a:r>
            <a:r>
              <a:rPr sz="14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4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E3B408"/>
                </a:solidFill>
                <a:latin typeface="Calibri"/>
                <a:cs typeface="Calibri"/>
              </a:rPr>
              <a:t>interpreting.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23" name="object 23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739766" y="1630807"/>
            <a:ext cx="271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76471" y="2205412"/>
            <a:ext cx="3126105" cy="5175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Studying</a:t>
            </a:r>
            <a:r>
              <a:rPr sz="14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FFC000"/>
                </a:solidFill>
                <a:latin typeface="Calibri"/>
                <a:cs typeface="Calibri"/>
              </a:rPr>
              <a:t>languages</a:t>
            </a:r>
            <a:r>
              <a:rPr sz="14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C000"/>
                </a:solidFill>
                <a:latin typeface="Calibri"/>
                <a:cs typeface="Calibri"/>
              </a:rPr>
              <a:t>improves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4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254"/>
              </a:spcBef>
            </a:pP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memory</a:t>
            </a:r>
            <a:r>
              <a:rPr sz="14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4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FFC000"/>
                </a:solidFill>
                <a:latin typeface="Calibri"/>
                <a:cs typeface="Calibri"/>
              </a:rPr>
              <a:t>concentration.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76471" y="2942310"/>
            <a:ext cx="3305810" cy="76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14999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17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confidence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4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14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ability</a:t>
            </a:r>
            <a:r>
              <a:rPr sz="14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400" spc="75" dirty="0">
                <a:solidFill>
                  <a:srgbClr val="FFC000"/>
                </a:solidFill>
                <a:latin typeface="Calibri"/>
                <a:cs typeface="Calibri"/>
              </a:rPr>
              <a:t>communicate</a:t>
            </a:r>
            <a:r>
              <a:rPr sz="1400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can</a:t>
            </a:r>
            <a:r>
              <a:rPr sz="14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C000"/>
                </a:solidFill>
                <a:latin typeface="Calibri"/>
                <a:cs typeface="Calibri"/>
              </a:rPr>
              <a:t>also</a:t>
            </a:r>
            <a:r>
              <a:rPr sz="14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125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4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C000"/>
                </a:solidFill>
                <a:latin typeface="Calibri"/>
                <a:cs typeface="Calibri"/>
              </a:rPr>
              <a:t>developed </a:t>
            </a:r>
            <a:r>
              <a:rPr sz="1400" spc="70" dirty="0">
                <a:solidFill>
                  <a:srgbClr val="FFC000"/>
                </a:solidFill>
                <a:latin typeface="Calibri"/>
                <a:cs typeface="Calibri"/>
              </a:rPr>
              <a:t>when</a:t>
            </a:r>
            <a:r>
              <a:rPr sz="14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C000"/>
                </a:solidFill>
                <a:latin typeface="Calibri"/>
                <a:cs typeface="Calibri"/>
              </a:rPr>
              <a:t>studying</a:t>
            </a:r>
            <a:r>
              <a:rPr sz="14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4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language.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76471" y="3924147"/>
            <a:ext cx="3590290" cy="1988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14999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110" dirty="0">
                <a:solidFill>
                  <a:srgbClr val="FFC000"/>
                </a:solidFill>
                <a:latin typeface="Calibri"/>
                <a:cs typeface="Calibri"/>
              </a:rPr>
              <a:t>Being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able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adapt</a:t>
            </a:r>
            <a:r>
              <a:rPr sz="14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range</a:t>
            </a:r>
            <a:r>
              <a:rPr sz="14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C000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situations</a:t>
            </a:r>
            <a:r>
              <a:rPr sz="14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4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4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C000"/>
                </a:solidFill>
                <a:latin typeface="Calibri"/>
                <a:cs typeface="Calibri"/>
              </a:rPr>
              <a:t>workplace</a:t>
            </a:r>
            <a:r>
              <a:rPr sz="14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can</a:t>
            </a:r>
            <a:r>
              <a:rPr sz="14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125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4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C000"/>
                </a:solidFill>
                <a:latin typeface="Calibri"/>
                <a:cs typeface="Calibri"/>
              </a:rPr>
              <a:t>made 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easier</a:t>
            </a:r>
            <a:r>
              <a:rPr sz="14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 are 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able</a:t>
            </a:r>
            <a:r>
              <a:rPr sz="14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4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C000"/>
                </a:solidFill>
                <a:latin typeface="Calibri"/>
                <a:cs typeface="Calibri"/>
              </a:rPr>
              <a:t>speak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C000"/>
                </a:solidFill>
                <a:latin typeface="Calibri"/>
                <a:cs typeface="Calibri"/>
              </a:rPr>
              <a:t>more</a:t>
            </a:r>
            <a:r>
              <a:rPr sz="14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C000"/>
                </a:solidFill>
                <a:latin typeface="Calibri"/>
                <a:cs typeface="Calibri"/>
              </a:rPr>
              <a:t>than </a:t>
            </a:r>
            <a:r>
              <a:rPr sz="1400" spc="95" dirty="0">
                <a:solidFill>
                  <a:srgbClr val="FFC000"/>
                </a:solidFill>
                <a:latin typeface="Calibri"/>
                <a:cs typeface="Calibri"/>
              </a:rPr>
              <a:t>one</a:t>
            </a:r>
            <a:r>
              <a:rPr sz="14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language.</a:t>
            </a:r>
            <a:endParaRPr sz="1400">
              <a:latin typeface="Calibri"/>
              <a:cs typeface="Calibri"/>
            </a:endParaRPr>
          </a:p>
          <a:p>
            <a:pPr marL="299085" marR="99695" indent="-287020">
              <a:lnSpc>
                <a:spcPct val="114999"/>
              </a:lnSpc>
              <a:buClr>
                <a:srgbClr val="FFC000"/>
              </a:buClr>
              <a:buFont typeface="Arial"/>
              <a:buChar char="•"/>
              <a:tabLst>
                <a:tab pos="342900" algn="l"/>
                <a:tab pos="343535" algn="l"/>
              </a:tabLst>
            </a:pPr>
            <a:r>
              <a:rPr dirty="0"/>
              <a:t>	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Many</a:t>
            </a:r>
            <a:r>
              <a:rPr sz="14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employers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value</a:t>
            </a:r>
            <a:r>
              <a:rPr sz="14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FFC000"/>
                </a:solidFill>
                <a:latin typeface="Calibri"/>
                <a:cs typeface="Calibri"/>
              </a:rPr>
              <a:t>languages</a:t>
            </a:r>
            <a:r>
              <a:rPr sz="14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C000"/>
                </a:solidFill>
                <a:latin typeface="Calibri"/>
                <a:cs typeface="Calibri"/>
              </a:rPr>
              <a:t>skills </a:t>
            </a:r>
            <a:r>
              <a:rPr sz="1400" spc="80" dirty="0">
                <a:solidFill>
                  <a:srgbClr val="FFC000"/>
                </a:solidFill>
                <a:latin typeface="Calibri"/>
                <a:cs typeface="Calibri"/>
              </a:rPr>
              <a:t>even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14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C000"/>
                </a:solidFill>
                <a:latin typeface="Calibri"/>
                <a:cs typeface="Calibri"/>
              </a:rPr>
              <a:t>job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not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FFC000"/>
                </a:solidFill>
                <a:latin typeface="Calibri"/>
                <a:cs typeface="Calibri"/>
              </a:rPr>
              <a:t>international</a:t>
            </a:r>
            <a:r>
              <a:rPr sz="14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14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C000"/>
                </a:solidFill>
                <a:latin typeface="Calibri"/>
                <a:cs typeface="Calibri"/>
              </a:rPr>
              <a:t>it </a:t>
            </a:r>
            <a:r>
              <a:rPr sz="1400" spc="70" dirty="0">
                <a:solidFill>
                  <a:srgbClr val="FFC000"/>
                </a:solidFill>
                <a:latin typeface="Calibri"/>
                <a:cs typeface="Calibri"/>
              </a:rPr>
              <a:t>shows</a:t>
            </a:r>
            <a:r>
              <a:rPr sz="14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certain</a:t>
            </a:r>
            <a:r>
              <a:rPr sz="1400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FFC000"/>
                </a:solidFill>
                <a:latin typeface="Calibri"/>
                <a:cs typeface="Calibri"/>
              </a:rPr>
              <a:t>level</a:t>
            </a:r>
            <a:r>
              <a:rPr sz="14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4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C000"/>
                </a:solidFill>
                <a:latin typeface="Calibri"/>
                <a:cs typeface="Calibri"/>
              </a:rPr>
              <a:t>dedication</a:t>
            </a:r>
            <a:r>
              <a:rPr sz="14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C000"/>
                </a:solidFill>
                <a:latin typeface="Calibri"/>
                <a:cs typeface="Calibri"/>
              </a:rPr>
              <a:t>and hard</a:t>
            </a:r>
            <a:r>
              <a:rPr sz="14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spc="3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8282278F-2B2A-88E9-71EA-A7965776C8D6}"/>
              </a:ext>
            </a:extLst>
          </p:cNvPr>
          <p:cNvSpPr txBox="1"/>
          <p:nvPr/>
        </p:nvSpPr>
        <p:spPr>
          <a:xfrm>
            <a:off x="1181506" y="6511797"/>
            <a:ext cx="982726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0" dirty="0">
                <a:latin typeface="Calibri"/>
                <a:cs typeface="Calibri"/>
                <a:hlinkClick r:id="rId2"/>
              </a:rPr>
              <a:t>lianne.shaw@heritage.ttct.co.uk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Spanish</vt:lpstr>
      <vt:lpstr>Assessment: Spanish</vt:lpstr>
      <vt:lpstr>Do’s and Don'ts: Spanish</vt:lpstr>
      <vt:lpstr>Beyond Heritage: Spanish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27</cp:revision>
  <dcterms:created xsi:type="dcterms:W3CDTF">2024-02-14T09:43:50Z</dcterms:created>
  <dcterms:modified xsi:type="dcterms:W3CDTF">2024-02-14T11:07:56Z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